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6" r:id="rId6"/>
    <p:sldId id="272" r:id="rId7"/>
    <p:sldId id="267" r:id="rId8"/>
    <p:sldId id="261" r:id="rId9"/>
    <p:sldId id="263" r:id="rId10"/>
    <p:sldId id="264" r:id="rId11"/>
    <p:sldId id="265" r:id="rId12"/>
    <p:sldId id="262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54CF69-3B5B-42C4-AC92-0017739039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123C008-00D7-481F-9704-760AB13543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E05939-6805-40AE-932A-D0A7399B1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54CD-B7C7-4395-92B1-3A2A0ACD7879}" type="datetimeFigureOut">
              <a:rPr lang="ru-RU" smtClean="0"/>
              <a:t>07.03.2021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CADE2B4-B9AD-4F69-B4EE-72C20E0C8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BC7600-DEE1-4E17-B127-20ACB915E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F85D6-4872-491F-BE36-1EC502974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202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6D39C7-92D6-4392-A4FD-631DA9199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3F33233-FCD3-464A-A0D1-B82812862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170462-6E87-484B-A466-D0D3DA585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54CD-B7C7-4395-92B1-3A2A0ACD7879}" type="datetimeFigureOut">
              <a:rPr lang="ru-RU" smtClean="0"/>
              <a:t>07.03.2021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44EBC2-E37D-45A2-B0EF-052562D01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F31A99-54A9-4E65-941F-43375F9A3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F85D6-4872-491F-BE36-1EC502974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694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C051BFA-1A03-4984-A805-353DB245C0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7A87E54-34F5-49E7-AF4A-867858057B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2F730C-F868-4503-8FDE-F72516108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54CD-B7C7-4395-92B1-3A2A0ACD7879}" type="datetimeFigureOut">
              <a:rPr lang="ru-RU" smtClean="0"/>
              <a:t>07.03.2021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E88253-F87E-45DB-A8E7-72499BFE4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FC5B69-3B2D-4CFA-B133-F70345E17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F85D6-4872-491F-BE36-1EC502974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587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8EDDA7-6FDB-4164-AE88-2A7063BF2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E99B78-9C37-4FEC-A08C-C762FAD41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B4B9CF-1311-4B0B-B408-33AE632D8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54CD-B7C7-4395-92B1-3A2A0ACD7879}" type="datetimeFigureOut">
              <a:rPr lang="ru-RU" smtClean="0"/>
              <a:t>07.03.2021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7E8819-3731-4FEC-9781-2DB270329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C710BC-51A1-4098-8E4A-CDDF92A74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F85D6-4872-491F-BE36-1EC502974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270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73A8DB-7BDE-472A-BBB3-56EDF2B04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B9353F8-04F6-467F-B2E9-2B6AC381AE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AFC17F-6CC8-451D-A547-56CAC1331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54CD-B7C7-4395-92B1-3A2A0ACD7879}" type="datetimeFigureOut">
              <a:rPr lang="ru-RU" smtClean="0"/>
              <a:t>07.03.2021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45BEE1-C745-4716-87FA-5444C0164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714CF9-5E6A-4342-AC57-B00EF6DD6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F85D6-4872-491F-BE36-1EC502974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66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0902D1-0C98-4C9A-8D52-4274740D1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806915-68B5-4E02-BD4E-F9EE2BA8A8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CAC5D86-75DC-4416-8B9B-47199BB955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0ABE7B7-1F1C-4665-9BE4-D7AD913D3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54CD-B7C7-4395-92B1-3A2A0ACD7879}" type="datetimeFigureOut">
              <a:rPr lang="ru-RU" smtClean="0"/>
              <a:t>07.03.2021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B39C37F-5DDD-45C4-88CD-51A1B7BB4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20DC5C8-0F21-4875-BA5E-EF923738A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F85D6-4872-491F-BE36-1EC502974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698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F5EA6F-836A-44D8-A753-405A608F0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640AACB-4AB5-4C43-9893-7A5805331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9825A87-0498-4159-AA69-8EB8F5BBF2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A0C36C6-5072-4143-863D-373FE273D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62946AA-72F6-4665-B054-0778CB3D24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9A0189B-7EFD-4F69-9D95-028FBBCB1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54CD-B7C7-4395-92B1-3A2A0ACD7879}" type="datetimeFigureOut">
              <a:rPr lang="ru-RU" smtClean="0"/>
              <a:t>07.03.2021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6D0551A-13FF-4A15-9547-A8B9E453A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F6AB563-4168-4B85-A739-6A799CBDC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F85D6-4872-491F-BE36-1EC502974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68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25CEF3-9061-46CF-8A6C-9723CEE28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CC42289-2D27-4615-8346-D1B29CCAB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54CD-B7C7-4395-92B1-3A2A0ACD7879}" type="datetimeFigureOut">
              <a:rPr lang="ru-RU" smtClean="0"/>
              <a:t>07.03.2021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73D3F86-8501-45C8-A2A9-92EBC35A5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85A9963-151F-41AB-8C82-8179372BB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F85D6-4872-491F-BE36-1EC502974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A792D0A-DE8E-4FF2-AD05-6B49FB475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54CD-B7C7-4395-92B1-3A2A0ACD7879}" type="datetimeFigureOut">
              <a:rPr lang="ru-RU" smtClean="0"/>
              <a:t>07.03.2021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0C6E09A-7FAB-4135-A6C1-C4A9609AF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6E5E32D-DA0F-4443-B77A-CB65A88E2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F85D6-4872-491F-BE36-1EC502974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034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64AA23-62ED-42C5-A66C-CEBD2AA9B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6C7125-F503-4130-A36B-128350D1D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D1C616E-866E-45E5-83C7-FAFDB6E05D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D15C3CF-5696-40E6-8DF2-4CDD595AD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54CD-B7C7-4395-92B1-3A2A0ACD7879}" type="datetimeFigureOut">
              <a:rPr lang="ru-RU" smtClean="0"/>
              <a:t>07.03.2021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935E413-756D-4090-8A24-F01359150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8B453D-F90C-4901-B8ED-E98ED9797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F85D6-4872-491F-BE36-1EC502974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119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D1A9B1-8320-4360-908A-685D15846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796246C-0754-4B9B-A373-B6781602F0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FCB04CE-3ADD-4807-96B4-DBEC5AB7D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F00375C-33C8-45F1-985D-C1105ABD3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54CD-B7C7-4395-92B1-3A2A0ACD7879}" type="datetimeFigureOut">
              <a:rPr lang="ru-RU" smtClean="0"/>
              <a:t>07.03.2021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6509DDD-165E-4DCC-9736-0644E832E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49A523E-6A76-4067-89B0-808F3D89F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F85D6-4872-491F-BE36-1EC502974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13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90B017-2326-4B54-8C52-0492233C7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20C459B-588F-49E7-A918-B61A57C71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9C42E0-31A3-4DAA-BD0E-1A04A72588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D54CD-B7C7-4395-92B1-3A2A0ACD7879}" type="datetimeFigureOut">
              <a:rPr lang="ru-RU" smtClean="0"/>
              <a:t>07.03.2021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0B6E72-1F22-48EB-9365-B9175E7ECE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A63B07-D977-4CC2-9BFB-CD29B06160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F85D6-4872-491F-BE36-1EC502974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557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9BB3FB-073E-4F69-AF35-F154B51035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«Оказание амбулаторно-поликлинической медицинской</a:t>
            </a:r>
            <a:br>
              <a:rPr lang="ru-RU" sz="3600" b="1" dirty="0">
                <a:solidFill>
                  <a:srgbClr val="FF0000"/>
                </a:solidFill>
              </a:rPr>
            </a:br>
            <a:r>
              <a:rPr lang="ru-RU" sz="3600" b="1" dirty="0">
                <a:solidFill>
                  <a:srgbClr val="FF0000"/>
                </a:solidFill>
              </a:rPr>
              <a:t>помощи пациентам с заболеваниями органов пищеварения,</a:t>
            </a:r>
            <a:br>
              <a:rPr lang="ru-RU" sz="3600" b="1" dirty="0">
                <a:solidFill>
                  <a:srgbClr val="FF0000"/>
                </a:solidFill>
              </a:rPr>
            </a:br>
            <a:r>
              <a:rPr lang="ru-RU" sz="3600" b="1" dirty="0">
                <a:solidFill>
                  <a:srgbClr val="FF0000"/>
                </a:solidFill>
              </a:rPr>
              <a:t>подлежащими диспансерному наблюдению,</a:t>
            </a:r>
            <a:br>
              <a:rPr lang="ru-RU" sz="3600" b="1" dirty="0">
                <a:solidFill>
                  <a:srgbClr val="FF0000"/>
                </a:solidFill>
              </a:rPr>
            </a:br>
            <a:r>
              <a:rPr lang="ru-RU" sz="3600" b="1" dirty="0">
                <a:solidFill>
                  <a:srgbClr val="FF0000"/>
                </a:solidFill>
              </a:rPr>
              <a:t>в условиях пандемии COVID-19»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4BE6B3B-8EE5-402A-9539-65EC359B7E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3372" y="4992299"/>
            <a:ext cx="9144000" cy="1655762"/>
          </a:xfrm>
        </p:spPr>
        <p:txBody>
          <a:bodyPr/>
          <a:lstStyle/>
          <a:p>
            <a:r>
              <a:rPr lang="ru-RU" dirty="0"/>
              <a:t>Попова О.А </a:t>
            </a:r>
          </a:p>
          <a:p>
            <a:r>
              <a:rPr lang="ru-RU" dirty="0"/>
              <a:t>2021г</a:t>
            </a:r>
          </a:p>
          <a:p>
            <a:r>
              <a:rPr lang="ru-RU" dirty="0"/>
              <a:t>Г. Курган</a:t>
            </a:r>
          </a:p>
        </p:txBody>
      </p:sp>
    </p:spTree>
    <p:extLst>
      <p:ext uri="{BB962C8B-B14F-4D97-AF65-F5344CB8AC3E}">
        <p14:creationId xmlns:p14="http://schemas.microsoft.com/office/powerpoint/2010/main" val="3977925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B9CEC9-B210-4E58-9110-CB23AB982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Пациенты с декомпенсированными ХЗП,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включая ГЦК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0995E2-4D5C-4AD6-8F5C-274B3CA1F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Лечение в соответствии с национальными/мировыми рекомендациями</a:t>
            </a:r>
          </a:p>
          <a:p>
            <a:r>
              <a:rPr lang="ru-RU" dirty="0"/>
              <a:t>Минимальный контакт с медицинским персоналом, в приоритете телемедицинские консультации, консультации по телефону и электронной посте</a:t>
            </a:r>
          </a:p>
          <a:p>
            <a:r>
              <a:rPr lang="ru-RU" dirty="0"/>
              <a:t>Сокращение списка ожидающих трансплантацию в пользу наиболее нуждающихся в ней, сокращение донорского списка и самих операций по трансплантации</a:t>
            </a:r>
          </a:p>
          <a:p>
            <a:r>
              <a:rPr lang="ru-RU" dirty="0"/>
              <a:t>Минимизация сроков нахождения в стационаре</a:t>
            </a:r>
          </a:p>
          <a:p>
            <a:r>
              <a:rPr lang="ru-RU" dirty="0"/>
              <a:t>В целях профилактики спонтанно бактериального перитонита и прогрессирования печеночной энцефалопатии избегать очных амбулаторных консультаций</a:t>
            </a:r>
          </a:p>
          <a:p>
            <a:r>
              <a:rPr lang="ru-RU" dirty="0"/>
              <a:t>Специальные положения: обязательное тестирование на SARS-CoV-2 и донора и реципиента перед трансплантацией печени, хотя отрицательный тест полностью не исключает инфицирования вирусом</a:t>
            </a:r>
          </a:p>
          <a:p>
            <a:r>
              <a:rPr lang="ru-RU" dirty="0"/>
              <a:t>Понимать, что трансплантация печени в настоящих условиях может увеличивать риск </a:t>
            </a:r>
            <a:r>
              <a:rPr lang="ru-RU" dirty="0" err="1"/>
              <a:t>назокомиальной</a:t>
            </a:r>
            <a:r>
              <a:rPr lang="ru-RU" dirty="0"/>
              <a:t> инфекции COVID-19</a:t>
            </a:r>
          </a:p>
          <a:p>
            <a:r>
              <a:rPr lang="ru-RU" dirty="0"/>
              <a:t>Индивидуальный подход к донорам печени в каждом конкретном случае</a:t>
            </a:r>
          </a:p>
          <a:p>
            <a:r>
              <a:rPr lang="ru-RU" dirty="0"/>
              <a:t>модификация режимов проводимой противоопухолевой терапии для снижения риска </a:t>
            </a:r>
            <a:r>
              <a:rPr lang="ru-RU" dirty="0" err="1"/>
              <a:t>миелосупрессии</a:t>
            </a:r>
            <a:r>
              <a:rPr lang="ru-RU" dirty="0"/>
              <a:t> (онкологи)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535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0EE176-A7F7-42C2-A918-360F9F7EA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Пациенты с ГЦК (  гепатоцеллюлярная карцинома)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5F3934-C709-48AF-B9F8-C53FC634E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Лечение строго в соответствии с текущими руководствами и своевременная оценка эффективности лечения и необходимости трансплантации печени</a:t>
            </a:r>
          </a:p>
          <a:p>
            <a:r>
              <a:rPr lang="ru-RU" dirty="0"/>
              <a:t>Минимальный контакт с медицинским персоналом, в приоритете телемедицинские консультации, консультации по телефону и электронной почте</a:t>
            </a:r>
          </a:p>
          <a:p>
            <a:r>
              <a:rPr lang="ru-RU" dirty="0"/>
              <a:t>Неотложная госпитализация в кратчайшие сроки при развитии инфекции COVID-1 </a:t>
            </a:r>
          </a:p>
          <a:p>
            <a:r>
              <a:rPr lang="ru-RU" sz="4600" b="1" dirty="0">
                <a:solidFill>
                  <a:srgbClr val="FF0000"/>
                </a:solidFill>
              </a:rPr>
              <a:t>Пациенты с трансплантацией печени</a:t>
            </a:r>
          </a:p>
          <a:p>
            <a:r>
              <a:rPr lang="ru-RU" dirty="0"/>
              <a:t> Лечение строго в соответствии с рекомендациями</a:t>
            </a:r>
          </a:p>
          <a:p>
            <a:r>
              <a:rPr lang="ru-RU" dirty="0"/>
              <a:t>Минимальный контакт с медицинским  персоналом, в приоритете телемедицинские консультации, консультации по телефону и электронной посте</a:t>
            </a:r>
          </a:p>
          <a:p>
            <a:r>
              <a:rPr lang="ru-RU" dirty="0"/>
              <a:t>У стабильных пациентов мониторинг лабораторных биохимических тестов и оценка фармакокинетики получаемых лекарственных препаратов</a:t>
            </a:r>
          </a:p>
          <a:p>
            <a:r>
              <a:rPr lang="ru-RU" dirty="0"/>
              <a:t>Решение вопроса о снижении ИСТ. Снижение только под контролем врача</a:t>
            </a:r>
          </a:p>
        </p:txBody>
      </p:sp>
    </p:spTree>
    <p:extLst>
      <p:ext uri="{BB962C8B-B14F-4D97-AF65-F5344CB8AC3E}">
        <p14:creationId xmlns:p14="http://schemas.microsoft.com/office/powerpoint/2010/main" val="2155314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5DAF00-6A88-49AB-9380-898144CB4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Терапия и профилактика</a:t>
            </a:r>
            <a:br>
              <a:rPr lang="ru-RU" sz="4000" b="1" dirty="0">
                <a:solidFill>
                  <a:srgbClr val="FF0000"/>
                </a:solidFill>
              </a:rPr>
            </a:br>
            <a:r>
              <a:rPr lang="ru-RU" sz="4000" b="1" dirty="0">
                <a:solidFill>
                  <a:srgbClr val="FF0000"/>
                </a:solidFill>
              </a:rPr>
              <a:t>обострения заболеваний</a:t>
            </a:r>
            <a:br>
              <a:rPr lang="ru-RU" sz="4000" b="1" dirty="0">
                <a:solidFill>
                  <a:srgbClr val="FF0000"/>
                </a:solidFill>
              </a:rPr>
            </a:br>
            <a:r>
              <a:rPr lang="ru-RU" sz="4000" b="1" dirty="0">
                <a:solidFill>
                  <a:srgbClr val="FF0000"/>
                </a:solidFill>
              </a:rPr>
              <a:t>поджелудочной железы при COVID-19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8B88FC-1A27-4D8F-BE15-F001CB0DA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dirty="0"/>
              <a:t>Пациенты с экзокринной панкреатической недостаточностью: при верификации инфекция COVID-19 следует продолжить заместительную ферментную терапию препаратами панкреатина в прежних дозировках.</a:t>
            </a:r>
          </a:p>
          <a:p>
            <a:r>
              <a:rPr lang="ru-RU" sz="1600" dirty="0"/>
              <a:t>Пациенты с </a:t>
            </a:r>
            <a:r>
              <a:rPr lang="ru-RU" sz="1600" dirty="0" err="1"/>
              <a:t>панкреатогенным</a:t>
            </a:r>
            <a:r>
              <a:rPr lang="ru-RU" sz="1600" dirty="0"/>
              <a:t> СД: согласно рекомендациям Международной диабетической федерации (IDF), следует увеличить частоту контроля гликемии до 7—8 раз в сутки, а также проводить контроль кетоновых тел в моче.</a:t>
            </a:r>
          </a:p>
          <a:p>
            <a:r>
              <a:rPr lang="ru-RU" sz="1600" dirty="0"/>
              <a:t>Пациенты, получающие инсулинотерапию: инсулинотерапия должна быть продолжена. Целевой уровень гликемии должен быть 6—10 ммоль/л. Следует помнить, что может потребоваться увеличение дозы инсулина на 5—10%.</a:t>
            </a:r>
          </a:p>
          <a:p>
            <a:r>
              <a:rPr lang="ru-RU" sz="1600" dirty="0"/>
              <a:t>Пациенты, не получающие инсулинотерапию: рекомендуется отмена препаратов </a:t>
            </a:r>
            <a:r>
              <a:rPr lang="ru-RU" sz="1600" dirty="0" err="1"/>
              <a:t>метформина</a:t>
            </a:r>
            <a:r>
              <a:rPr lang="ru-RU" sz="1600" dirty="0"/>
              <a:t>, агонистов рецепторов </a:t>
            </a:r>
            <a:r>
              <a:rPr lang="ru-RU" sz="1600" dirty="0" err="1"/>
              <a:t>глюкагоноподобного</a:t>
            </a:r>
            <a:r>
              <a:rPr lang="ru-RU" sz="1600" dirty="0"/>
              <a:t> пептида-1, ингибиторов натрий-глюкозного </a:t>
            </a:r>
            <a:r>
              <a:rPr lang="ru-RU" sz="1600" dirty="0" err="1"/>
              <a:t>котранспортера</a:t>
            </a:r>
            <a:r>
              <a:rPr lang="ru-RU" sz="1600" dirty="0"/>
              <a:t> 2 типа и замена их на альтернативные. При показателях гликемии выше 13 ммоль/л рекомендован перевод </a:t>
            </a:r>
            <a:r>
              <a:rPr lang="ru-RU" sz="1600" dirty="0" err="1"/>
              <a:t>набазис-болюсную</a:t>
            </a:r>
            <a:r>
              <a:rPr lang="ru-RU" sz="1600" dirty="0"/>
              <a:t> инсулинотерапию с распределением дозы инсулина короткого действия и базального инсулина 50%/50%.</a:t>
            </a:r>
          </a:p>
          <a:p>
            <a:r>
              <a:rPr lang="ru-RU" sz="1600" dirty="0"/>
              <a:t>Коррекцию терапии по возможности следует осуществлять с помощью средств дистанционного мониторинга.</a:t>
            </a:r>
          </a:p>
          <a:p>
            <a:r>
              <a:rPr lang="ru-RU" sz="1600" dirty="0"/>
              <a:t>У пациентов с подтвержденной/подозреваемой инфекцией COVID-19 рекомендуется отложить все плановые хирургические вмешательства. Хирургическое лечение показано пациентам, у которых отсрочка оперативного вмешательства на несколько часов приведет к возможному летальному исходу; экстренная помощь должна оказываться с неукоснительным соблюдением мер эпидемиологической защиты.</a:t>
            </a:r>
          </a:p>
        </p:txBody>
      </p:sp>
    </p:spTree>
    <p:extLst>
      <p:ext uri="{BB962C8B-B14F-4D97-AF65-F5344CB8AC3E}">
        <p14:creationId xmlns:p14="http://schemas.microsoft.com/office/powerpoint/2010/main" val="2066118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E8CFF4-0419-4907-8DF0-5550D13B3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15" y="354564"/>
            <a:ext cx="10515600" cy="66278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ВЗК( Воспалительные заболевания кишечника) Основные положения: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6FBC0B-7FB3-47AB-8970-CFDE02284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12980"/>
            <a:ext cx="12055151" cy="5458408"/>
          </a:xfrm>
        </p:spPr>
        <p:txBody>
          <a:bodyPr>
            <a:normAutofit fontScale="70000" lnSpcReduction="20000"/>
          </a:bodyPr>
          <a:lstStyle/>
          <a:p>
            <a:r>
              <a:rPr lang="ru-RU" sz="2600" dirty="0"/>
              <a:t>Контрольные визиты  целесообразно   отложить до улучшения ситуации плановые визиты к врачу, в том числе рутинные контрольные исследования крови.</a:t>
            </a:r>
          </a:p>
          <a:p>
            <a:r>
              <a:rPr lang="ru-RU" sz="2600" dirty="0"/>
              <a:t>Проведение планового эндоскопического исследования в условиях пандемии COVID-19, с позиций международных эндоскопических сообществ (ESGE, ESGENA), должно быть по возможности отложено.</a:t>
            </a:r>
          </a:p>
          <a:p>
            <a:r>
              <a:rPr lang="ru-RU" sz="2600" dirty="0"/>
              <a:t>Оценка фекального </a:t>
            </a:r>
            <a:r>
              <a:rPr lang="ru-RU" sz="2600" dirty="0" err="1"/>
              <a:t>кальпротектина</a:t>
            </a:r>
            <a:r>
              <a:rPr lang="ru-RU" sz="2600" dirty="0"/>
              <a:t>+ комбинированное применение индексов заболевания и калькуляторов (парциальный индекс Мейо (</a:t>
            </a:r>
            <a:r>
              <a:rPr lang="ru-RU" sz="2600" dirty="0" err="1"/>
              <a:t>pDAI</a:t>
            </a:r>
            <a:r>
              <a:rPr lang="ru-RU" sz="2600" dirty="0"/>
              <a:t>), индекс Беста (CDAI) (альтернатива проведения эндоскопического исследования у пациента с подтвержденным диагнозом для оценки ответа на терапию или при подозрении на обострение ВЗК),</a:t>
            </a:r>
          </a:p>
          <a:p>
            <a:r>
              <a:rPr lang="ru-RU" sz="2600" dirty="0"/>
              <a:t>Для «новых» пациентов с ВЗК  необходимо принимать индивидуальное решение о возможности отсрочить проведение диагностического эндоскопического исследования, преимущественно у пациентов с легкими симптомами ВЗК.</a:t>
            </a:r>
          </a:p>
          <a:p>
            <a:r>
              <a:rPr lang="ru-RU" sz="2600" dirty="0"/>
              <a:t>Некоторые сложности в дифференциальной диагностике острого периода ВЗК и начала клинических проявлений COVID-19 могут возникнуть у пациентов с «абдоминальными» симптомами инфекции (диарея, тошнота, рвота, отсутствие аппетита), без развития респираторных симптомов или с появлением их в более поздние сроки.</a:t>
            </a:r>
          </a:p>
          <a:p>
            <a:r>
              <a:rPr lang="ru-RU" sz="2600" dirty="0"/>
              <a:t>Усложняет дифференциальную диагностику наличие «</a:t>
            </a:r>
            <a:r>
              <a:rPr lang="ru-RU" sz="2600" dirty="0" err="1"/>
              <a:t>цитокинового</a:t>
            </a:r>
            <a:r>
              <a:rPr lang="ru-RU" sz="2600" dirty="0"/>
              <a:t> шторма» при COVID-19, сходного с синдромом </a:t>
            </a:r>
            <a:r>
              <a:rPr lang="ru-RU" sz="2600" dirty="0" err="1"/>
              <a:t>эндотоксемии</a:t>
            </a:r>
            <a:r>
              <a:rPr lang="ru-RU" sz="2600" dirty="0"/>
              <a:t> при тяжелой форме ВЗК. «</a:t>
            </a:r>
            <a:r>
              <a:rPr lang="ru-RU" sz="2600" dirty="0" err="1"/>
              <a:t>Цитокиновый</a:t>
            </a:r>
            <a:r>
              <a:rPr lang="ru-RU" sz="2600" dirty="0"/>
              <a:t> шторм» характеризуется </a:t>
            </a:r>
            <a:r>
              <a:rPr lang="ru-RU" sz="2600" dirty="0" err="1"/>
              <a:t>гиперактивацией</a:t>
            </a:r>
            <a:r>
              <a:rPr lang="ru-RU" sz="2600" dirty="0"/>
              <a:t> Т-клеток и массивной продукцией ИЛ-2, ИЛ-6, ФНО, ИФ-¤, клинически выражаясь в наличии лихорадки, повышении уровня СРБ и фибриногена (что совпадает и при COVID-19, и при тяжелой форме ВЗК), а для дифференциального диагноза используются показатели уровня тромбоцитов, лактатдегидрогеназы, ферритина, </a:t>
            </a:r>
            <a:r>
              <a:rPr lang="ru-RU" sz="2600" dirty="0" err="1"/>
              <a:t>тропонина</a:t>
            </a:r>
            <a:r>
              <a:rPr lang="ru-RU" sz="2600" dirty="0"/>
              <a:t>.</a:t>
            </a:r>
          </a:p>
          <a:p>
            <a:r>
              <a:rPr lang="ru-RU" sz="2600" dirty="0"/>
              <a:t>Для пациентов, нуждающихся в госпитализации по причине активного ВЗК или в срочной диагностике при впервые возникших симптомах, необходимо рассматривать наиболее подходящие для этого стационары, то есть отделенные от зон приема пациентов с подозрением на COVID-19.</a:t>
            </a:r>
          </a:p>
        </p:txBody>
      </p:sp>
    </p:spTree>
    <p:extLst>
      <p:ext uri="{BB962C8B-B14F-4D97-AF65-F5344CB8AC3E}">
        <p14:creationId xmlns:p14="http://schemas.microsoft.com/office/powerpoint/2010/main" val="837512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4B6F43-D10A-4820-A2FA-A0DCFA7BC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935" y="14119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Проведение эндоскопических вмешательств</a:t>
            </a:r>
            <a:br>
              <a:rPr lang="ru-RU" sz="4000" b="1" dirty="0">
                <a:solidFill>
                  <a:srgbClr val="FF0000"/>
                </a:solidFill>
              </a:rPr>
            </a:br>
            <a:r>
              <a:rPr lang="ru-RU" sz="4000" b="1" dirty="0">
                <a:solidFill>
                  <a:srgbClr val="FF0000"/>
                </a:solidFill>
              </a:rPr>
              <a:t>в условиях пандемии COVID-19 в следующих случаях: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F9072B-C25E-4C87-A11B-80FD5C587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306286"/>
            <a:ext cx="12061371" cy="555171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По экстренным показаниям </a:t>
            </a:r>
          </a:p>
          <a:p>
            <a:pPr marL="0" indent="0">
              <a:buNone/>
            </a:pPr>
            <a:r>
              <a:rPr lang="ru-RU" dirty="0"/>
              <a:t>1. Острое желудочно-кишечное кровотечение.</a:t>
            </a:r>
          </a:p>
          <a:p>
            <a:pPr marL="0" indent="0">
              <a:buNone/>
            </a:pPr>
            <a:r>
              <a:rPr lang="ru-RU" dirty="0"/>
              <a:t>2. Инородное тело.</a:t>
            </a:r>
          </a:p>
          <a:p>
            <a:pPr marL="0" indent="0">
              <a:buNone/>
            </a:pPr>
            <a:r>
              <a:rPr lang="ru-RU" dirty="0"/>
              <a:t>3. Обструкция просвета ЖКТ.</a:t>
            </a:r>
          </a:p>
          <a:p>
            <a:pPr marL="0" indent="0">
              <a:buNone/>
            </a:pPr>
            <a:r>
              <a:rPr lang="ru-RU" dirty="0"/>
              <a:t>4. Механическая желтуха и острый холангит</a:t>
            </a:r>
          </a:p>
          <a:p>
            <a:r>
              <a:rPr lang="ru-RU" dirty="0"/>
              <a:t> </a:t>
            </a:r>
            <a:r>
              <a:rPr lang="ru-RU" b="1" dirty="0"/>
              <a:t>Амбулаторные исследования ЖКТ должны осуществляться лишь в тех случаях, когда планируется дальнейшая госпитализация пациента для неотложного лечения</a:t>
            </a:r>
            <a:r>
              <a:rPr lang="ru-RU" dirty="0"/>
              <a:t>.</a:t>
            </a:r>
          </a:p>
          <a:p>
            <a:pPr marL="514350" indent="-514350">
              <a:buAutoNum type="arabicPeriod"/>
            </a:pPr>
            <a:r>
              <a:rPr lang="ru-RU" dirty="0"/>
              <a:t>Портальная гипертензия, </a:t>
            </a:r>
            <a:r>
              <a:rPr lang="ru-RU" dirty="0" err="1"/>
              <a:t>варикозно</a:t>
            </a:r>
            <a:r>
              <a:rPr lang="ru-RU" dirty="0"/>
              <a:t> расширенные вены пищевода и желудка.</a:t>
            </a:r>
          </a:p>
          <a:p>
            <a:pPr marL="514350" indent="-514350">
              <a:buAutoNum type="arabicPeriod"/>
            </a:pPr>
            <a:r>
              <a:rPr lang="ru-RU" dirty="0"/>
              <a:t>Гистологическая верификация выявленной</a:t>
            </a:r>
          </a:p>
          <a:p>
            <a:pPr marL="514350" indent="-514350">
              <a:buAutoNum type="arabicPeriod"/>
            </a:pPr>
            <a:r>
              <a:rPr lang="ru-RU" dirty="0"/>
              <a:t>Опухоли перед хирургическим лечением, лучевой и/или химиотерапией.</a:t>
            </a:r>
          </a:p>
          <a:p>
            <a:pPr marL="514350" indent="-514350">
              <a:buAutoNum type="arabicPeriod"/>
            </a:pPr>
            <a:r>
              <a:rPr lang="ru-RU" dirty="0"/>
              <a:t> Подозрение на клинически значимое прогрессирование опухоли у пациента (если в перспективе возможна паллиативная хирургическая помощь, лучевая терапия, химеотерапия).</a:t>
            </a:r>
          </a:p>
          <a:p>
            <a:pPr marL="514350" indent="-514350">
              <a:buAutoNum type="arabicPeriod"/>
            </a:pPr>
            <a:r>
              <a:rPr lang="ru-RU" dirty="0"/>
              <a:t> Дисфагия (при наличии результатов рентгенографии с контрастом).</a:t>
            </a:r>
          </a:p>
          <a:p>
            <a:pPr marL="514350" indent="-514350">
              <a:buAutoNum type="arabicPeriod"/>
            </a:pPr>
            <a:r>
              <a:rPr lang="ru-RU" dirty="0"/>
              <a:t> Клинические признаки новообразования ЖКТ</a:t>
            </a:r>
          </a:p>
        </p:txBody>
      </p:sp>
    </p:spTree>
    <p:extLst>
      <p:ext uri="{BB962C8B-B14F-4D97-AF65-F5344CB8AC3E}">
        <p14:creationId xmlns:p14="http://schemas.microsoft.com/office/powerpoint/2010/main" val="2062152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084051-3401-4F5F-8202-F5A2CD162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571" y="18255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Колоноскопия: показания</a:t>
            </a:r>
            <a:br>
              <a:rPr lang="ru-RU" sz="3600" b="1" dirty="0">
                <a:solidFill>
                  <a:srgbClr val="FF0000"/>
                </a:solidFill>
              </a:rPr>
            </a:br>
            <a:r>
              <a:rPr lang="ru-RU" sz="3600" b="1" dirty="0">
                <a:solidFill>
                  <a:srgbClr val="FF0000"/>
                </a:solidFill>
              </a:rPr>
              <a:t>в условиях пандемии COVID-19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E2468C-50E7-4C0C-80A2-8ACB3A85C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40971"/>
            <a:ext cx="12192000" cy="493599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Абсолютными показаниями к проведению колоноскопии являются:</a:t>
            </a:r>
          </a:p>
          <a:p>
            <a:pPr marL="0" indent="0">
              <a:buNone/>
            </a:pPr>
            <a:r>
              <a:rPr lang="ru-RU" dirty="0"/>
              <a:t>1. Острое желудочно-кишечное кровотечение.</a:t>
            </a:r>
          </a:p>
          <a:p>
            <a:pPr marL="0" indent="0">
              <a:buNone/>
            </a:pPr>
            <a:r>
              <a:rPr lang="ru-RU" dirty="0"/>
              <a:t>2. Обструкция просвета ЖКТ, требующая </a:t>
            </a:r>
            <a:r>
              <a:rPr lang="ru-RU" dirty="0" err="1"/>
              <a:t>стентирования</a:t>
            </a:r>
            <a:r>
              <a:rPr lang="ru-RU" dirty="0"/>
              <a:t> или удаления новообразования</a:t>
            </a:r>
          </a:p>
          <a:p>
            <a:r>
              <a:rPr lang="ru-RU" b="1" dirty="0"/>
              <a:t>Показания « Высокого приоритета»</a:t>
            </a:r>
          </a:p>
          <a:p>
            <a:pPr marL="0" indent="0">
              <a:buNone/>
            </a:pPr>
            <a:r>
              <a:rPr lang="ru-RU" dirty="0"/>
              <a:t>1. Эндоскопическое лечение крупных </a:t>
            </a:r>
            <a:r>
              <a:rPr lang="ru-RU" dirty="0" err="1"/>
              <a:t>колоректальных</a:t>
            </a:r>
            <a:r>
              <a:rPr lang="ru-RU" dirty="0"/>
              <a:t> полипов с неопластическими изменениями и высокой вероятностью наличия инвазии в подслизистый слой.</a:t>
            </a:r>
          </a:p>
          <a:p>
            <a:pPr marL="0" indent="0">
              <a:buNone/>
            </a:pPr>
            <a:r>
              <a:rPr lang="ru-RU" dirty="0"/>
              <a:t>2. </a:t>
            </a:r>
            <a:r>
              <a:rPr lang="ru-RU" dirty="0" err="1"/>
              <a:t>Стентирование</a:t>
            </a:r>
            <a:r>
              <a:rPr lang="ru-RU" dirty="0"/>
              <a:t> по поводу злокачественных новообразований толстого кишечника.</a:t>
            </a:r>
          </a:p>
          <a:p>
            <a:pPr marL="0" indent="0">
              <a:buNone/>
            </a:pPr>
            <a:r>
              <a:rPr lang="ru-RU" dirty="0"/>
              <a:t>3. Тяжелая анемия со стабильной гемодинамикой.</a:t>
            </a:r>
          </a:p>
          <a:p>
            <a:pPr marL="0" indent="0">
              <a:buNone/>
            </a:pPr>
            <a:r>
              <a:rPr lang="ru-RU" dirty="0"/>
              <a:t>4. Эндоскопия с целью выполнения биопсии опухоли ( решения вопроса о дальнейшей  тактике)</a:t>
            </a:r>
          </a:p>
          <a:p>
            <a:pPr marL="0" indent="0">
              <a:buNone/>
            </a:pPr>
            <a:r>
              <a:rPr lang="ru-RU" dirty="0"/>
              <a:t>5. Эндоскопия при положительном результате анализа кала на скрытую кровь у пациентов, прошедших исследование в рамках национальных скрининговых программ.</a:t>
            </a:r>
          </a:p>
          <a:p>
            <a:pPr marL="0" indent="0">
              <a:buNone/>
            </a:pPr>
            <a:r>
              <a:rPr lang="ru-RU" dirty="0"/>
              <a:t>6. Баллонная дилатация или </a:t>
            </a:r>
            <a:r>
              <a:rPr lang="ru-RU" dirty="0" err="1"/>
              <a:t>стентирование</a:t>
            </a:r>
            <a:r>
              <a:rPr lang="ru-RU" dirty="0"/>
              <a:t> доброкачественной стриктуры толстого кишечника.</a:t>
            </a:r>
          </a:p>
          <a:p>
            <a:pPr marL="0" indent="0">
              <a:buNone/>
            </a:pPr>
            <a:r>
              <a:rPr lang="ru-RU" dirty="0"/>
              <a:t>7. Рентгенологические признаки новообразования толстого кишечника.</a:t>
            </a:r>
          </a:p>
        </p:txBody>
      </p:sp>
    </p:spTree>
    <p:extLst>
      <p:ext uri="{BB962C8B-B14F-4D97-AF65-F5344CB8AC3E}">
        <p14:creationId xmlns:p14="http://schemas.microsoft.com/office/powerpoint/2010/main" val="2276931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7558C7-C426-47FC-B7AA-0CA8BAF99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Литература: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6770B6-1947-44D6-823A-52DFF7F26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6791"/>
            <a:ext cx="10515600" cy="4320171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Временные методические рекомендации:« Болезни органов пищеварения в условиях пандемии новой коронавирусной инфекции (COVID-19)»Консенсус экспертов Межрегиональной общественной </a:t>
            </a:r>
            <a:r>
              <a:rPr lang="ru-RU" dirty="0" err="1"/>
              <a:t>организации«Общество</a:t>
            </a:r>
            <a:r>
              <a:rPr lang="ru-RU" dirty="0"/>
              <a:t> гастроэнтерологов и гепатологов «Северо-Запад», Российского </a:t>
            </a:r>
            <a:r>
              <a:rPr lang="ru-RU" dirty="0" err="1"/>
              <a:t>обществапрофилактики</a:t>
            </a:r>
            <a:r>
              <a:rPr lang="ru-RU" dirty="0"/>
              <a:t> неинфекционных заболеваний и Профильной комиссии по терапии и общей врачебной практике Минздрава России.</a:t>
            </a:r>
          </a:p>
          <a:p>
            <a:r>
              <a:rPr lang="ru-RU" dirty="0"/>
              <a:t>Временные методические рекомендации: «Профилактика осложнений, диспансерное наблюдение и ведение на амбулаторном этапе лиц, перенесших новую коронавирусную инфекцию (COVID-19)»».</a:t>
            </a:r>
          </a:p>
          <a:p>
            <a:r>
              <a:rPr lang="ru-RU" dirty="0"/>
              <a:t>Временные методические </a:t>
            </a:r>
            <a:r>
              <a:rPr lang="ru-RU" dirty="0" err="1"/>
              <a:t>рекомендации:«Оказание</a:t>
            </a:r>
            <a:r>
              <a:rPr lang="ru-RU" dirty="0"/>
              <a:t> амбулаторно-поликлинической медицинской помощи пациентам с хроническими </a:t>
            </a:r>
            <a:r>
              <a:rPr lang="ru-RU" dirty="0" err="1"/>
              <a:t>заболеваниями,подлежащими</a:t>
            </a:r>
            <a:r>
              <a:rPr lang="ru-RU" dirty="0"/>
              <a:t> диспансерному наблюдению, в условиях пандемии COVID-19» Консенсус экспертов Российского общества профилактики </a:t>
            </a:r>
            <a:r>
              <a:rPr lang="ru-RU" dirty="0" err="1"/>
              <a:t>неинфекционныхзаболеваний</a:t>
            </a:r>
            <a:r>
              <a:rPr lang="ru-RU" dirty="0"/>
              <a:t>, Национального общества усовершенствования врачей имени С.П. </a:t>
            </a:r>
            <a:r>
              <a:rPr lang="ru-RU" dirty="0" err="1"/>
              <a:t>Боткина,Профильной</a:t>
            </a:r>
            <a:r>
              <a:rPr lang="ru-RU" dirty="0"/>
              <a:t> комиссии по терапии и общей врачебной практике Минздрава </a:t>
            </a:r>
            <a:r>
              <a:rPr lang="ru-RU" dirty="0" err="1"/>
              <a:t>Россиии</a:t>
            </a:r>
            <a:r>
              <a:rPr lang="ru-RU" dirty="0"/>
              <a:t> Профильной комиссии по медицинской профилактике Минздрава России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2430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FCF8DA-C093-4D20-AB12-E5FC225B4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Гастроинтестинальные симптомы Covid-19 встречаются у 26—50,5%.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D8E371-3E86-4881-B788-15C884FDE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Снижение аппетита в дебюте заболевания отмечается у ¾</a:t>
            </a:r>
            <a:r>
              <a:rPr lang="en-US" dirty="0"/>
              <a:t> </a:t>
            </a:r>
            <a:r>
              <a:rPr lang="ru-RU" dirty="0"/>
              <a:t>больных. Снижение аппетита зачастую достигает выраженности анорексии. </a:t>
            </a:r>
          </a:p>
          <a:p>
            <a:r>
              <a:rPr lang="ru-RU" dirty="0"/>
              <a:t>Диарея присутствовала у трети больных,</a:t>
            </a:r>
          </a:p>
          <a:p>
            <a:r>
              <a:rPr lang="ru-RU" dirty="0"/>
              <a:t> Рвота — лишь в 3,9%. </a:t>
            </a:r>
          </a:p>
          <a:p>
            <a:r>
              <a:rPr lang="ru-RU" dirty="0"/>
              <a:t>Абдоминальная боль в начале болезни встречается не более чем у 3% пациентов</a:t>
            </a:r>
          </a:p>
          <a:p>
            <a:r>
              <a:rPr lang="ru-RU" dirty="0"/>
              <a:t>Имеются данные о возможности развития изолированной диареи, предшествующей кашлю и лихорадке</a:t>
            </a:r>
          </a:p>
          <a:p>
            <a:r>
              <a:rPr lang="ru-RU" dirty="0"/>
              <a:t> </a:t>
            </a:r>
            <a:r>
              <a:rPr lang="ru-RU" u="sng" dirty="0">
                <a:solidFill>
                  <a:srgbClr val="FF0000"/>
                </a:solidFill>
              </a:rPr>
              <a:t>Лечение симптоматическое ( метоклопрамид, </a:t>
            </a:r>
            <a:r>
              <a:rPr lang="ru-RU" u="sng" dirty="0" err="1">
                <a:solidFill>
                  <a:srgbClr val="FF0000"/>
                </a:solidFill>
              </a:rPr>
              <a:t>домперидон</a:t>
            </a:r>
            <a:r>
              <a:rPr lang="ru-RU" u="sng" dirty="0">
                <a:solidFill>
                  <a:srgbClr val="FF0000"/>
                </a:solidFill>
              </a:rPr>
              <a:t>, </a:t>
            </a:r>
            <a:r>
              <a:rPr lang="ru-RU" u="sng" dirty="0" err="1">
                <a:solidFill>
                  <a:srgbClr val="FF0000"/>
                </a:solidFill>
              </a:rPr>
              <a:t>итоприд</a:t>
            </a:r>
            <a:r>
              <a:rPr lang="ru-RU" u="sng" dirty="0">
                <a:solidFill>
                  <a:srgbClr val="FF0000"/>
                </a:solidFill>
              </a:rPr>
              <a:t>, </a:t>
            </a:r>
            <a:r>
              <a:rPr lang="ru-RU" u="sng" dirty="0" err="1">
                <a:solidFill>
                  <a:srgbClr val="FF0000"/>
                </a:solidFill>
              </a:rPr>
              <a:t>лопераид</a:t>
            </a:r>
            <a:r>
              <a:rPr lang="ru-RU" u="sng" dirty="0">
                <a:solidFill>
                  <a:srgbClr val="FF0000"/>
                </a:solidFill>
              </a:rPr>
              <a:t>, </a:t>
            </a:r>
            <a:r>
              <a:rPr lang="ru-RU" u="sng" dirty="0" err="1">
                <a:solidFill>
                  <a:srgbClr val="FF0000"/>
                </a:solidFill>
              </a:rPr>
              <a:t>диосмектид</a:t>
            </a:r>
            <a:r>
              <a:rPr lang="ru-RU" u="sng" dirty="0">
                <a:solidFill>
                  <a:srgbClr val="FF0000"/>
                </a:solidFill>
              </a:rPr>
              <a:t>, </a:t>
            </a:r>
            <a:r>
              <a:rPr lang="ru-RU" u="sng" dirty="0" err="1">
                <a:solidFill>
                  <a:srgbClr val="FF0000"/>
                </a:solidFill>
              </a:rPr>
              <a:t>ребамипид</a:t>
            </a:r>
            <a:r>
              <a:rPr lang="ru-RU" u="sng" dirty="0">
                <a:solidFill>
                  <a:srgbClr val="FF0000"/>
                </a:solidFill>
              </a:rPr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4323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CA0630A-A43D-4B34-8D68-159821E37EC4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081087" y="1224999"/>
            <a:ext cx="10029825" cy="4135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У больных с клиническими проявлениями желудочно-кишечных симптомов на фоне COVID-19 в 4 раза чаще развивались тяжелые осложнения 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у 6,76% — РДС, </a:t>
            </a:r>
          </a:p>
          <a:p>
            <a:pPr marL="0" indent="0">
              <a:buNone/>
            </a:pPr>
            <a:r>
              <a:rPr lang="ru-RU" dirty="0"/>
              <a:t>у 17,57% — повреждение печени, </a:t>
            </a:r>
          </a:p>
          <a:p>
            <a:pPr marL="0" indent="0">
              <a:buNone/>
            </a:pPr>
            <a:r>
              <a:rPr lang="ru-RU" dirty="0"/>
              <a:t>у 1,35% — шок, чем у пациентов без гастроэнтерологической симптоматики (8,84% против 2,08%, p=0,034).</a:t>
            </a:r>
          </a:p>
        </p:txBody>
      </p:sp>
    </p:spTree>
    <p:extLst>
      <p:ext uri="{BB962C8B-B14F-4D97-AF65-F5344CB8AC3E}">
        <p14:creationId xmlns:p14="http://schemas.microsoft.com/office/powerpoint/2010/main" val="4058650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1C6F88-11CE-4C77-8927-1047A34F4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К факторам риска неблагоприятного течения</a:t>
            </a:r>
            <a:br>
              <a:rPr lang="ru-RU" sz="4000" b="1" dirty="0">
                <a:solidFill>
                  <a:srgbClr val="FF0000"/>
                </a:solidFill>
              </a:rPr>
            </a:br>
            <a:r>
              <a:rPr lang="ru-RU" sz="4000" b="1" dirty="0">
                <a:solidFill>
                  <a:srgbClr val="FF0000"/>
                </a:solidFill>
              </a:rPr>
              <a:t>COVID-19 при хронических заболеваниях органов пищеварения: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8E8C33-D69A-4E23-B0B2-4A0E8C05A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06" y="1464906"/>
            <a:ext cx="12098694" cy="5393094"/>
          </a:xfrm>
        </p:spPr>
        <p:txBody>
          <a:bodyPr>
            <a:normAutofit/>
          </a:bodyPr>
          <a:lstStyle/>
          <a:p>
            <a:r>
              <a:rPr lang="ru-RU" dirty="0"/>
              <a:t>Заболевания верхних отделов ЖКТ:  </a:t>
            </a:r>
            <a:r>
              <a:rPr lang="ru-RU" sz="2000" dirty="0"/>
              <a:t>ГЭРБ с эрозивным эзофагитом, эозинофильный эзофагит с дисфагией, H. </a:t>
            </a:r>
            <a:r>
              <a:rPr lang="ru-RU" sz="2000" dirty="0" err="1"/>
              <a:t>pylori</a:t>
            </a:r>
            <a:r>
              <a:rPr lang="ru-RU" sz="2000" dirty="0"/>
              <a:t>-ассоциированный гастрит с эрозиями, НПВП-ассоциированная </a:t>
            </a:r>
            <a:r>
              <a:rPr lang="ru-RU" sz="2000" dirty="0" err="1"/>
              <a:t>гастроэнтеропатия</a:t>
            </a:r>
            <a:r>
              <a:rPr lang="ru-RU" sz="2000" dirty="0"/>
              <a:t>, язвенная болезнь, осложненная кровотечением, болезнь Крона желудка, осложненная кровотечением.</a:t>
            </a:r>
          </a:p>
          <a:p>
            <a:r>
              <a:rPr lang="ru-RU" b="1" dirty="0"/>
              <a:t> </a:t>
            </a:r>
            <a:r>
              <a:rPr lang="ru-RU" dirty="0"/>
              <a:t>Заболевания печени: </a:t>
            </a:r>
            <a:r>
              <a:rPr lang="ru-RU" sz="2000" dirty="0"/>
              <a:t>пациенты с циррозом печени (ЦП), пациенты с аутоиммунным гепатитом, принимающие </a:t>
            </a:r>
            <a:r>
              <a:rPr lang="ru-RU" sz="2000" dirty="0" err="1"/>
              <a:t>иммуносупрессивную</a:t>
            </a:r>
            <a:r>
              <a:rPr lang="ru-RU" sz="2000" dirty="0"/>
              <a:t> терапию (ИСТ), пациенты с прогрессирующим заболеванием печени в листе ожидания трансплантации печени (ТП), пациенты после ТП, получающие ИСТ</a:t>
            </a:r>
          </a:p>
          <a:p>
            <a:r>
              <a:rPr lang="ru-RU" dirty="0"/>
              <a:t>Заболевания ПЖЖ:   </a:t>
            </a:r>
            <a:r>
              <a:rPr lang="ru-RU" sz="2000" dirty="0"/>
              <a:t>пожилые и </a:t>
            </a:r>
            <a:r>
              <a:rPr lang="ru-RU" sz="2000" dirty="0" err="1"/>
              <a:t>коморбидные</a:t>
            </a:r>
            <a:r>
              <a:rPr lang="ru-RU" sz="2000" dirty="0"/>
              <a:t> пациенты; пациенты с заболеваниями ПЖ, осложненными внутрисекреторной недостаточностью (</a:t>
            </a:r>
            <a:r>
              <a:rPr lang="ru-RU" sz="2000" dirty="0" err="1"/>
              <a:t>панкреатогенный</a:t>
            </a:r>
            <a:r>
              <a:rPr lang="ru-RU" sz="2000" dirty="0"/>
              <a:t> сахарный диабет); пациенты со злокачественными новообразованиями ПЖ, особенно получающие или получившие химиотерапию в течение последних 3 </a:t>
            </a:r>
            <a:r>
              <a:rPr lang="ru-RU" sz="2000" dirty="0" err="1"/>
              <a:t>мес</a:t>
            </a:r>
            <a:r>
              <a:rPr lang="ru-RU" sz="2000" dirty="0"/>
              <a:t>; пациенты с внешнесекреторной недостаточностью ПЖ, нуждающиеся в </a:t>
            </a:r>
            <a:r>
              <a:rPr lang="ru-RU" sz="2000" dirty="0" err="1"/>
              <a:t>нутритивной</a:t>
            </a:r>
            <a:r>
              <a:rPr lang="ru-RU" sz="2000" dirty="0"/>
              <a:t> поддержке (</a:t>
            </a:r>
            <a:r>
              <a:rPr lang="ru-RU" sz="2000" dirty="0" err="1"/>
              <a:t>энтеральное</a:t>
            </a:r>
            <a:r>
              <a:rPr lang="ru-RU" sz="2000" dirty="0"/>
              <a:t> или парентеральное питание).</a:t>
            </a:r>
          </a:p>
          <a:p>
            <a:r>
              <a:rPr lang="ru-RU" dirty="0"/>
              <a:t>Заболевания кишечника: </a:t>
            </a:r>
            <a:r>
              <a:rPr lang="ru-RU" sz="2000" dirty="0"/>
              <a:t>Воспалительные заболевания кишечника( язвенный колит, Болезнь Крона), </a:t>
            </a:r>
            <a:r>
              <a:rPr lang="ru-RU" sz="2000" dirty="0" err="1"/>
              <a:t>Хр</a:t>
            </a:r>
            <a:r>
              <a:rPr lang="ru-RU" sz="2000" dirty="0"/>
              <a:t> колит.</a:t>
            </a:r>
          </a:p>
        </p:txBody>
      </p:sp>
    </p:spTree>
    <p:extLst>
      <p:ext uri="{BB962C8B-B14F-4D97-AF65-F5344CB8AC3E}">
        <p14:creationId xmlns:p14="http://schemas.microsoft.com/office/powerpoint/2010/main" val="2016951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07A109-438A-47DD-BD0B-EB10B9CA9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645"/>
            <a:ext cx="10515600" cy="87707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Общие положения в условиях пандемии </a:t>
            </a:r>
            <a:r>
              <a:rPr lang="en-US" b="1" dirty="0">
                <a:solidFill>
                  <a:srgbClr val="FF0000"/>
                </a:solidFill>
              </a:rPr>
              <a:t>COVID-19</a:t>
            </a:r>
            <a:r>
              <a:rPr lang="ru-RU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83EB11-C4F4-4FB2-9BCE-AB95DEB6A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29004"/>
            <a:ext cx="12192000" cy="5327877"/>
          </a:xfrm>
        </p:spPr>
        <p:txBody>
          <a:bodyPr>
            <a:normAutofit fontScale="25000" lnSpcReduction="20000"/>
          </a:bodyPr>
          <a:lstStyle/>
          <a:p>
            <a:r>
              <a:rPr lang="ru-RU" sz="6400" b="1" dirty="0"/>
              <a:t>Все плановые обследования желудочно-кишечного тракта необходимо отложить.</a:t>
            </a:r>
          </a:p>
          <a:p>
            <a:r>
              <a:rPr lang="ru-RU" sz="6400" dirty="0"/>
              <a:t>Рутинные лабораторные анализы должны выполняться в лабораториях </a:t>
            </a:r>
            <a:r>
              <a:rPr lang="ru-RU" sz="6400" u="sng" dirty="0"/>
              <a:t>по месту жительства</a:t>
            </a:r>
          </a:p>
          <a:p>
            <a:r>
              <a:rPr lang="ru-RU" sz="6400" dirty="0"/>
              <a:t> Приоритетное использование телефонных контактов/телемедицинских консультаций </a:t>
            </a:r>
          </a:p>
          <a:p>
            <a:r>
              <a:rPr lang="ru-RU" sz="6400" dirty="0"/>
              <a:t>Коррекция назначенного лечения (лекарственной терапии) осуществляется дистанционно, включая выписку электронного рецепта на лекарственные препараты.</a:t>
            </a:r>
          </a:p>
          <a:p>
            <a:r>
              <a:rPr lang="ru-RU" sz="6400" dirty="0"/>
              <a:t> Периодичность дистанционного диспансерного наблюдения определяется индивидуально, зависит от течения заболевания, необходимости коррекции терапии, но частота диспансерных осмотров должна быть не реже частоты, обозначенной в «Порядке проведения диспансерного наблюдения за взрослыми», утвержденном приказом Минздрава России от 29.03.19 №173н.</a:t>
            </a:r>
          </a:p>
          <a:p>
            <a:r>
              <a:rPr lang="ru-RU" sz="6400" dirty="0"/>
              <a:t>По результатам дистанционного консультирования должна заполняться «Контрольная карта диспансерного наблюдения» </a:t>
            </a:r>
            <a:r>
              <a:rPr lang="ru-RU" sz="6400" b="1" dirty="0"/>
              <a:t>(форма №030/у).</a:t>
            </a:r>
          </a:p>
          <a:p>
            <a:r>
              <a:rPr lang="ru-RU" sz="6400" dirty="0"/>
              <a:t> Если у пациента возникла необходимость в получении дополнительной консультации у участкового врача, он должен сообщить об этом в колл-центр или регистратуру соответствующего учреждения, оказывающего первичную медико-санитарную помощь</a:t>
            </a:r>
          </a:p>
          <a:p>
            <a:r>
              <a:rPr lang="ru-RU" sz="6400" dirty="0"/>
              <a:t>Лечение в соответствии с национальными/мировыми рекомендациями</a:t>
            </a:r>
          </a:p>
          <a:p>
            <a:r>
              <a:rPr lang="ru-RU" sz="6400" b="1" dirty="0"/>
              <a:t>В ургентной ситуации (тяжелой дисфагии, болей в пищеводе, болей в животе, неоднократной рвоты, рвоты с кровью, подозрении на желудочно-кишечное кровотечение): </a:t>
            </a:r>
          </a:p>
          <a:p>
            <a:pPr marL="0" indent="0">
              <a:buNone/>
            </a:pPr>
            <a:r>
              <a:rPr lang="ru-RU" sz="6400" dirty="0"/>
              <a:t>- экстренная эндоскопия с дальнейшим решением о комплексном обследовании пациента. Клинический и биохимический анализ  крови и мочи</a:t>
            </a:r>
          </a:p>
          <a:p>
            <a:pPr marL="0" indent="0">
              <a:buNone/>
            </a:pPr>
            <a:r>
              <a:rPr lang="ru-RU" sz="6400" dirty="0"/>
              <a:t> -Диагностические процедуры в зависимости от доминирующего симптомокомплекса. </a:t>
            </a:r>
          </a:p>
          <a:p>
            <a:pPr marL="0" indent="0">
              <a:buNone/>
            </a:pPr>
            <a:r>
              <a:rPr lang="ru-RU" sz="6400" dirty="0"/>
              <a:t>-УЗИ-органов брюшной полости, Эндо-УЗИ, эндоскопическое исследование, рентгенологическое исследование пищевода, желудка, кишечника, обзорный снимок брюшной полости, МРТ и КТ.</a:t>
            </a:r>
          </a:p>
          <a:p>
            <a:r>
              <a:rPr lang="ru-RU" sz="6400" dirty="0"/>
              <a:t>Для контроля оккультных кровотечений из ЖКТ показано неинвазивное исследование — определение скрытой крови в кале методом иммуноферментного анализа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0204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34A13A-CE56-44AE-BEFF-8ACF92389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Терапия и профилактика обострения заболеваний верхних отделов ЖКТ при COVID-19</a:t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046E39-91E7-4AAD-80A8-29914B7B2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В случае, если при диагностике у пациента H. </a:t>
            </a:r>
            <a:r>
              <a:rPr lang="ru-RU" dirty="0" err="1"/>
              <a:t>pylori</a:t>
            </a:r>
            <a:r>
              <a:rPr lang="ru-RU" dirty="0"/>
              <a:t>-инфекции, эрадикация (уничтожение микроорганизма) не была проведена, терапию антибиотиками целесообразно отложить до окончания эпидемии CОVID-19. Это соображение продиктовано </a:t>
            </a:r>
            <a:r>
              <a:rPr lang="ru-RU" dirty="0" err="1"/>
              <a:t>тем,что</a:t>
            </a:r>
            <a:r>
              <a:rPr lang="ru-RU" dirty="0"/>
              <a:t> в случае заболевания пациента новой коронавирусной инфекцией повысится риск присоединения вторичной </a:t>
            </a:r>
            <a:r>
              <a:rPr lang="ru-RU" dirty="0" err="1"/>
              <a:t>полирезистентной</a:t>
            </a:r>
            <a:r>
              <a:rPr lang="ru-RU" dirty="0"/>
              <a:t> бактериальной флоры (в течение трех месяцев после курса эрадикации).</a:t>
            </a:r>
          </a:p>
          <a:p>
            <a:r>
              <a:rPr lang="ru-RU" dirty="0"/>
              <a:t>Для контроля симптомов хронических заболеваний следует продолжать назначенную ранее терапию. При </a:t>
            </a:r>
            <a:r>
              <a:rPr lang="ru-RU" dirty="0" err="1"/>
              <a:t>кислотозависимых</a:t>
            </a:r>
            <a:r>
              <a:rPr lang="ru-RU" dirty="0"/>
              <a:t> заболеваниях — ГЭРБ, хроническом гастрите, дуодените, язвенной болезни, для профилактики НПВП-</a:t>
            </a:r>
            <a:r>
              <a:rPr lang="ru-RU" dirty="0" err="1"/>
              <a:t>гастропатии</a:t>
            </a:r>
            <a:r>
              <a:rPr lang="ru-RU" dirty="0"/>
              <a:t>, препаратами выбора служат ингибиторы протонной помпы</a:t>
            </a:r>
          </a:p>
          <a:p>
            <a:r>
              <a:rPr lang="ru-RU" dirty="0"/>
              <a:t>(ИПП). Предпочтение следует отдавать препаратам с наименьшим риском </a:t>
            </a:r>
            <a:r>
              <a:rPr lang="ru-RU" dirty="0" err="1"/>
              <a:t>межлекарственных</a:t>
            </a:r>
            <a:r>
              <a:rPr lang="ru-RU" dirty="0"/>
              <a:t> взаимодействий — </a:t>
            </a:r>
            <a:r>
              <a:rPr lang="ru-RU" dirty="0" err="1"/>
              <a:t>пантопразолу</a:t>
            </a:r>
            <a:r>
              <a:rPr lang="ru-RU" dirty="0"/>
              <a:t> 20—40 мг в сутки и </a:t>
            </a:r>
            <a:r>
              <a:rPr lang="ru-RU" dirty="0" err="1"/>
              <a:t>рабепразолу</a:t>
            </a:r>
            <a:r>
              <a:rPr lang="ru-RU" dirty="0"/>
              <a:t> 20 мг в сутки. </a:t>
            </a:r>
            <a:r>
              <a:rPr lang="ru-RU" dirty="0" err="1"/>
              <a:t>Антисекреторные</a:t>
            </a:r>
            <a:r>
              <a:rPr lang="ru-RU" dirty="0"/>
              <a:t> препараты можно сочетать с невсасывающимися антацидами.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9957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4E757A-8CF1-40A7-80F5-B78D4CB81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27376"/>
            <a:ext cx="12027159" cy="96167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Показания к госпитализации:   ( соблюдение принципа разделения потоков пациентов с/без инфекции).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9ECFA5-6593-4C91-94FF-A26193A8A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76" y="1576872"/>
            <a:ext cx="12176448" cy="518782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1</a:t>
            </a:r>
            <a:r>
              <a:rPr lang="ru-RU" b="1" dirty="0"/>
              <a:t>. Ургентные ситуации (как </a:t>
            </a:r>
            <a:r>
              <a:rPr lang="ru-RU" b="1" dirty="0" err="1"/>
              <a:t>инфецированные,так</a:t>
            </a:r>
            <a:r>
              <a:rPr lang="ru-RU" b="1" dirty="0"/>
              <a:t> и неинфицированные больные).</a:t>
            </a:r>
          </a:p>
          <a:p>
            <a:pPr marL="0" indent="0">
              <a:buNone/>
            </a:pPr>
            <a:r>
              <a:rPr lang="ru-RU" dirty="0"/>
              <a:t>2</a:t>
            </a:r>
            <a:r>
              <a:rPr lang="ru-RU" b="1" dirty="0"/>
              <a:t>. Пациенты с ХЗП, инфицированные SARS-CoV-2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 - легкое течение  инфекции </a:t>
            </a:r>
            <a:r>
              <a:rPr lang="en-US" dirty="0"/>
              <a:t>COVID-19 </a:t>
            </a:r>
            <a:r>
              <a:rPr lang="ru-RU" dirty="0"/>
              <a:t> при наличие факторов риска тяжелого течения инфекции COVID-19 (артериальная гипертензия, сахарный диабет, ожирение, цирроз печени, активный гепатит, ГЦК, пред- и </a:t>
            </a:r>
            <a:r>
              <a:rPr lang="ru-RU" dirty="0" err="1"/>
              <a:t>посттрансплантационный</a:t>
            </a:r>
            <a:r>
              <a:rPr lang="ru-RU" dirty="0"/>
              <a:t> период), пациенты группы высокого и умеренного риска, декомпенсация ХЗП, обострения заболевании ПЖЖ, и кишечника, наличие или подозрение на наличие опухоли ЖКТ)</a:t>
            </a:r>
          </a:p>
          <a:p>
            <a:pPr marL="0" indent="0">
              <a:buNone/>
            </a:pPr>
            <a:r>
              <a:rPr lang="ru-RU" dirty="0"/>
              <a:t>- умеренное/тяжелое течение инфекции COVID-19 подлежат госпитализации все пациенты. </a:t>
            </a:r>
          </a:p>
          <a:p>
            <a:pPr marL="0" indent="0">
              <a:buNone/>
            </a:pPr>
            <a:r>
              <a:rPr lang="ru-RU" dirty="0"/>
              <a:t>3. </a:t>
            </a:r>
            <a:r>
              <a:rPr lang="ru-RU" b="1" dirty="0"/>
              <a:t>Пациенты с ХЗП, не инфицированные SARS-CoV-2/ без признаков COVID-19. </a:t>
            </a:r>
            <a:r>
              <a:rPr lang="ru-RU" b="1" dirty="0">
                <a:solidFill>
                  <a:srgbClr val="FF0000"/>
                </a:solidFill>
              </a:rPr>
              <a:t>Оценить риски </a:t>
            </a:r>
            <a:r>
              <a:rPr lang="ru-RU" b="1" dirty="0" err="1">
                <a:solidFill>
                  <a:srgbClr val="FF0000"/>
                </a:solidFill>
              </a:rPr>
              <a:t>нозокомиального</a:t>
            </a:r>
            <a:r>
              <a:rPr lang="ru-RU" b="1" dirty="0">
                <a:solidFill>
                  <a:srgbClr val="FF0000"/>
                </a:solidFill>
              </a:rPr>
              <a:t> инфицирования COVID-19 и пользы от пребывания в стационаре. Сроки госпитализации следует минимизировать</a:t>
            </a:r>
            <a:r>
              <a:rPr lang="ru-RU" dirty="0">
                <a:solidFill>
                  <a:srgbClr val="FF0000"/>
                </a:solidFill>
              </a:rPr>
              <a:t>;</a:t>
            </a:r>
          </a:p>
          <a:p>
            <a:r>
              <a:rPr lang="ru-RU" dirty="0"/>
              <a:t>декомпенсированный ЦП, </a:t>
            </a:r>
          </a:p>
          <a:p>
            <a:r>
              <a:rPr lang="ru-RU" dirty="0"/>
              <a:t>острый холангит, </a:t>
            </a:r>
          </a:p>
          <a:p>
            <a:r>
              <a:rPr lang="ru-RU" dirty="0"/>
              <a:t>реакция отторжения трансплантата и другие осложнения после трансплантации печени. </a:t>
            </a:r>
          </a:p>
          <a:p>
            <a:r>
              <a:rPr lang="ru-RU" dirty="0"/>
              <a:t>Обострение хронических заболевании при отсутствии эффекта от амбулаторного лечения.</a:t>
            </a:r>
          </a:p>
          <a:p>
            <a:pPr marL="0" indent="0">
              <a:buNone/>
            </a:pPr>
            <a:r>
              <a:rPr lang="ru-RU" u="sng" dirty="0"/>
              <a:t>Условия госпитализации</a:t>
            </a:r>
            <a:r>
              <a:rPr lang="ru-RU" dirty="0"/>
              <a:t>: соблюдение принципа разделения потоков пациентов с/без инфекции</a:t>
            </a:r>
          </a:p>
          <a:p>
            <a:pPr marL="0" indent="0">
              <a:buNone/>
            </a:pPr>
            <a:r>
              <a:rPr lang="ru-RU" dirty="0"/>
              <a:t>COVID-19, минимизация диагностических и лечебных процедур. </a:t>
            </a:r>
          </a:p>
        </p:txBody>
      </p:sp>
    </p:spTree>
    <p:extLst>
      <p:ext uri="{BB962C8B-B14F-4D97-AF65-F5344CB8AC3E}">
        <p14:creationId xmlns:p14="http://schemas.microsoft.com/office/powerpoint/2010/main" val="483357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9B0FAA-B9E1-4D4F-932C-F53E56435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033" y="187843"/>
            <a:ext cx="11653934" cy="1325563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Хронические заболевания печени</a:t>
            </a:r>
            <a:br>
              <a:rPr lang="ru-RU" sz="3600" b="1" dirty="0">
                <a:solidFill>
                  <a:srgbClr val="FF0000"/>
                </a:solidFill>
              </a:rPr>
            </a:br>
            <a:r>
              <a:rPr lang="ru-RU" sz="3600" b="1" dirty="0">
                <a:solidFill>
                  <a:srgbClr val="FF0000"/>
                </a:solidFill>
              </a:rPr>
              <a:t>и COVID-19.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53E98C-0CD9-44AF-9FBC-BE384AA7E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Механизмы поражения печени при COVID-19 (поражение </a:t>
            </a:r>
            <a:r>
              <a:rPr lang="ru-RU" dirty="0" err="1"/>
              <a:t>гепатоцитов</a:t>
            </a:r>
            <a:r>
              <a:rPr lang="ru-RU" dirty="0"/>
              <a:t> и </a:t>
            </a:r>
            <a:r>
              <a:rPr lang="ru-RU" dirty="0" err="1"/>
              <a:t>холангиоцитов</a:t>
            </a:r>
            <a:r>
              <a:rPr lang="ru-RU" dirty="0"/>
              <a:t>, сопровождаются умеренной </a:t>
            </a:r>
            <a:r>
              <a:rPr lang="ru-RU" dirty="0" err="1"/>
              <a:t>гиперферментемией</a:t>
            </a:r>
            <a:r>
              <a:rPr lang="ru-RU" dirty="0"/>
              <a:t>, </a:t>
            </a:r>
            <a:r>
              <a:rPr lang="ru-RU" dirty="0" err="1"/>
              <a:t>гипопротеинемией</a:t>
            </a:r>
            <a:r>
              <a:rPr lang="ru-RU" dirty="0"/>
              <a:t>, увеличением </a:t>
            </a:r>
            <a:r>
              <a:rPr lang="ru-RU" dirty="0" err="1"/>
              <a:t>протромбинового</a:t>
            </a:r>
            <a:r>
              <a:rPr lang="ru-RU" dirty="0"/>
              <a:t> времени)</a:t>
            </a:r>
          </a:p>
          <a:p>
            <a:r>
              <a:rPr lang="ru-RU" dirty="0"/>
              <a:t>прямое </a:t>
            </a:r>
            <a:r>
              <a:rPr lang="ru-RU" dirty="0" err="1"/>
              <a:t>цитопатическое</a:t>
            </a:r>
            <a:r>
              <a:rPr lang="ru-RU" dirty="0"/>
              <a:t> действие вируса SARSCoV-2 на печень (проникновение вируса в клетку происходит через связывание S-белка вируса с рецепторами АСЕ2, значительное повышение экспрессии которого выявляется в </a:t>
            </a:r>
            <a:r>
              <a:rPr lang="ru-RU" dirty="0" err="1"/>
              <a:t>холангиоцитах</a:t>
            </a:r>
            <a:r>
              <a:rPr lang="ru-RU" dirty="0"/>
              <a:t> (59,7% клеток) и </a:t>
            </a:r>
            <a:r>
              <a:rPr lang="ru-RU" dirty="0" err="1"/>
              <a:t>гепатоцитах</a:t>
            </a:r>
            <a:r>
              <a:rPr lang="ru-RU" dirty="0"/>
              <a:t> (2,6% клеток);</a:t>
            </a:r>
          </a:p>
          <a:p>
            <a:r>
              <a:rPr lang="ru-RU" dirty="0"/>
              <a:t>иммунное воспаление (</a:t>
            </a:r>
            <a:r>
              <a:rPr lang="ru-RU" dirty="0" err="1"/>
              <a:t>цитокиновый</a:t>
            </a:r>
            <a:r>
              <a:rPr lang="ru-RU" dirty="0"/>
              <a:t> «шторм» в рамках системного воспалительного ответа);</a:t>
            </a:r>
          </a:p>
          <a:p>
            <a:r>
              <a:rPr lang="ru-RU" dirty="0"/>
              <a:t>лекарственно-индуцированное поражение печени вследствие применения для лечения инфекции препаратов с потенциальными </a:t>
            </a:r>
            <a:r>
              <a:rPr lang="ru-RU" dirty="0" err="1"/>
              <a:t>гепатотоксичными</a:t>
            </a:r>
            <a:r>
              <a:rPr lang="ru-RU" dirty="0"/>
              <a:t> эффектами.</a:t>
            </a:r>
          </a:p>
        </p:txBody>
      </p:sp>
    </p:spTree>
    <p:extLst>
      <p:ext uri="{BB962C8B-B14F-4D97-AF65-F5344CB8AC3E}">
        <p14:creationId xmlns:p14="http://schemas.microsoft.com/office/powerpoint/2010/main" val="3131006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F2C079-1F29-49DA-9655-8A5BACB5C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Пациенты с ХЗП, включая декомпенсированные циррозы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C3930D-80B8-4564-BF9F-B92199450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Визиты в специализированные центры должны быть отложены </a:t>
            </a:r>
          </a:p>
          <a:p>
            <a:r>
              <a:rPr lang="ru-RU" dirty="0"/>
              <a:t>Рутинные лабораторные анализы должны выполняться в лабораториях по месту жительства</a:t>
            </a:r>
          </a:p>
          <a:p>
            <a:r>
              <a:rPr lang="ru-RU" dirty="0"/>
              <a:t> Приоритетное использование телефонных контактов/телемедицинских консультаций </a:t>
            </a:r>
          </a:p>
          <a:p>
            <a:r>
              <a:rPr lang="ru-RU" b="1" dirty="0"/>
              <a:t>Вирусные гепатиты</a:t>
            </a:r>
          </a:p>
          <a:p>
            <a:r>
              <a:rPr lang="ru-RU" dirty="0"/>
              <a:t>Вирусные гепатиты не увеличивают риск  развития COVID-19</a:t>
            </a:r>
          </a:p>
          <a:p>
            <a:r>
              <a:rPr lang="ru-RU" dirty="0"/>
              <a:t>Схемы продолжения лечения должны быть отправлены пациенту по электронной почте</a:t>
            </a:r>
          </a:p>
          <a:p>
            <a:r>
              <a:rPr lang="ru-RU" b="1" u="sng" dirty="0"/>
              <a:t>Пациенты с НАЖБП</a:t>
            </a:r>
            <a:r>
              <a:rPr lang="ru-RU" u="sng" dirty="0"/>
              <a:t>: </a:t>
            </a:r>
            <a:r>
              <a:rPr lang="ru-RU" dirty="0"/>
              <a:t>риск утяжеления течения COVID-19 увеличивается при наличии сахарного диабета, ожирении, артериальной гипертензии</a:t>
            </a:r>
          </a:p>
          <a:p>
            <a:r>
              <a:rPr lang="ru-RU" b="1" dirty="0"/>
              <a:t>Пациенты с АИГ: </a:t>
            </a:r>
            <a:r>
              <a:rPr lang="ru-RU" dirty="0"/>
              <a:t>в настоящее время рекомендовано снижение </a:t>
            </a:r>
            <a:r>
              <a:rPr lang="ru-RU" dirty="0" err="1"/>
              <a:t>иммуносупрессивной</a:t>
            </a:r>
            <a:r>
              <a:rPr lang="ru-RU" dirty="0"/>
              <a:t> терапии. Снижение ИСТ должно осуществляться только под контролем врача</a:t>
            </a:r>
          </a:p>
          <a:p>
            <a:r>
              <a:rPr lang="ru-RU" b="1" u="sng" dirty="0"/>
              <a:t>Пациенты с компенсированным циррозом печени:</a:t>
            </a:r>
          </a:p>
          <a:p>
            <a:r>
              <a:rPr lang="ru-RU" dirty="0"/>
              <a:t>Индивидуальный подход</a:t>
            </a:r>
          </a:p>
          <a:p>
            <a:r>
              <a:rPr lang="ru-RU" dirty="0"/>
              <a:t>Наблюдение для своевременной диагностики ГЦК, варикозного расширения вен пищевода</a:t>
            </a:r>
          </a:p>
        </p:txBody>
      </p:sp>
    </p:spTree>
    <p:extLst>
      <p:ext uri="{BB962C8B-B14F-4D97-AF65-F5344CB8AC3E}">
        <p14:creationId xmlns:p14="http://schemas.microsoft.com/office/powerpoint/2010/main" val="37964766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1425</TotalTime>
  <Words>2211</Words>
  <Application>Microsoft Office PowerPoint</Application>
  <PresentationFormat>Широкоэкранный</PresentationFormat>
  <Paragraphs>130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Тема Office</vt:lpstr>
      <vt:lpstr>«Оказание амбулаторно-поликлинической медицинской помощи пациентам с заболеваниями органов пищеварения, подлежащими диспансерному наблюдению, в условиях пандемии COVID-19»</vt:lpstr>
      <vt:lpstr>Гастроинтестинальные симптомы Covid-19 встречаются у 26—50,5%. </vt:lpstr>
      <vt:lpstr>Презентация PowerPoint</vt:lpstr>
      <vt:lpstr>К факторам риска неблагоприятного течения COVID-19 при хронических заболеваниях органов пищеварения: </vt:lpstr>
      <vt:lpstr>Общие положения в условиях пандемии COVID-19:</vt:lpstr>
      <vt:lpstr>Терапия и профилактика обострения заболеваний верхних отделов ЖКТ при COVID-19 </vt:lpstr>
      <vt:lpstr>Показания к госпитализации:   ( соблюдение принципа разделения потоков пациентов с/без инфекции).</vt:lpstr>
      <vt:lpstr>Хронические заболевания печени и COVID-19.</vt:lpstr>
      <vt:lpstr>Пациенты с ХЗП, включая декомпенсированные циррозы </vt:lpstr>
      <vt:lpstr>Пациенты с декомпенсированными ХЗП, включая ГЦК</vt:lpstr>
      <vt:lpstr>Пациенты с ГЦК (  гепатоцеллюлярная карцинома)</vt:lpstr>
      <vt:lpstr>Терапия и профилактика обострения заболеваний поджелудочной железы при COVID-19 </vt:lpstr>
      <vt:lpstr>ВЗК( Воспалительные заболевания кишечника) Основные положения:</vt:lpstr>
      <vt:lpstr>Проведение эндоскопических вмешательств в условиях пандемии COVID-19 в следующих случаях: </vt:lpstr>
      <vt:lpstr>Колоноскопия: показания в условиях пандемии COVID-19</vt:lpstr>
      <vt:lpstr>Литература: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«Оказание амбулаторно-поликлинической медицинской помощи пациентам с заболеваниями органов пищеварения, подлежащими диспансерному наблюдению, в условиях пандемии COVID-19</dc:title>
  <dc:creator>Ольга Попова</dc:creator>
  <cp:lastModifiedBy>Ольга Попова</cp:lastModifiedBy>
  <cp:revision>23</cp:revision>
  <dcterms:created xsi:type="dcterms:W3CDTF">2021-03-07T17:05:50Z</dcterms:created>
  <dcterms:modified xsi:type="dcterms:W3CDTF">2021-03-08T16:51:46Z</dcterms:modified>
</cp:coreProperties>
</file>