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88" r:id="rId6"/>
    <p:sldId id="290" r:id="rId7"/>
    <p:sldId id="289" r:id="rId8"/>
    <p:sldId id="291" r:id="rId9"/>
    <p:sldId id="292" r:id="rId10"/>
    <p:sldId id="293" r:id="rId11"/>
    <p:sldId id="294" r:id="rId12"/>
    <p:sldId id="295" r:id="rId13"/>
    <p:sldId id="310" r:id="rId14"/>
    <p:sldId id="311" r:id="rId15"/>
    <p:sldId id="303" r:id="rId16"/>
    <p:sldId id="304" r:id="rId17"/>
    <p:sldId id="305" r:id="rId18"/>
    <p:sldId id="306" r:id="rId19"/>
    <p:sldId id="308" r:id="rId20"/>
    <p:sldId id="309" r:id="rId21"/>
    <p:sldId id="287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83B8-C55B-4AE7-84B8-F20975914F4C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A888-3DAD-4313-8737-BD57B26F5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9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13C217-DF02-4E88-A41E-E1B8C48B424C}" type="slidenum">
              <a:rPr lang="ru-RU" altLang="ru-RU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888-3DAD-4313-8737-BD57B26F50D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0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4806792"/>
            <a:ext cx="7747687" cy="1470455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1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17.10.2017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Школа здоровья для пациентов, страдающих артериальной гипертензией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028384" cy="16085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Главный внештатный специалист по профилактической медицине Департамента здравоохранения Курганской области </a:t>
            </a:r>
            <a:r>
              <a:rPr lang="ru-RU" sz="1800" b="1" dirty="0" err="1" smtClean="0">
                <a:solidFill>
                  <a:srgbClr val="002060"/>
                </a:solidFill>
              </a:rPr>
              <a:t>Хайрова</a:t>
            </a:r>
            <a:r>
              <a:rPr lang="ru-RU" sz="1800" b="1" dirty="0" smtClean="0">
                <a:solidFill>
                  <a:srgbClr val="002060"/>
                </a:solidFill>
              </a:rPr>
              <a:t> Н.Ф.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Семинар в режиме видеоконференцсвязи с медицинскими организациями Курганской области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18 октября 2017 года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Как сегодня лечат артериальную гипертонию?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0" y="1600200"/>
            <a:ext cx="607209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7356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78906"/>
            <a:ext cx="8458200" cy="1470025"/>
          </a:xfrm>
        </p:spPr>
        <p:txBody>
          <a:bodyPr anchor="ctr">
            <a:normAutofit fontScale="90000"/>
          </a:bodyPr>
          <a:lstStyle/>
          <a:p>
            <a:pPr marL="0" lvl="5" algn="ctr" fontAlgn="auto"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rgbClr val="C00000"/>
                </a:solidFill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>	</a:t>
            </a:r>
            <a:r>
              <a:rPr lang="ru-RU" altLang="ru-RU" sz="2700" b="1" dirty="0">
                <a:solidFill>
                  <a:srgbClr val="002060"/>
                </a:solidFill>
              </a:rPr>
              <a:t>Подготовлено на кафедре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>кардиологии</a:t>
            </a:r>
            <a:br>
              <a:rPr lang="ru-RU" altLang="ru-RU" sz="2700" b="1" dirty="0" smtClean="0">
                <a:solidFill>
                  <a:srgbClr val="00206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>            и </a:t>
            </a:r>
            <a:r>
              <a:rPr lang="ru-RU" altLang="ru-RU" sz="2700" b="1" dirty="0">
                <a:solidFill>
                  <a:srgbClr val="002060"/>
                </a:solidFill>
              </a:rPr>
              <a:t>клинической фармакологии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/>
            </a:r>
            <a:br>
              <a:rPr lang="ru-RU" altLang="ru-RU" sz="2700" b="1" dirty="0" smtClean="0">
                <a:solidFill>
                  <a:srgbClr val="00206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>              Российского  </a:t>
            </a:r>
            <a:r>
              <a:rPr lang="ru-RU" altLang="ru-RU" sz="2700" b="1" dirty="0">
                <a:solidFill>
                  <a:srgbClr val="002060"/>
                </a:solidFill>
              </a:rPr>
              <a:t>университета дружбы народов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altLang="ru-RU" sz="2700" b="1" dirty="0">
                <a:solidFill>
                  <a:srgbClr val="002060"/>
                </a:solidFill>
              </a:rPr>
              <a:t/>
            </a:r>
            <a:br>
              <a:rPr lang="ru-RU" altLang="ru-RU" sz="2700" b="1" dirty="0">
                <a:solidFill>
                  <a:srgbClr val="002060"/>
                </a:solidFill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4400" b="1" dirty="0" smtClean="0">
                <a:solidFill>
                  <a:srgbClr val="C00000"/>
                </a:solidFill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</a:rPr>
            </a:br>
            <a:r>
              <a:rPr lang="ru-RU" altLang="ru-RU" sz="4400" dirty="0">
                <a:solidFill>
                  <a:srgbClr val="C00000"/>
                </a:solidFill>
              </a:rPr>
              <a:t/>
            </a:r>
            <a:br>
              <a:rPr lang="ru-RU" altLang="ru-RU" sz="4400" dirty="0">
                <a:solidFill>
                  <a:srgbClr val="C00000"/>
                </a:solidFill>
              </a:rPr>
            </a:br>
            <a:r>
              <a:rPr lang="ru-RU" altLang="ru-RU" sz="4400" dirty="0">
                <a:solidFill>
                  <a:srgbClr val="C00000"/>
                </a:solidFill>
              </a:rPr>
              <a:t/>
            </a:r>
            <a:br>
              <a:rPr lang="ru-RU" altLang="ru-RU" sz="4400" dirty="0">
                <a:solidFill>
                  <a:srgbClr val="C00000"/>
                </a:solidFill>
              </a:rPr>
            </a:br>
            <a:r>
              <a:rPr lang="ru-RU" altLang="ru-RU" sz="4000" b="1" dirty="0">
                <a:solidFill>
                  <a:srgbClr val="C00000"/>
                </a:solidFill>
              </a:rPr>
              <a:t>Школа здоровья для пациентов с артериальной гипертонией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>
                <a:solidFill>
                  <a:srgbClr val="C00000"/>
                </a:solidFill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>Занятие </a:t>
            </a:r>
            <a:r>
              <a:rPr lang="ru-RU" altLang="ru-RU" sz="2700" b="1" dirty="0">
                <a:solidFill>
                  <a:srgbClr val="002060"/>
                </a:solidFill>
              </a:rPr>
              <a:t>3 </a:t>
            </a:r>
            <a:r>
              <a:rPr lang="ru-RU" altLang="ru-RU" sz="4400" dirty="0" smtClean="0">
                <a:solidFill>
                  <a:srgbClr val="C00000"/>
                </a:solidFill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>                             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15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6149" name="Рисунок 4" descr="Описание: http://holisticdrbright.com/wp-content/uploads/2013/05/heart-hyperten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" y="1700808"/>
            <a:ext cx="2448123" cy="2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5241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FF0000"/>
                </a:solidFill>
              </a:rPr>
              <a:t>Зачем мы сегодня собрались?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Обсудить, зачем измерять давление дома и как выбрать аппарат для этого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Научиться правильно измерять давление в домашних условиях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19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53743"/>
            <a:ext cx="4320480" cy="301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Письмо Министерства здравоохранения Российской Федерации от 3 марта 2016 года №17-6</a:t>
            </a:r>
            <a:r>
              <a:rPr lang="en-US" sz="2400" b="1" dirty="0" smtClean="0">
                <a:solidFill>
                  <a:srgbClr val="002060"/>
                </a:solidFill>
              </a:rPr>
              <a:t>/10/2-1233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Письмо Департамента здравоохранения Курганской области от 22 марта 2016 года №01-12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ru-RU" sz="2400" b="1" dirty="0" smtClean="0">
                <a:solidFill>
                  <a:srgbClr val="002060"/>
                </a:solidFill>
              </a:rPr>
              <a:t>2306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План распространения методических материалов и памяток-алгоритмов, разработанных главными внештатными специалистами Минздрава России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3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>План распространения методических материалов и памяток-алгоритмов, разработанных главными внештатными специалистами Минздрава России</a:t>
            </a:r>
            <a:endParaRPr lang="ru-RU" sz="24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Размещение методических материалов и памяток-алгоритмов на сайте медицинской организации, в средствах массовой информации, в регистратуре, в отделениях медицинской организации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Тиражирование методических материалов и памяток-алгоритмов в достаточном количестве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Обеспечение памятками-алгоритмами (независимо от профиля медицинской организации)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Пациентов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аходящихся на диспансерном наблюдении,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олучающих лечение в условиях дневного стационара,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 оказании медицинской помощи вне стен медицинской организации,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 обучении в Школах здоровья и др.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Граждан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 обследовании в Центре здоровья,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    при проведении профилактических осмотров,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при проведении массовых информационно-профилактических акций и др.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Ежеквартальная отчетность до 5 числа следующего за отчетным периодом месяца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9393312" cy="590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052736"/>
            <a:ext cx="6480720" cy="44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764704"/>
            <a:ext cx="7128792" cy="496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0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6672"/>
            <a:ext cx="7920880" cy="55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04664"/>
            <a:ext cx="40825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</a:rPr>
              <a:t>Школа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здоровья для пациентов с артериальной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гипертензией. </a:t>
            </a:r>
            <a:br>
              <a:rPr lang="ru-RU" sz="3600" b="1" dirty="0" smtClean="0">
                <a:solidFill>
                  <a:srgbClr val="FF0000"/>
                </a:solidFill>
                <a:effectLst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</a:rPr>
              <a:t>Итоги за 9 месяцев 2017 года</a:t>
            </a: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916832"/>
            <a:ext cx="7855024" cy="4525963"/>
          </a:xfrm>
        </p:spPr>
        <p:txBody>
          <a:bodyPr>
            <a:normAutofit fontScale="85000" lnSpcReduction="10000"/>
          </a:bodyPr>
          <a:lstStyle/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Обучено всего – 6227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том числе: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Медицинские организации ЦРБ – 4112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Медицинские организации г. Шадринска – 223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Медицинские организации г. Кургана – 1892</a:t>
            </a:r>
          </a:p>
          <a:p>
            <a:pPr marL="0" lv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Нет школ здоровья для пациентов с артериальной гипертензией:</a:t>
            </a:r>
          </a:p>
          <a:p>
            <a:pPr lvl="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ГБУ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Шадринская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центральная районная больница»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ГБУ «</a:t>
            </a:r>
            <a:r>
              <a:rPr lang="ru-RU" b="1" dirty="0" err="1" smtClean="0">
                <a:solidFill>
                  <a:srgbClr val="002060"/>
                </a:solidFill>
              </a:rPr>
              <a:t>Половинская</a:t>
            </a:r>
            <a:r>
              <a:rPr lang="ru-RU" b="1" dirty="0" smtClean="0">
                <a:solidFill>
                  <a:srgbClr val="002060"/>
                </a:solidFill>
              </a:rPr>
              <a:t> центральная районная больница»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620688"/>
            <a:ext cx="7999412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499350" cy="4800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 </a:t>
            </a:r>
            <a:r>
              <a:rPr lang="ru-RU" sz="2800" b="1" dirty="0">
                <a:solidFill>
                  <a:srgbClr val="FF0000"/>
                </a:solidFill>
              </a:rPr>
              <a:t>вопросам организации работы  </a:t>
            </a:r>
            <a:r>
              <a:rPr lang="ru-RU" sz="2800" b="1" dirty="0" smtClean="0">
                <a:solidFill>
                  <a:srgbClr val="FF0000"/>
                </a:solidFill>
              </a:rPr>
              <a:t>школы для пациентов с артериальной гипертензией </a:t>
            </a:r>
            <a:r>
              <a:rPr lang="ru-RU" sz="2800" b="1" dirty="0">
                <a:solidFill>
                  <a:srgbClr val="FF0000"/>
                </a:solidFill>
              </a:rPr>
              <a:t>ГКУ «Курганский областной Центр медицинской профилактики» оказывает методическую </a:t>
            </a:r>
            <a:r>
              <a:rPr lang="ru-RU" sz="2800" b="1" dirty="0" smtClean="0">
                <a:solidFill>
                  <a:srgbClr val="FF0000"/>
                </a:solidFill>
              </a:rPr>
              <a:t>помощь</a:t>
            </a:r>
          </a:p>
          <a:p>
            <a:endParaRPr lang="ru-RU" sz="2800" b="1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Каждый 3-й четверг месяца с 10 до 14 часов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Заявки на обучение предварительно по телефону 8(3522)238257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dirty="0">
                <a:solidFill>
                  <a:srgbClr val="002060"/>
                </a:solidFill>
                <a:latin typeface="Corbel"/>
              </a:rPr>
              <a:t>Информационный </a:t>
            </a:r>
            <a:r>
              <a:rPr lang="ru-RU" sz="3200" b="1" dirty="0" smtClean="0">
                <a:solidFill>
                  <a:srgbClr val="002060"/>
                </a:solidFill>
                <a:latin typeface="Corbel"/>
              </a:rPr>
              <a:t>материалы </a:t>
            </a:r>
            <a:r>
              <a:rPr lang="ru-RU" sz="3200" b="1" dirty="0">
                <a:solidFill>
                  <a:srgbClr val="002060"/>
                </a:solidFill>
                <a:latin typeface="Corbel"/>
              </a:rPr>
              <a:t>на сайте ГКУ «Курганский областной Центр медицинской профилактики» </a:t>
            </a:r>
            <a:endParaRPr lang="ru-RU" sz="3200" b="1" dirty="0" smtClean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200" b="1" dirty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200" b="1" dirty="0" smtClean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5700" b="1" dirty="0" smtClean="0">
                <a:solidFill>
                  <a:srgbClr val="FF0000"/>
                </a:solidFill>
                <a:latin typeface="Corbel"/>
              </a:rPr>
              <a:t>медпроф45.рф</a:t>
            </a:r>
            <a:r>
              <a:rPr lang="ru-RU" sz="5700" b="1" dirty="0">
                <a:solidFill>
                  <a:srgbClr val="FF0000"/>
                </a:solid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9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етодические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материалы для организации Школы пациентов с артериальной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гипертензией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348880"/>
            <a:ext cx="7498080" cy="38995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Школа для пациентов с артериальной гипертензией разработана на кафедре терапии Российского университета дружбы </a:t>
            </a:r>
            <a:r>
              <a:rPr lang="ru-RU" sz="2400" b="1" dirty="0" smtClean="0">
                <a:solidFill>
                  <a:srgbClr val="002060"/>
                </a:solidFill>
              </a:rPr>
              <a:t>народов  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екомендована </a:t>
            </a:r>
            <a:r>
              <a:rPr lang="ru-RU" sz="2400" b="1" dirty="0">
                <a:solidFill>
                  <a:srgbClr val="002060"/>
                </a:solidFill>
              </a:rPr>
              <a:t>главным внештатным специалистом-кардиологом   </a:t>
            </a:r>
            <a:r>
              <a:rPr lang="ru-RU" sz="2400" b="1" dirty="0" err="1">
                <a:solidFill>
                  <a:srgbClr val="002060"/>
                </a:solidFill>
              </a:rPr>
              <a:t>Мелешенко</a:t>
            </a:r>
            <a:r>
              <a:rPr lang="ru-RU" sz="2400" b="1" dirty="0">
                <a:solidFill>
                  <a:srgbClr val="002060"/>
                </a:solidFill>
              </a:rPr>
              <a:t> В.В. для группового профилактического консультирования  в медицинских организациях Курганской </a:t>
            </a:r>
            <a:r>
              <a:rPr lang="ru-RU" sz="2400" b="1" dirty="0" smtClean="0">
                <a:solidFill>
                  <a:srgbClr val="002060"/>
                </a:solidFill>
              </a:rPr>
              <a:t>области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</a:rPr>
              <a:t>Методические материалы для организации Школы пациентов с артериальной гипертензией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методическое руководство по проведению Школы здоровья для пациентов с артериальной гипертензией,</a:t>
            </a:r>
          </a:p>
          <a:p>
            <a:r>
              <a:rPr lang="ru-RU" sz="3100" b="1" dirty="0" smtClean="0">
                <a:solidFill>
                  <a:srgbClr val="002060"/>
                </a:solidFill>
              </a:rPr>
              <a:t>мультимедийные </a:t>
            </a:r>
            <a:r>
              <a:rPr lang="ru-RU" sz="3100" b="1" dirty="0">
                <a:solidFill>
                  <a:srgbClr val="002060"/>
                </a:solidFill>
              </a:rPr>
              <a:t>презентация Школы здоровья для пациентов с артериальной гипертензией,</a:t>
            </a:r>
          </a:p>
          <a:p>
            <a:r>
              <a:rPr lang="ru-RU" sz="3100" b="1" dirty="0" smtClean="0">
                <a:solidFill>
                  <a:srgbClr val="002060"/>
                </a:solidFill>
              </a:rPr>
              <a:t>памятки </a:t>
            </a:r>
            <a:r>
              <a:rPr lang="ru-RU" sz="3100" b="1" dirty="0">
                <a:solidFill>
                  <a:srgbClr val="002060"/>
                </a:solidFill>
              </a:rPr>
              <a:t>для слушателя Школы к занятию №1</a:t>
            </a:r>
          </a:p>
          <a:p>
            <a:r>
              <a:rPr lang="ru-RU" sz="3100" b="1" dirty="0" smtClean="0">
                <a:solidFill>
                  <a:srgbClr val="002060"/>
                </a:solidFill>
              </a:rPr>
              <a:t>памятки </a:t>
            </a:r>
            <a:r>
              <a:rPr lang="ru-RU" sz="3100" b="1" dirty="0">
                <a:solidFill>
                  <a:srgbClr val="002060"/>
                </a:solidFill>
              </a:rPr>
              <a:t>для слушателя Школы к занятию №2</a:t>
            </a:r>
          </a:p>
          <a:p>
            <a:r>
              <a:rPr lang="ru-RU" sz="3100" b="1" dirty="0" smtClean="0">
                <a:solidFill>
                  <a:srgbClr val="002060"/>
                </a:solidFill>
              </a:rPr>
              <a:t>памятки </a:t>
            </a:r>
            <a:r>
              <a:rPr lang="ru-RU" sz="3100" b="1" dirty="0">
                <a:solidFill>
                  <a:srgbClr val="002060"/>
                </a:solidFill>
              </a:rPr>
              <a:t>для слушателя Школы к занятию №3</a:t>
            </a:r>
          </a:p>
          <a:p>
            <a:r>
              <a:rPr lang="ru-RU" sz="3100" b="1" dirty="0" smtClean="0">
                <a:solidFill>
                  <a:srgbClr val="002060"/>
                </a:solidFill>
              </a:rPr>
              <a:t>памятки </a:t>
            </a:r>
            <a:r>
              <a:rPr lang="ru-RU" sz="3100" b="1" dirty="0">
                <a:solidFill>
                  <a:srgbClr val="002060"/>
                </a:solidFill>
              </a:rPr>
              <a:t>для слушателя Школы по первой помощи при неотложных состояниях, рекомендованные главными внештатными специалистами Министерства здравоохранения Российской Федерации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8840"/>
            <a:ext cx="8183880" cy="40462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Ш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кола </a:t>
            </a:r>
            <a:r>
              <a:rPr lang="ru-RU" altLang="ru-RU" sz="3600" b="1" dirty="0">
                <a:solidFill>
                  <a:srgbClr val="FF0000"/>
                </a:solidFill>
              </a:rPr>
              <a:t>здоровья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для </a:t>
            </a:r>
            <a:r>
              <a:rPr lang="ru-RU" altLang="ru-RU" sz="3600" b="1" dirty="0">
                <a:solidFill>
                  <a:srgbClr val="FF0000"/>
                </a:solidFill>
              </a:rPr>
              <a:t>пациентов с артериальной гипертонией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4672"/>
          </a:xfrm>
        </p:spPr>
        <p:txBody>
          <a:bodyPr>
            <a:normAutofit/>
          </a:bodyPr>
          <a:lstStyle/>
          <a:p>
            <a:pPr marL="1307592" lvl="5" indent="0"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Подготовлено </a:t>
            </a:r>
            <a:r>
              <a:rPr lang="ru-RU" altLang="ru-RU" sz="2400" b="1" dirty="0">
                <a:solidFill>
                  <a:srgbClr val="002060"/>
                </a:solidFill>
              </a:rPr>
              <a:t>на кафедре кардиологии и клинической фармакологии Российского университета дружбы народов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Рисунок 4" descr="Описание: http://holisticdrbright.com/wp-content/uploads/2013/05/heart-hypertens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" y="980728"/>
            <a:ext cx="2467746" cy="24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301752"/>
            <a:ext cx="8485632" cy="5669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000" y="384049"/>
            <a:ext cx="8208000" cy="62133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Что надо знать об </a:t>
            </a:r>
          </a:p>
          <a:p>
            <a:pPr marL="0" indent="0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артериальной </a:t>
            </a:r>
          </a:p>
          <a:p>
            <a:pPr marL="0" indent="0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гипертонии?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Занятие </a:t>
            </a:r>
            <a:r>
              <a:rPr lang="ru-RU" sz="3500" b="1" dirty="0">
                <a:solidFill>
                  <a:srgbClr val="002060"/>
                </a:solidFill>
              </a:rPr>
              <a:t>1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	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96329"/>
            <a:ext cx="5257209" cy="36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4312" y="1556792"/>
            <a:ext cx="8147050" cy="36004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ru-RU" sz="9600" b="1" dirty="0">
                <a:solidFill>
                  <a:srgbClr val="002060"/>
                </a:solidFill>
              </a:rPr>
              <a:t>Обсудить</a:t>
            </a:r>
            <a:r>
              <a:rPr lang="ru-RU" altLang="ru-RU" sz="96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Что такое артериальная гипертония?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Причины повышения давления  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Последствия гипертонии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Нормальное давление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Целевое давление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600" b="1" dirty="0">
                <a:solidFill>
                  <a:srgbClr val="0070C0"/>
                </a:solidFill>
              </a:rPr>
              <a:t>На что надо обратить внимание, если у </a:t>
            </a:r>
            <a:r>
              <a:rPr lang="ru-RU" altLang="ru-RU" sz="9600" b="1" dirty="0" smtClean="0">
                <a:solidFill>
                  <a:srgbClr val="0070C0"/>
                </a:solidFill>
              </a:rPr>
              <a:t>Вас</a:t>
            </a:r>
          </a:p>
          <a:p>
            <a:pPr>
              <a:lnSpc>
                <a:spcPct val="80000"/>
              </a:lnSpc>
              <a:defRPr/>
            </a:pPr>
            <a:endParaRPr lang="ru-RU" altLang="ru-RU" sz="9600" b="1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9600" b="1" dirty="0" smtClean="0">
                <a:solidFill>
                  <a:srgbClr val="0070C0"/>
                </a:solidFill>
              </a:rPr>
              <a:t>   </a:t>
            </a:r>
            <a:r>
              <a:rPr lang="ru-RU" altLang="ru-RU" sz="9600" b="1" dirty="0">
                <a:solidFill>
                  <a:srgbClr val="0070C0"/>
                </a:solidFill>
              </a:rPr>
              <a:t>повышено давление?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785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Зачем мы сегодня собрались?</a:t>
            </a:r>
            <a:endParaRPr lang="ru-RU" sz="36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26922"/>
            <a:ext cx="3081754" cy="308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  Европейский </a:t>
            </a:r>
            <a:r>
              <a:rPr lang="ru-RU" altLang="ru-RU" dirty="0">
                <a:solidFill>
                  <a:srgbClr val="FF0000"/>
                </a:solidFill>
              </a:rPr>
              <a:t>паспорт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4056" y="554950"/>
            <a:ext cx="8183880" cy="599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		  </a:t>
            </a:r>
            <a:r>
              <a:rPr lang="en-US" dirty="0" smtClean="0"/>
              <a:t>    </a:t>
            </a:r>
            <a:r>
              <a:rPr lang="ru-RU" sz="1400" b="1" dirty="0" smtClean="0"/>
              <a:t>АД</a:t>
            </a:r>
            <a:r>
              <a:rPr lang="en-US" sz="1400" b="1" dirty="0" smtClean="0"/>
              <a:t>&lt;140</a:t>
            </a:r>
            <a:r>
              <a:rPr lang="ru-RU" sz="1400" b="1" dirty="0" smtClean="0"/>
              <a:t>/</a:t>
            </a:r>
            <a:r>
              <a:rPr lang="en-US" sz="1400" b="1" dirty="0" smtClean="0"/>
              <a:t>&lt;90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30 минут в день		индекс массы тела</a:t>
            </a:r>
            <a:r>
              <a:rPr lang="en-US" sz="1400" b="1" dirty="0" smtClean="0"/>
              <a:t>	</a:t>
            </a:r>
            <a:r>
              <a:rPr lang="ru-RU" sz="1400" b="1" dirty="0" smtClean="0"/>
              <a:t>мм рт. </a:t>
            </a:r>
            <a:r>
              <a:rPr lang="ru-RU" sz="1400" b="1" dirty="0"/>
              <a:t>с</a:t>
            </a:r>
            <a:r>
              <a:rPr lang="ru-RU" sz="1400" b="1" dirty="0" smtClean="0"/>
              <a:t>т.</a:t>
            </a:r>
          </a:p>
          <a:p>
            <a:pPr marL="0" indent="0">
              <a:buNone/>
            </a:pPr>
            <a:r>
              <a:rPr lang="ru-RU" sz="1400" b="1" dirty="0" smtClean="0"/>
              <a:t>Физических                               </a:t>
            </a:r>
            <a:r>
              <a:rPr lang="en-US" sz="1400" b="1" dirty="0" smtClean="0"/>
              <a:t>&lt; </a:t>
            </a:r>
            <a:r>
              <a:rPr lang="en-US" sz="1400" b="1" dirty="0"/>
              <a:t>30</a:t>
            </a:r>
            <a:r>
              <a:rPr lang="ru-RU" sz="1400" b="1" dirty="0"/>
              <a:t> кг/м2</a:t>
            </a:r>
          </a:p>
          <a:p>
            <a:pPr marL="0" indent="0">
              <a:buNone/>
            </a:pPr>
            <a:r>
              <a:rPr lang="ru-RU" sz="1400" b="1" dirty="0" smtClean="0"/>
              <a:t>упражнений</a:t>
            </a:r>
            <a:r>
              <a:rPr lang="ru-RU" sz="1200" b="1" dirty="0" smtClean="0"/>
              <a:t>             </a:t>
            </a:r>
            <a:r>
              <a:rPr lang="ru-RU" sz="1400" b="1" dirty="0" smtClean="0"/>
              <a:t>0 сигарет</a:t>
            </a:r>
          </a:p>
          <a:p>
            <a:pPr marL="0" indent="0">
              <a:buNone/>
            </a:pPr>
            <a:r>
              <a:rPr lang="ru-RU" sz="1400" b="1" dirty="0"/>
              <a:t>	</a:t>
            </a:r>
            <a:r>
              <a:rPr lang="ru-RU" sz="1400" b="1" dirty="0" smtClean="0"/>
              <a:t>	   в день</a:t>
            </a:r>
          </a:p>
        </p:txBody>
      </p:sp>
      <p:sp>
        <p:nvSpPr>
          <p:cNvPr id="7" name="Куб 6"/>
          <p:cNvSpPr/>
          <p:nvPr/>
        </p:nvSpPr>
        <p:spPr>
          <a:xfrm>
            <a:off x="1043608" y="2140840"/>
            <a:ext cx="6984776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prstClr val="white"/>
              </a:solidFill>
            </a:endParaRPr>
          </a:p>
          <a:p>
            <a:pPr algn="just"/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</a:rPr>
              <a:t>30   -    0   -   30   -   140   -	   90</a:t>
            </a:r>
            <a:endParaRPr lang="ru-RU" sz="2800" b="1" dirty="0">
              <a:solidFill>
                <a:prstClr val="white"/>
              </a:solidFill>
            </a:endParaRPr>
          </a:p>
          <a:p>
            <a:pPr algn="ctr"/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43608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73500" y="3356992"/>
            <a:ext cx="484632" cy="1503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897636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5996726" y="2724354"/>
            <a:ext cx="966972" cy="1656184"/>
          </a:xfrm>
          <a:prstGeom prst="rightBrace">
            <a:avLst>
              <a:gd name="adj1" fmla="val 8333"/>
              <a:gd name="adj2" fmla="val 4996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204864"/>
            <a:ext cx="8458200" cy="1470025"/>
          </a:xfrm>
        </p:spPr>
        <p:txBody>
          <a:bodyPr anchor="ctr">
            <a:normAutofit fontScale="90000"/>
          </a:bodyPr>
          <a:lstStyle/>
          <a:p>
            <a:pPr marL="0" lvl="5"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r>
              <a:rPr lang="ru-RU" altLang="ru-RU" sz="2000" dirty="0" smtClean="0">
                <a:solidFill>
                  <a:srgbClr val="C00000"/>
                </a:solidFill>
              </a:rPr>
              <a:t>	</a:t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>Подготовлено </a:t>
            </a:r>
            <a:r>
              <a:rPr lang="ru-RU" altLang="ru-RU" sz="2700" b="1" dirty="0">
                <a:solidFill>
                  <a:srgbClr val="002060"/>
                </a:solidFill>
              </a:rPr>
              <a:t>на кафедре кардиологии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/>
            </a:r>
            <a:br>
              <a:rPr lang="ru-RU" altLang="ru-RU" sz="2700" b="1" dirty="0" smtClean="0">
                <a:solidFill>
                  <a:srgbClr val="00206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>	и </a:t>
            </a:r>
            <a:r>
              <a:rPr lang="ru-RU" altLang="ru-RU" sz="2700" b="1" dirty="0">
                <a:solidFill>
                  <a:srgbClr val="002060"/>
                </a:solidFill>
              </a:rPr>
              <a:t>клинической фармакологии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/>
            </a:r>
            <a:br>
              <a:rPr lang="ru-RU" altLang="ru-RU" sz="2700" b="1" dirty="0" smtClean="0">
                <a:solidFill>
                  <a:srgbClr val="00206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>	 Российского </a:t>
            </a:r>
            <a:r>
              <a:rPr lang="ru-RU" altLang="ru-RU" sz="2700" b="1" dirty="0">
                <a:solidFill>
                  <a:srgbClr val="002060"/>
                </a:solidFill>
              </a:rPr>
              <a:t>университета дружбы народов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</a:rPr>
              <a:t/>
            </a:r>
            <a:br>
              <a:rPr lang="ru-RU" altLang="ru-RU" sz="2700" b="1" dirty="0" smtClean="0">
                <a:solidFill>
                  <a:srgbClr val="002060"/>
                </a:solidFill>
              </a:rPr>
            </a:br>
            <a:r>
              <a:rPr lang="ru-RU" altLang="ru-RU" sz="4400" dirty="0">
                <a:solidFill>
                  <a:srgbClr val="C00000"/>
                </a:solidFill>
              </a:rPr>
              <a:t>	</a:t>
            </a:r>
            <a:r>
              <a:rPr lang="ru-RU" altLang="ru-RU" sz="4400" dirty="0" smtClean="0">
                <a:solidFill>
                  <a:srgbClr val="C00000"/>
                </a:solidFill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</a:rPr>
            </a:br>
            <a:r>
              <a:rPr lang="ru-RU" altLang="ru-RU" sz="4400" dirty="0">
                <a:solidFill>
                  <a:srgbClr val="C00000"/>
                </a:solidFill>
              </a:rPr>
              <a:t/>
            </a:r>
            <a:br>
              <a:rPr lang="ru-RU" altLang="ru-RU" sz="4400" dirty="0">
                <a:solidFill>
                  <a:srgbClr val="C00000"/>
                </a:solidFill>
              </a:rPr>
            </a:br>
            <a:r>
              <a:rPr lang="ru-RU" altLang="ru-RU" sz="4400" dirty="0">
                <a:solidFill>
                  <a:srgbClr val="C00000"/>
                </a:solidFill>
              </a:rPr>
              <a:t/>
            </a:r>
            <a:br>
              <a:rPr lang="ru-RU" altLang="ru-RU" sz="4400" dirty="0">
                <a:solidFill>
                  <a:srgbClr val="C00000"/>
                </a:solidFill>
              </a:rPr>
            </a:br>
            <a:r>
              <a:rPr lang="ru-RU" altLang="ru-RU" sz="4000" b="1" dirty="0">
                <a:solidFill>
                  <a:srgbClr val="C00000"/>
                </a:solidFill>
              </a:rPr>
              <a:t>Школа здоровья для пациентов с артериальной гипертонией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</a:rPr>
            </a:br>
            <a:r>
              <a:rPr lang="ru-RU" altLang="ru-RU" sz="4000" b="1" dirty="0">
                <a:solidFill>
                  <a:srgbClr val="C00000"/>
                </a:solidFill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altLang="ru-RU" sz="2700" b="1" dirty="0" smtClean="0">
                <a:solidFill>
                  <a:srgbClr val="002060"/>
                </a:solidFill>
              </a:rPr>
              <a:t>Занятие </a:t>
            </a:r>
            <a:r>
              <a:rPr lang="ru-RU" altLang="ru-RU" sz="2700" b="1" dirty="0">
                <a:solidFill>
                  <a:srgbClr val="002060"/>
                </a:solidFill>
              </a:rPr>
              <a:t>2</a:t>
            </a:r>
            <a:r>
              <a:rPr lang="ru-RU" altLang="ru-RU" dirty="0">
                <a:solidFill>
                  <a:srgbClr val="C00000"/>
                </a:solidFill>
              </a:rPr>
              <a:t/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>                               </a:t>
            </a:r>
            <a:endParaRPr lang="ru-RU" altLang="ru-RU" sz="3100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15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32773" name="Рисунок 4" descr="Описание: http://holisticdrbright.com/wp-content/uploads/2013/05/heart-hyperten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5" y="1556792"/>
            <a:ext cx="2183333" cy="21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050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510</Words>
  <Application>Microsoft Office PowerPoint</Application>
  <PresentationFormat>Экран (4:3)</PresentationFormat>
  <Paragraphs>113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Школа здоровья для пациентов, страдающих артериальной гипертензией</vt:lpstr>
      <vt:lpstr>Школа здоровья для пациентов с артериальной гипертензией.  Итоги за 9 месяцев 2017 года </vt:lpstr>
      <vt:lpstr>Методические материалы для организации Школы пациентов с артериальной гипертензией</vt:lpstr>
      <vt:lpstr>Методические материалы для организации Школы пациентов с артериальной гипертензией</vt:lpstr>
      <vt:lpstr>Школа здоровья для пациентов с артериальной гипертонией</vt:lpstr>
      <vt:lpstr>   </vt:lpstr>
      <vt:lpstr>Презентация PowerPoint</vt:lpstr>
      <vt:lpstr>  Европейский паспорт здоровья</vt:lpstr>
      <vt:lpstr>       Подготовлено на кафедре кардиологии   и клинической фармакологии    Российского университета дружбы народов       Школа здоровья для пациентов с артериальной гипертонией                                 Занятие 2                                 </vt:lpstr>
      <vt:lpstr>Как сегодня лечат артериальную гипертонию?</vt:lpstr>
      <vt:lpstr>  Подготовлено на кафедре кардиологии             и клинической фармакологии                Российского  университета дружбы народов       Школа здоровья для пациентов с артериальной гипертонией                                 Занятие 3                               </vt:lpstr>
      <vt:lpstr>Зачем мы сегодня собрались?</vt:lpstr>
      <vt:lpstr>Презентация PowerPoint</vt:lpstr>
      <vt:lpstr>План распространения методических материалов и памяток-алгоритмов, разработанных главными внештатными специалистами Минздрава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разъяснительной работы с населением по профилактике заболеваемости.</dc:title>
  <dc:creator>Пользователь</dc:creator>
  <cp:lastModifiedBy>Пользователь</cp:lastModifiedBy>
  <cp:revision>37</cp:revision>
  <dcterms:created xsi:type="dcterms:W3CDTF">2016-03-29T05:56:11Z</dcterms:created>
  <dcterms:modified xsi:type="dcterms:W3CDTF">2017-10-17T09:37:18Z</dcterms:modified>
</cp:coreProperties>
</file>