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7" r:id="rId2"/>
    <p:sldId id="347" r:id="rId3"/>
    <p:sldId id="348" r:id="rId4"/>
    <p:sldId id="323" r:id="rId5"/>
    <p:sldId id="346" r:id="rId6"/>
    <p:sldId id="327" r:id="rId7"/>
    <p:sldId id="324" r:id="rId8"/>
    <p:sldId id="325" r:id="rId9"/>
    <p:sldId id="326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0" autoAdjust="0"/>
  </p:normalViewPr>
  <p:slideViewPr>
    <p:cSldViewPr>
      <p:cViewPr varScale="1">
        <p:scale>
          <a:sx n="72" d="100"/>
          <a:sy n="72" d="100"/>
        </p:scale>
        <p:origin x="-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552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7938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Calibri" pitchFamily="34" charset="0"/>
              </a:defRPr>
            </a:lvl1pPr>
          </a:lstStyle>
          <a:p>
            <a:fld id="{6240E1DA-672E-4C69-8529-9624DAECD7DC}" type="datetimeFigureOut">
              <a:rPr lang="ru-RU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4688" y="4691063"/>
            <a:ext cx="539273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63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Calibri" pitchFamily="34" charset="0"/>
              </a:defRPr>
            </a:lvl1pPr>
          </a:lstStyle>
          <a:p>
            <a:fld id="{1CFA640D-F20A-4212-AA46-1B40F24BF1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640D-F20A-4212-AA46-1B40F24BF1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BB07FF-C6B1-4195-B3C0-E0EBA728DB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DB6071-6E45-4580-8BFB-A7BBABB71A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8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7782D6-5D30-4357-9AE1-396A29BEC8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0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DA7B9-EF40-4FE3-A4FF-463E6406A9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7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6ED3-3475-44BF-8710-9AD49B4A5936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9E71-A7DA-42DA-AA54-8D8003D6F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D0B2-385B-40DB-86F4-9939D2F8FC7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7F2B-6230-4C7F-A620-B44B788D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FB51-138D-4456-96E4-DACCBB264C5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12CA-46FD-4DE2-80CA-00601C49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4FFE-3558-4EF0-A72D-3B4268F97215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2C54-EC94-4AD3-B855-CF7B044BC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DE1F-5C9D-4658-BCB0-FC089E2BF7E4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71AF-3E8C-4165-A336-D401008DA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557A-1CDE-4BAF-BF46-B9F78DF021C2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FD05-70E0-444F-88D5-71587AF7C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42BC-BB7D-42C7-B8C7-14BD5CBF365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37D5-310D-4B2A-A800-04D3B7DED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75C6-5C82-4E84-AEDB-9E2BAD0F02BA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CF05-DC2B-406E-9A64-024D2177C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E883-EA1C-49E6-B293-D19463C636D4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F314-0045-49A0-A844-3B2DD01F8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9871-F009-4738-B3AA-3C4D0095B5C8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AB15-FB85-4DFF-883C-B35B654B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2570-4B3B-4C5A-98BB-F8DB3308AD6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63DA-89D6-4208-BD47-9BA6161C7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F87215-0A27-4257-B0E2-E0DFA6716C2C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E20FC-B740-477C-B7AA-4451C0D9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431800"/>
            <a:ext cx="8064500" cy="3354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профилактических осмотров и диспансеризации определенных групп взрослого населения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ФАПе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Объект 6"/>
          <p:cNvSpPr>
            <a:spLocks noGrp="1"/>
          </p:cNvSpPr>
          <p:nvPr>
            <p:ph idx="1"/>
          </p:nvPr>
        </p:nvSpPr>
        <p:spPr>
          <a:xfrm>
            <a:off x="684213" y="4941888"/>
            <a:ext cx="7886700" cy="40560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ВСК в режиме видеоконференцсвязи с медицинскими организациями здравоохранения Курганской области</a:t>
            </a:r>
          </a:p>
          <a:p>
            <a:pPr marL="0" indent="0"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21.01.2019г.</a:t>
            </a:r>
            <a:endParaRPr lang="ru-RU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81043-A0F0-43AF-9535-7FBA3E84DC7A}" type="slidenum">
              <a:rPr lang="ru-RU"/>
              <a:pPr>
                <a:defRPr/>
              </a:pPr>
              <a:t>1</a:t>
            </a:fld>
            <a:endParaRPr lang="ru-RU"/>
          </a:p>
        </p:txBody>
      </p:sp>
      <p:cxnSp>
        <p:nvCxnSpPr>
          <p:cNvPr id="5" name="Прямая соединительная линия 9"/>
          <p:cNvCxnSpPr/>
          <p:nvPr/>
        </p:nvCxnSpPr>
        <p:spPr>
          <a:xfrm>
            <a:off x="571500" y="5000625"/>
            <a:ext cx="7561263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7"/>
          <p:cNvSpPr>
            <a:spLocks noGrp="1"/>
          </p:cNvSpPr>
          <p:nvPr>
            <p:ph idx="1"/>
          </p:nvPr>
        </p:nvSpPr>
        <p:spPr>
          <a:xfrm>
            <a:off x="107950" y="476250"/>
            <a:ext cx="8578850" cy="5649913"/>
          </a:xfrm>
        </p:spPr>
        <p:txBody>
          <a:bodyPr/>
          <a:lstStyle/>
          <a:p>
            <a:pPr algn="just"/>
            <a:r>
              <a:rPr lang="ru-RU" smtClean="0"/>
              <a:t> </a:t>
            </a:r>
            <a:r>
              <a:rPr lang="ru-RU" sz="2400" smtClean="0">
                <a:latin typeface="Arial" charset="0"/>
                <a:cs typeface="Arial" charset="0"/>
              </a:rPr>
              <a:t>Необходимым предварительным условием проведения диспансеризации является дача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информированного добровольного согласия </a:t>
            </a:r>
            <a:r>
              <a:rPr lang="ru-RU" sz="2400" smtClean="0">
                <a:latin typeface="Arial" charset="0"/>
                <a:cs typeface="Arial" charset="0"/>
              </a:rPr>
              <a:t>гражданина (или его законного представителя) на медицинское вмешательство с соблюдением требований, установленных статьей 20 Федерального закона от 21 ноября 2011 г. N 323-ФЗ "Об основах охраны здоровья граждан в Российской Федерации".</a:t>
            </a:r>
          </a:p>
          <a:p>
            <a:pPr algn="just"/>
            <a:endParaRPr lang="ru-RU" sz="2400" smtClean="0">
              <a:latin typeface="Arial" charset="0"/>
              <a:cs typeface="Arial" charset="0"/>
            </a:endParaRPr>
          </a:p>
          <a:p>
            <a:pPr algn="just"/>
            <a:r>
              <a:rPr lang="ru-RU" sz="2400" smtClean="0">
                <a:latin typeface="Arial" charset="0"/>
                <a:cs typeface="Arial" charset="0"/>
              </a:rPr>
              <a:t>Гражданин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вправе отказаться </a:t>
            </a:r>
            <a:r>
              <a:rPr lang="ru-RU" sz="2400" smtClean="0">
                <a:latin typeface="Arial" charset="0"/>
                <a:cs typeface="Arial" charset="0"/>
              </a:rPr>
              <a:t>от проведения диспансеризации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 целом </a:t>
            </a:r>
            <a:r>
              <a:rPr lang="ru-RU" sz="2400" smtClean="0">
                <a:latin typeface="Arial" charset="0"/>
                <a:cs typeface="Arial" charset="0"/>
              </a:rPr>
              <a:t>либо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от отдельных видов медицинских вмешательств</a:t>
            </a:r>
            <a:r>
              <a:rPr lang="ru-RU" sz="2400" smtClean="0">
                <a:latin typeface="Arial" charset="0"/>
                <a:cs typeface="Arial" charset="0"/>
              </a:rPr>
              <a:t>, входящих в объем диспансеризации.</a:t>
            </a:r>
          </a:p>
          <a:p>
            <a:pPr algn="just"/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54274" name="Прямоугольник 8"/>
          <p:cNvSpPr>
            <a:spLocks noChangeArrowheads="1"/>
          </p:cNvSpPr>
          <p:nvPr/>
        </p:nvSpPr>
        <p:spPr bwMode="auto">
          <a:xfrm>
            <a:off x="755650" y="6092825"/>
            <a:ext cx="813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Приказ Минздрава России от 26.10.2017 N 869н - п.8</a:t>
            </a:r>
            <a:br>
              <a:rPr lang="ru-RU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C00000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Кто ответственный?</a:t>
            </a:r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107950" y="803275"/>
            <a:ext cx="8578850" cy="51466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Руководитель медицинской организации </a:t>
            </a:r>
            <a:r>
              <a:rPr lang="ru-RU" sz="1800" smtClean="0">
                <a:latin typeface="Arial" charset="0"/>
                <a:cs typeface="Arial" charset="0"/>
              </a:rPr>
              <a:t>и </a:t>
            </a:r>
            <a:r>
              <a:rPr lang="ru-RU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медицинские работники отделения (кабинета) медицинской профилактики </a:t>
            </a:r>
            <a:r>
              <a:rPr lang="ru-RU" sz="1800" smtClean="0">
                <a:latin typeface="Arial" charset="0"/>
                <a:cs typeface="Arial" charset="0"/>
              </a:rPr>
              <a:t>(в том числе входящего в состав ЦЗ) - ответственные за организацию и проведение диспансеризации населения, находящегося на медицинском обслуживании в медицинской организации.</a:t>
            </a:r>
          </a:p>
          <a:p>
            <a:pPr algn="just">
              <a:buFont typeface="Arial" charset="0"/>
              <a:buNone/>
            </a:pPr>
            <a:r>
              <a:rPr lang="ru-RU" sz="1800" smtClean="0">
                <a:latin typeface="Arial" charset="0"/>
                <a:cs typeface="Arial" charset="0"/>
              </a:rPr>
              <a:t>Медицинский  работник, уполномоченный руководителем медицинской организации, осуществляет </a:t>
            </a:r>
            <a:r>
              <a:rPr lang="ru-RU" sz="1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информационное взаимодействие со страховыми медицинскими организациями</a:t>
            </a:r>
            <a:r>
              <a:rPr lang="ru-RU" sz="1800" smtClean="0">
                <a:latin typeface="Arial" charset="0"/>
                <a:cs typeface="Arial" charset="0"/>
              </a:rPr>
              <a:t> в целях организации информирования граждан, подлежащих диспансеризации в текущем году.</a:t>
            </a:r>
          </a:p>
          <a:p>
            <a:pPr algn="just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Врач-терапевт </a:t>
            </a:r>
            <a:r>
              <a:rPr lang="ru-RU" sz="1800" smtClean="0">
                <a:latin typeface="Arial" charset="0"/>
                <a:cs typeface="Arial" charset="0"/>
              </a:rPr>
              <a:t>(врач-терапевт участковый, врач-терапевт цехового врачебного участка, врач общей практики (семейный врач)) - ответственный за организацию и проведение диспансеризации населения терапевтического, в том числе цехового, участка (участка врача общей практики (семейного врача)), обслуживаемой территории.</a:t>
            </a:r>
          </a:p>
          <a:p>
            <a:pPr algn="just"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Фельдшер фельдшерского здравпункта или ФАП </a:t>
            </a:r>
            <a:r>
              <a:rPr lang="ru-RU" sz="1800" smtClean="0">
                <a:latin typeface="Arial" charset="0"/>
                <a:cs typeface="Arial" charset="0"/>
              </a:rPr>
              <a:t>является ответственным за проведение диспансеризации населения фельдшерского участка в случае возложения на него отдельных функций лечащего врача.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750" y="5949950"/>
            <a:ext cx="8208963" cy="71913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5600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800" b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5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4" name="Прямоугольник 4"/>
          <p:cNvSpPr>
            <a:spLocks noChangeArrowheads="1"/>
          </p:cNvSpPr>
          <p:nvPr/>
        </p:nvSpPr>
        <p:spPr bwMode="auto">
          <a:xfrm>
            <a:off x="1547813" y="6307138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Приказ Минздрава России от 26.10.2017 N 869н - п.9</a:t>
            </a:r>
            <a:br>
              <a:rPr lang="ru-RU" b="1">
                <a:solidFill>
                  <a:srgbClr val="C00000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850" y="1828800"/>
            <a:ext cx="8569325" cy="4192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списков граждан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подлежащих Д в текущем календарном году, и плана проведения Д на текущий год с учетом возрастной категории граждан и проводимых обследований;</a:t>
            </a:r>
          </a:p>
          <a:p>
            <a:pPr marL="457200" indent="-4572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привлечение населения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 прохождению Д, информирование о ее целях и задачах, объеме проводимого обследования и графике работы подразделений медицинской организации, необходимых подготовительных мероприятиях, а также повышение мотивации граждан к прохождению Д, в том числе путем проведения разъяснительных бесед на уровне семьи; 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инструктаж граждан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прибывших на Д, о порядке ее прохождения, объеме и последовательности проведения обследования;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260350"/>
            <a:ext cx="8715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фельдшера фельдшерского здравпункта или фельдшерско-акушерского пункта при проведении диспансеризации – п.10 Порядка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68313" y="1147763"/>
            <a:ext cx="8351837" cy="5046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      4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доврачебных медицинских исследований первого этапа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диспансеризации (опрос (анкетирование), направленное на выявление ХНИЗ, ФР их развития, потребления наркотических средств и психотропных веществ без назначения врача, антропометрия, расчет индекса массы тела, измерение АД, а также определение уровня общего холестерина в крови и уровня глюкозы в крови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экспресс-методом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измерение внутриглазного давления бесконтактным методом, осмотр фельдшером, включая взятие мазка (соскоба)с поверхности шейки матки (наружного маточного зева) и цервикального канала на цитологическое исследование)*;</a:t>
            </a: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факторов риска ХНИЗ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диагностических критериев, предусмотренных приложением № 2 к настоящему Порядку;</a:t>
            </a: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относительного </a:t>
            </a:r>
            <a:r>
              <a:rPr lang="ru-RU" alt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сердечно-сосудистого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граждан в возрасте от 21 года до 39 лет включительно, и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абсолютного сердечно­сосудистого риска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граждан в возрасте от 42 до 63 лет включительно, не имеющих заболеваний, связанных с атеросклерозом, сахарного диабета второго типа и хронических болезней почек;</a:t>
            </a: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188913"/>
            <a:ext cx="8715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задачи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фельдшера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323850" y="6381750"/>
            <a:ext cx="8496300" cy="415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10800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altLang="ru-RU" sz="2000">
                <a:solidFill>
                  <a:schemeClr val="bg1"/>
                </a:solidFill>
                <a:latin typeface="Calibri" pitchFamily="34" charset="0"/>
              </a:rPr>
              <a:t>*</a:t>
            </a:r>
            <a:r>
              <a:rPr lang="ru-RU" altLang="ru-RU" sz="2400" baseline="30000">
                <a:solidFill>
                  <a:schemeClr val="bg1"/>
                </a:solidFill>
                <a:latin typeface="Calibri" pitchFamily="34" charset="0"/>
              </a:rPr>
              <a:t>При наличии необходимого оборудования. </a:t>
            </a:r>
          </a:p>
          <a:p>
            <a:pPr>
              <a:lnSpc>
                <a:spcPts val="1200"/>
              </a:lnSpc>
            </a:pPr>
            <a:r>
              <a:rPr lang="ru-RU" altLang="ru-RU" sz="2000" baseline="300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altLang="ru-RU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задачи фельдшера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073650"/>
          </a:xfrm>
        </p:spPr>
        <p:txBody>
          <a:bodyPr rtlCol="0"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4500" dirty="0" smtClean="0"/>
              <a:t>7) </a:t>
            </a:r>
            <a:r>
              <a:rPr lang="ru-RU" altLang="ru-RU" sz="4500" b="1" dirty="0" smtClean="0">
                <a:solidFill>
                  <a:srgbClr val="C00000"/>
                </a:solidFill>
              </a:rPr>
              <a:t>проведение на первом этапе диспансеризации индивидуального профилактического консультирования** </a:t>
            </a:r>
            <a:r>
              <a:rPr lang="ru-RU" sz="4500" dirty="0" smtClean="0"/>
              <a:t>для граждан в возрасте до 72 лет с высоким относительным и высоким и очень высоким абсолютным сердечно­сосудистым риском, и (или) ожирением, и (или) </a:t>
            </a:r>
            <a:r>
              <a:rPr lang="ru-RU" sz="4500" dirty="0" err="1" smtClean="0"/>
              <a:t>гиперхолестеринемией</a:t>
            </a:r>
            <a:r>
              <a:rPr lang="ru-RU" sz="4500" dirty="0" smtClean="0"/>
              <a:t> с уровнем общего холестерина 8 </a:t>
            </a:r>
            <a:r>
              <a:rPr lang="ru-RU" sz="4500" dirty="0" err="1" smtClean="0"/>
              <a:t>ммоль</a:t>
            </a:r>
            <a:r>
              <a:rPr lang="ru-RU" sz="4500" dirty="0" smtClean="0"/>
              <a:t>/л и более, и (или) курящих более 20 сигарет в день; направление указанных граждан на углубленное (индивидуальное или групповое) профилактическое консультирование вне рамок диспансеризации;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8) </a:t>
            </a:r>
            <a:r>
              <a:rPr lang="ru-RU" altLang="ru-RU" sz="4500" b="1" dirty="0" smtClean="0">
                <a:solidFill>
                  <a:srgbClr val="C00000"/>
                </a:solidFill>
              </a:rPr>
              <a:t>проведение углубленного (индивидуального или группового)</a:t>
            </a:r>
            <a:br>
              <a:rPr lang="ru-RU" altLang="ru-RU" sz="4500" b="1" dirty="0" smtClean="0">
                <a:solidFill>
                  <a:srgbClr val="C00000"/>
                </a:solidFill>
              </a:rPr>
            </a:br>
            <a:r>
              <a:rPr lang="ru-RU" altLang="ru-RU" sz="4500" b="1" dirty="0" smtClean="0">
                <a:solidFill>
                  <a:srgbClr val="C00000"/>
                </a:solidFill>
              </a:rPr>
              <a:t>профилактического консультирования на втором этапе диспансеризации </a:t>
            </a:r>
            <a:r>
              <a:rPr lang="ru-RU" sz="4500" dirty="0" smtClean="0"/>
              <a:t>для</a:t>
            </a:r>
            <a:br>
              <a:rPr lang="ru-RU" sz="4500" dirty="0" smtClean="0"/>
            </a:br>
            <a:r>
              <a:rPr lang="ru-RU" sz="4500" dirty="0" smtClean="0"/>
              <a:t>граждан: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а)в возрасте до 72 лет с выявленной ишемической болезнью сердца,</a:t>
            </a:r>
            <a:br>
              <a:rPr lang="ru-RU" sz="4500" dirty="0" smtClean="0"/>
            </a:br>
            <a:r>
              <a:rPr lang="ru-RU" sz="4500" dirty="0" smtClean="0"/>
              <a:t>цереброваскулярными заболеваниями, хронической ишемией нижних</a:t>
            </a:r>
            <a:br>
              <a:rPr lang="ru-RU" sz="4500" dirty="0" smtClean="0"/>
            </a:br>
            <a:r>
              <a:rPr lang="ru-RU" sz="4500" dirty="0" smtClean="0"/>
              <a:t>конечностей атеросклеротического генеза или болезнями, характеризующимися</a:t>
            </a:r>
            <a:br>
              <a:rPr lang="ru-RU" sz="4500" dirty="0" smtClean="0"/>
            </a:br>
            <a:r>
              <a:rPr lang="ru-RU" sz="4500" dirty="0" smtClean="0"/>
              <a:t>повышенным кровяным давлением;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б) с выявленным по результатам опроса (анкетирования) риска пагубного</a:t>
            </a:r>
            <a:br>
              <a:rPr lang="ru-RU" sz="4500" dirty="0" smtClean="0"/>
            </a:br>
            <a:r>
              <a:rPr lang="ru-RU" sz="4500" dirty="0" smtClean="0"/>
              <a:t>потребления алкоголя и (или) потребления наркотических средств</a:t>
            </a:r>
            <a:br>
              <a:rPr lang="ru-RU" sz="4500" dirty="0" smtClean="0"/>
            </a:br>
            <a:r>
              <a:rPr lang="ru-RU" sz="4500" dirty="0" smtClean="0"/>
              <a:t>и психотропных веществ без назначения врача;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в) для всех граждан в возрасте 75 лет и старше в целях коррекции</a:t>
            </a:r>
            <a:br>
              <a:rPr lang="ru-RU" sz="4500" dirty="0" smtClean="0"/>
            </a:br>
            <a:r>
              <a:rPr lang="ru-RU" sz="4500" dirty="0" smtClean="0"/>
              <a:t>выявленных факторов риска и (или) профилактики старческой астении;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250825" y="6021388"/>
            <a:ext cx="8569325" cy="417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10800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altLang="ru-RU" sz="2000">
                <a:solidFill>
                  <a:schemeClr val="bg1"/>
                </a:solidFill>
                <a:latin typeface="Calibri" pitchFamily="34" charset="0"/>
              </a:rPr>
              <a:t>**</a:t>
            </a:r>
            <a:r>
              <a:rPr lang="ru-RU" altLang="ru-RU" sz="2000" baseline="30000">
                <a:solidFill>
                  <a:schemeClr val="bg1"/>
                </a:solidFill>
                <a:latin typeface="Calibri" pitchFamily="34" charset="0"/>
              </a:rPr>
              <a:t>Для фельдшерских здравпунктов и фельдшерско-акушерских пунктов, расположенных в удаленной или труднодоступной местности.</a:t>
            </a:r>
            <a:endParaRPr lang="ru-RU" altLang="ru-RU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>Основные задачи фельдшера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9) </a:t>
            </a:r>
            <a:r>
              <a:rPr lang="ru-RU" altLang="ru-RU" b="1" dirty="0" smtClean="0">
                <a:solidFill>
                  <a:srgbClr val="C00000"/>
                </a:solidFill>
              </a:rPr>
              <a:t>формирование комплекта документов</a:t>
            </a:r>
            <a:r>
              <a:rPr lang="ru-RU" dirty="0" smtClean="0"/>
              <a:t>, заполнение карты учета диспансеризации (профилактических медицинских осмотров) по форме, утверждаемой в соответствии с частью 3 статьи 97 Федерального закона № 323-ФЗ;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10) </a:t>
            </a:r>
            <a:r>
              <a:rPr lang="ru-RU" altLang="ru-RU" b="1" dirty="0" smtClean="0">
                <a:solidFill>
                  <a:srgbClr val="C00000"/>
                </a:solidFill>
              </a:rPr>
              <a:t>разъяснение </a:t>
            </a:r>
            <a:r>
              <a:rPr lang="ru-RU" dirty="0" smtClean="0"/>
              <a:t>гражданину с высоким риском развития угрожающего жизни заболевания (состояния) или его осложнения, а также лицам, совместно с ним проживающим, правил действий при их развитии, включая своевременный вызов бригады скорой медицинской помощи;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11) </a:t>
            </a:r>
            <a:r>
              <a:rPr lang="ru-RU" altLang="ru-RU" b="1" dirty="0" smtClean="0">
                <a:solidFill>
                  <a:srgbClr val="C00000"/>
                </a:solidFill>
              </a:rPr>
              <a:t>информирование граждан (в возрасте от 21 года и старше)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о возможности медицинского освидетельствования на ВИЧ-инфекцию</a:t>
            </a:r>
            <a:r>
              <a:rPr lang="ru-RU" altLang="ru-RU" dirty="0" smtClean="0"/>
              <a:t> </a:t>
            </a:r>
            <a:r>
              <a:rPr lang="ru-RU" dirty="0" smtClean="0"/>
              <a:t>в соответствии с Федеральным законом от 30 марта 1995 г. № 38-ФЗ «О предупреждении распространения в Российской Федерации заболевания, вызываемого вирусом иммунодефицита человека (ВИЧ-инфекции)» с предоставлением адресов медицинских организаций, в которых возможно осуществить добровольное, в том числе анонимное, освидетельствование на ВИЧ-инфекцию.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23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Функциональные обязанности фельдшера </a:t>
            </a:r>
            <a:r>
              <a:rPr lang="ru-RU" sz="2200" dirty="0" err="1">
                <a:solidFill>
                  <a:srgbClr val="C00000"/>
                </a:solidFill>
                <a:latin typeface="+mn-lt"/>
              </a:rPr>
              <a:t>ФАПа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при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проведении диспансеризации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определенных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групп взрослого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населения</a:t>
            </a: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5" y="1166664"/>
            <a:ext cx="8964487" cy="550269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	</a:t>
            </a:r>
            <a:r>
              <a:rPr lang="ru-RU" sz="2200" dirty="0" smtClean="0">
                <a:solidFill>
                  <a:schemeClr val="tx1"/>
                </a:solidFill>
              </a:rPr>
              <a:t>Размещение </a:t>
            </a:r>
            <a:r>
              <a:rPr lang="ru-RU" sz="2200" dirty="0">
                <a:solidFill>
                  <a:schemeClr val="tx1"/>
                </a:solidFill>
              </a:rPr>
              <a:t>наглядной информации в помещении </a:t>
            </a:r>
            <a:r>
              <a:rPr lang="ru-RU" sz="2200" dirty="0" err="1">
                <a:solidFill>
                  <a:schemeClr val="tx1"/>
                </a:solidFill>
              </a:rPr>
              <a:t>ФАПа</a:t>
            </a:r>
            <a:r>
              <a:rPr lang="ru-RU" sz="2200" dirty="0">
                <a:solidFill>
                  <a:schemeClr val="tx1"/>
                </a:solidFill>
              </a:rPr>
              <a:t> (информационные стенды, брошюры, памятки, плакаты и т.д.).	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Составление </a:t>
            </a:r>
            <a:r>
              <a:rPr lang="ru-RU" sz="2200" dirty="0">
                <a:solidFill>
                  <a:schemeClr val="tx1"/>
                </a:solidFill>
              </a:rPr>
              <a:t>списка граждан, подлежащих диспансеризации в текущем календарном году, и плана проведения диспансеризации на текущий календарный год с учетом возрастной категории граждан и проводимых обследований. Еженедельная актуализация вышеуказанного списка.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	 Активное </a:t>
            </a:r>
            <a:r>
              <a:rPr lang="ru-RU" sz="2200" dirty="0">
                <a:solidFill>
                  <a:schemeClr val="tx1"/>
                </a:solidFill>
              </a:rPr>
              <a:t>привлечение населения участка к прохождению диспансеризации, информирование о её целях и задачах, объеме проводимого обследования и графике работы подразделений медицинской организации, участвующих в проведении диспансеризации, необходимых подготовительных мероприятиях, а также повышение мотивации граждан к прохождению диспансеризации, в том числе путем проведения разъяснительных бесед на уровне семьи. </a:t>
            </a:r>
            <a:r>
              <a:rPr lang="ru-RU" sz="2200" dirty="0" smtClean="0">
                <a:solidFill>
                  <a:schemeClr val="tx1"/>
                </a:solidFill>
              </a:rPr>
              <a:t>Согласование </a:t>
            </a:r>
            <a:r>
              <a:rPr lang="ru-RU" sz="2200" dirty="0">
                <a:solidFill>
                  <a:schemeClr val="tx1"/>
                </a:solidFill>
              </a:rPr>
              <a:t>сроков прохождения гражданами диспансеризации.	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	Инструктаж </a:t>
            </a:r>
            <a:r>
              <a:rPr lang="ru-RU" sz="2200" dirty="0">
                <a:solidFill>
                  <a:schemeClr val="tx1"/>
                </a:solidFill>
              </a:rPr>
              <a:t>граждан, прибывших на диспансеризацию, о порядке ее прохождения, объеме и последовательности проведения обследования.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	Осмотр граждан на выявление рака наружной локализации.</a:t>
            </a:r>
            <a:r>
              <a:rPr lang="ru-RU" sz="2200" dirty="0">
                <a:solidFill>
                  <a:schemeClr val="tx2"/>
                </a:solidFill>
              </a:rPr>
              <a:t>	</a:t>
            </a: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Функциональные обязанности фельдшера </a:t>
            </a:r>
            <a:r>
              <a:rPr lang="ru-RU" sz="2200" dirty="0" err="1">
                <a:solidFill>
                  <a:srgbClr val="C00000"/>
                </a:solidFill>
                <a:latin typeface="+mn-lt"/>
              </a:rPr>
              <a:t>ФАПа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при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проведении диспансеризации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определенных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групп взрослого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населения</a:t>
            </a: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12399" cy="510202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	Еженедельное </a:t>
            </a:r>
            <a:r>
              <a:rPr lang="ru-RU" sz="1800" dirty="0">
                <a:solidFill>
                  <a:schemeClr val="tx1"/>
                </a:solidFill>
              </a:rPr>
              <a:t>предоставление лицу, ответственному за организацию и проведение диспансеризации в медицинской организации, отчета о количестве граждан прошедших первый и второй этап диспансеризации, количестве граждан не закончивших второй этап диспансеризации.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Ежемесячный </a:t>
            </a:r>
            <a:r>
              <a:rPr lang="ru-RU" sz="1800" dirty="0">
                <a:solidFill>
                  <a:srgbClr val="C00000"/>
                </a:solidFill>
              </a:rPr>
              <a:t>анализ итогов диспансеризации, </a:t>
            </a:r>
            <a:r>
              <a:rPr lang="ru-RU" sz="1800" dirty="0">
                <a:solidFill>
                  <a:schemeClr val="tx1"/>
                </a:solidFill>
              </a:rPr>
              <a:t>в том числе по 131 отчетной форме с предоставлением информации лицу, ответственному за организацию и проведение диспансеризации в медицинской организации до 5 числа месяца, следующего за отчетным.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	Ежеквартальный </a:t>
            </a:r>
            <a:r>
              <a:rPr lang="ru-RU" sz="1800" dirty="0">
                <a:solidFill>
                  <a:srgbClr val="C00000"/>
                </a:solidFill>
              </a:rPr>
              <a:t>анализ диспансерного наблюдения граждан II группы здоровья </a:t>
            </a:r>
            <a:r>
              <a:rPr lang="ru-RU" sz="1800" dirty="0">
                <a:solidFill>
                  <a:schemeClr val="tx1"/>
                </a:solidFill>
              </a:rPr>
              <a:t>с высоким и очень высоким абсолютным сердечно-сосудистым риском с предоставлением информации лицу, ответственному за организацию и проведение диспансерного наблюдения в медицинской организации до 5 числа месяца, следующего за отчетным.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	После </a:t>
            </a:r>
            <a:r>
              <a:rPr lang="ru-RU" sz="1800" dirty="0">
                <a:solidFill>
                  <a:schemeClr val="tx1"/>
                </a:solidFill>
              </a:rPr>
              <a:t>завершения гражданином 1 и 2 этапов диспансеризации передача медицинской документации в кабинет медицинской профилактики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Компьютерная томография</a:t>
            </a:r>
          </a:p>
        </p:txBody>
      </p:sp>
      <p:sp>
        <p:nvSpPr>
          <p:cNvPr id="768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 прохождении диспансеризации и выявления фактора риска – </a:t>
            </a:r>
            <a:r>
              <a:rPr lang="ru-RU" b="1" dirty="0" smtClean="0">
                <a:solidFill>
                  <a:srgbClr val="C00000"/>
                </a:solidFill>
              </a:rPr>
              <a:t>курение по анкете, гражданам с 50 до 65 лет 1 раз в 3 года вне рамок диспансеризации </a:t>
            </a:r>
            <a:r>
              <a:rPr lang="ru-RU" b="1" dirty="0" smtClean="0"/>
              <a:t>проводится компьютерная томография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4372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Жидкостная цитология</a:t>
            </a:r>
          </a:p>
        </p:txBody>
      </p:sp>
      <p:sp>
        <p:nvSpPr>
          <p:cNvPr id="778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Проводится в рамках диспансеризации определенных групп взрослого населения </a:t>
            </a:r>
            <a:r>
              <a:rPr lang="ru-RU" b="1" smtClean="0">
                <a:solidFill>
                  <a:srgbClr val="C00000"/>
                </a:solidFill>
              </a:rPr>
              <a:t>женщинам в возрасте с 30 до 45 лет</a:t>
            </a:r>
          </a:p>
        </p:txBody>
      </p:sp>
    </p:spTree>
    <p:extLst>
      <p:ext uri="{BB962C8B-B14F-4D97-AF65-F5344CB8AC3E}">
        <p14:creationId xmlns:p14="http://schemas.microsoft.com/office/powerpoint/2010/main" val="3373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816975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48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Прямоугольник 1"/>
          <p:cNvSpPr>
            <a:spLocks noChangeArrowheads="1"/>
          </p:cNvSpPr>
          <p:nvPr/>
        </p:nvSpPr>
        <p:spPr bwMode="auto">
          <a:xfrm>
            <a:off x="323850" y="0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Вопросы 25-27   </a:t>
            </a:r>
            <a:r>
              <a:rPr lang="ru-RU" sz="2000" b="1">
                <a:latin typeface="Calibri" pitchFamily="34" charset="0"/>
                <a:cs typeface="Arial" charset="0"/>
              </a:rPr>
              <a:t>Выявление поведенческих факторов риска – риск 			пагубного потребления алкоголя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765175"/>
          <a:ext cx="8713787" cy="4114800"/>
        </p:xfrm>
        <a:graphic>
          <a:graphicData uri="http://schemas.openxmlformats.org/drawingml/2006/table">
            <a:tbl>
              <a:tblPr/>
              <a:tblGrid>
                <a:gridCol w="425450"/>
                <a:gridCol w="1628775"/>
                <a:gridCol w="1628775"/>
                <a:gridCol w="1628775"/>
                <a:gridCol w="1628775"/>
                <a:gridCol w="1773237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25.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Как часто Вы употребляете алкогольные напитки?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Никогда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(0 баллов)</a:t>
                      </a: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Раз в месяц и реже (1 балл)</a:t>
                      </a: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2-4 раза в месяц (2 балла)</a:t>
                      </a: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2-3 раза в неделю (3 балла)</a:t>
                      </a: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&gt; 4 раз в неделю (4 балла)</a:t>
                      </a: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26.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22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Какое количество алкогольных напитков (сколько порций) вы выпиваете обычно за один раз?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1 порция равна или 30 мл крепкого алкоголя (водки) или 100 мл сухого вина или 300 мл пива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1-2 порции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(0 баллов)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3-4 порции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(1 балл)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5-6 порций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(2 балла)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7-9 порций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(3 балла)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&gt; 10 порций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(4 балла)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27.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Как часто Вы употребляете за один раз 6 или более порций?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6 порций равны или 180 мл крепкого алкоголя (водки) или 600 мл сухого вина или 1,8 л пива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20320" marR="20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Никогда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(0 баллов)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Раз в месяц и реже (1 балл)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2-4 раза в месяц (2 балла)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2-3 раза в неделю (3 балла)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&gt; 4 раз в неделю (4 балла)</a:t>
                      </a:r>
                    </a:p>
                  </a:txBody>
                  <a:tcPr marL="20320" marR="203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5084763"/>
          <a:ext cx="8713787" cy="1371600"/>
        </p:xfrm>
        <a:graphic>
          <a:graphicData uri="http://schemas.openxmlformats.org/drawingml/2006/table">
            <a:tbl>
              <a:tblPr/>
              <a:tblGrid>
                <a:gridCol w="936625"/>
                <a:gridCol w="3600450"/>
                <a:gridCol w="4176712"/>
              </a:tblGrid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Вопросы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25-27</a:t>
                      </a:r>
                    </a:p>
                  </a:txBody>
                  <a:tcPr marL="15631" marR="1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Сумма баллов в вопросах 25-27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для женщин -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3 балла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и более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для мужчин -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4 балла и более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«Риск пагубного потребления алкоголя»</a:t>
                      </a:r>
                    </a:p>
                  </a:txBody>
                  <a:tcPr marL="15631" marR="1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Направить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пациента на углубленное профилактическое консультирование на 2 этапе диспансеризации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Segoe UI" pitchFamily="34" charset="0"/>
                        </a:rPr>
                        <a:t>(см. раздел 2.4.3.2)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Segoe UI" pitchFamily="34" charset="0"/>
                      </a:endParaRPr>
                    </a:p>
                  </a:txBody>
                  <a:tcPr marL="15631" marR="1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589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sz="3100" dirty="0"/>
              <a:t>Дозы и количество употребляемого </a:t>
            </a:r>
            <a:r>
              <a:rPr lang="ru-RU" sz="3100" dirty="0" smtClean="0"/>
              <a:t>алкоголя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36247"/>
              </p:ext>
            </p:extLst>
          </p:nvPr>
        </p:nvGraphicFramePr>
        <p:xfrm>
          <a:off x="395537" y="1628800"/>
          <a:ext cx="8291263" cy="265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014"/>
                <a:gridCol w="673361"/>
                <a:gridCol w="673361"/>
                <a:gridCol w="673361"/>
                <a:gridCol w="673361"/>
                <a:gridCol w="673361"/>
                <a:gridCol w="673361"/>
                <a:gridCol w="673361"/>
                <a:gridCol w="686356"/>
                <a:gridCol w="660366"/>
              </a:tblGrid>
              <a:tr h="4572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Крепость алкоголя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330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2000</a:t>
                      </a:r>
                      <a:endParaRPr lang="ru-RU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63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63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126</a:t>
                      </a:r>
                      <a:endParaRPr lang="ru-RU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5613" y="57726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</a:rPr>
              <a:t>Одна доза (порция) алкоголя соответствует 10г (или 12 мл) чистого этанола. Понятие </a:t>
            </a:r>
            <a:r>
              <a:rPr lang="ru-RU" sz="1600" b="1" dirty="0">
                <a:latin typeface="Calibri" panose="020F0502020204030204" pitchFamily="34" charset="0"/>
              </a:rPr>
              <a:t>«стандартная порция» </a:t>
            </a:r>
            <a:r>
              <a:rPr lang="ru-RU" sz="1600" dirty="0">
                <a:latin typeface="Calibri" panose="020F0502020204030204" pitchFamily="34" charset="0"/>
              </a:rPr>
              <a:t>- универсально и подчеркивает, что алкоголь всегда остаётся алкоголем, в каком бы напитке он не находился, с чем бы не смешивался.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8428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Бутылка пива 0,5 литра =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порции; 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Бутылка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вина 0,75 (3/4) литра =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7,5 порций;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Бутылка водки 0,5 литра =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16 порций.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134325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Таким образом, НИЗКИЙ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уровень риска употребления алкогольных напитков: 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 порции /день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для женщин; 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3 порции /день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для мужчин; 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 порции /день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в исключительных социальных случаях (вечеринка); 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0 порций /день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один-два дня в неделю и в случае беременности, грудного вскармливания, управления автомобилем или машинами и механизмами и т.д. </a:t>
            </a:r>
          </a:p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54"/>
              </p:ext>
            </p:extLst>
          </p:nvPr>
        </p:nvGraphicFramePr>
        <p:xfrm>
          <a:off x="380405" y="1446208"/>
          <a:ext cx="8280920" cy="9151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647"/>
                <a:gridCol w="1081359"/>
                <a:gridCol w="2850856"/>
                <a:gridCol w="1081359"/>
                <a:gridCol w="1304731"/>
                <a:gridCol w="1445968"/>
              </a:tblGrid>
              <a:tr h="45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№п/п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Ф.И.О.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Возраст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Цель консультации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Результат консультации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0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2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6086" y="145596"/>
            <a:ext cx="8075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регистрации пациентов, направленных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консультацию из медицинской организации в кабинет медицинской профилактики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80406" y="3088283"/>
          <a:ext cx="8280919" cy="1066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3723"/>
                <a:gridCol w="1108901"/>
                <a:gridCol w="2923468"/>
                <a:gridCol w="1108901"/>
                <a:gridCol w="1337963"/>
                <a:gridCol w="1337963"/>
              </a:tblGrid>
              <a:tr h="561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Ф.И.О.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Цель консультации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Дата прибытия в медицинскую организацию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0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0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8906" y="2515928"/>
            <a:ext cx="8229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регистрации пациентов, направленных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консультацию к врачу психиатру-наркологу из кабинета медицинской профилактики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406" y="4303455"/>
            <a:ext cx="8280919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Форма бланка направления на консультацию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к врачу психиатру-наркологу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Наименование учреждения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ФИО пациента_________________________________________________________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Для индивидуального консультирования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Адрес: ________________________________________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Дни приема: вторник, четверг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Время приема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: c 14-00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до </a:t>
            </a:r>
            <a:r>
              <a:rPr lang="ru-RU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16-00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(Подпись врача, штамп организации)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/>
          <a:p>
            <a:r>
              <a:rPr lang="ru-RU" sz="2800" dirty="0" smtClean="0"/>
              <a:t>Бесплатный телефон</a:t>
            </a:r>
            <a:br>
              <a:rPr lang="ru-RU" sz="2800" dirty="0" smtClean="0"/>
            </a:br>
            <a:r>
              <a:rPr lang="ru-RU" sz="2800" dirty="0" smtClean="0"/>
              <a:t>анонимного консультирования по вопросам наркологической помощи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42-85-90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время работы вторник, пятница с 14.00 до 16.00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/>
              <a:t>телефон горячей линии по вопросам отказа от курения табака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46-46-17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358" y="378904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+mn-lt"/>
              </a:rPr>
              <a:t>время работы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понедельник - пятница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с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8.00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до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16.00</a:t>
            </a:r>
          </a:p>
          <a:p>
            <a:endParaRPr lang="ru-RU" sz="2800" dirty="0">
              <a:solidFill>
                <a:srgbClr val="FF0000"/>
              </a:solidFill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Всероссийский бесплатный телефон консультирования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8-800-2000-200</a:t>
            </a:r>
          </a:p>
        </p:txBody>
      </p:sp>
    </p:spTree>
    <p:extLst>
      <p:ext uri="{BB962C8B-B14F-4D97-AF65-F5344CB8AC3E}">
        <p14:creationId xmlns:p14="http://schemas.microsoft.com/office/powerpoint/2010/main" val="2050374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Оформление медицинской документации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183187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На основе сведений о прохождении гражданином диспансеризации медицинским работником отделения (кабинета) медицинской профилактики, а также фельдшерского здравпункта или ФАП по результатам исследований, проведенных в рамках диспансеризации в данном фельдшерском здравпункте или фельдшерско-акушерском пункте, заполняется </a:t>
            </a:r>
            <a:r>
              <a:rPr lang="ru-RU" b="1" dirty="0" smtClean="0">
                <a:solidFill>
                  <a:srgbClr val="C00000"/>
                </a:solidFill>
              </a:rPr>
              <a:t>карта учета диспансеризации</a:t>
            </a:r>
            <a:r>
              <a:rPr lang="ru-RU" dirty="0" smtClean="0"/>
              <a:t>, которая подшивается в медицинскую карту амбулаторного больного.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Результаты исследований, проводимых с периодичностью 1 раз в 2 года, учитываются в карте учета диспансеризации при совпадении года их проведения с исследованиями, проводимыми 1 раз в 3 года (совпадения происходят 1 раз в 6 лет). Остальные исследования, проводимые с периодичностью 1 раз в 2 года, учитываются отдельно в карте учета диспансеризации.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Результаты исследований и осмотров, входящих в объем диспансеризации, вносятся в медицинскую карту амбулаторного больного с пометкой «Диспансеризация».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baseline="30000" dirty="0" smtClean="0"/>
              <a:t>	*</a:t>
            </a:r>
            <a:r>
              <a:rPr lang="ru-RU" sz="2900" b="1" dirty="0" smtClean="0"/>
              <a:t>Приказ МЗ РФ от 15 декабря 2014 г. № 834н «Об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заполнению».</a:t>
            </a:r>
            <a:endParaRPr lang="ru-RU" sz="29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9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Важно!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результатам дополнительного обследования </a:t>
            </a:r>
            <a:r>
              <a:rPr lang="ru-RU" b="1" dirty="0" smtClean="0">
                <a:solidFill>
                  <a:srgbClr val="C00000"/>
                </a:solidFill>
              </a:rPr>
              <a:t>группа здоровья </a:t>
            </a:r>
            <a:r>
              <a:rPr lang="ru-RU" dirty="0" smtClean="0"/>
              <a:t>гражданина </a:t>
            </a:r>
            <a:r>
              <a:rPr lang="ru-RU" b="1" dirty="0" smtClean="0">
                <a:solidFill>
                  <a:srgbClr val="C00000"/>
                </a:solidFill>
              </a:rPr>
              <a:t>может быть изменена.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Граждане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en-US" b="1" dirty="0" smtClean="0">
                <a:solidFill>
                  <a:srgbClr val="C00000"/>
                </a:solidFill>
              </a:rPr>
              <a:t>III</a:t>
            </a:r>
            <a:r>
              <a:rPr lang="ru-RU" b="1" dirty="0" smtClean="0">
                <a:solidFill>
                  <a:srgbClr val="C00000"/>
                </a:solidFill>
              </a:rPr>
              <a:t>а и </a:t>
            </a:r>
            <a:r>
              <a:rPr lang="en-US" b="1" dirty="0" smtClean="0">
                <a:solidFill>
                  <a:srgbClr val="C00000"/>
                </a:solidFill>
              </a:rPr>
              <a:t>III</a:t>
            </a:r>
            <a:r>
              <a:rPr lang="ru-RU" b="1" dirty="0" smtClean="0">
                <a:solidFill>
                  <a:srgbClr val="C00000"/>
                </a:solidFill>
              </a:rPr>
              <a:t>б группами здоровья </a:t>
            </a:r>
            <a:r>
              <a:rPr lang="ru-RU" dirty="0" smtClean="0"/>
              <a:t>подлежат </a:t>
            </a:r>
            <a:r>
              <a:rPr lang="ru-RU" b="1" dirty="0" smtClean="0">
                <a:solidFill>
                  <a:srgbClr val="C00000"/>
                </a:solidFill>
              </a:rPr>
              <a:t>диспансерному наблюдению </a:t>
            </a:r>
            <a:r>
              <a:rPr lang="ru-RU" dirty="0" smtClean="0"/>
              <a:t>врачом-терапевтом, врачами-специалистами с проведением лечебных, реабилитационных и профилактических мероприятий.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9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Диспансеризация и диспансерное наблюдение – звенья одной цепи</a:t>
            </a:r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529012" cy="2646362"/>
          </a:xfrm>
        </p:spPr>
      </p:pic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41529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Прямоугольник 5"/>
          <p:cNvSpPr>
            <a:spLocks noChangeArrowheads="1"/>
          </p:cNvSpPr>
          <p:nvPr/>
        </p:nvSpPr>
        <p:spPr bwMode="auto">
          <a:xfrm>
            <a:off x="395288" y="4292600"/>
            <a:ext cx="3671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Диспансеризация – «фундамент» для работы с пациентом:</a:t>
            </a:r>
          </a:p>
          <a:p>
            <a:r>
              <a:rPr lang="ru-RU" sz="1600">
                <a:latin typeface="Calibri" pitchFamily="34" charset="0"/>
              </a:rPr>
              <a:t>выявление заболеваний, лиц с высоким риском НИЗ</a:t>
            </a:r>
          </a:p>
        </p:txBody>
      </p:sp>
      <p:sp>
        <p:nvSpPr>
          <p:cNvPr id="143365" name="Прямоугольник 6"/>
          <p:cNvSpPr>
            <a:spLocks noChangeArrowheads="1"/>
          </p:cNvSpPr>
          <p:nvPr/>
        </p:nvSpPr>
        <p:spPr bwMode="auto">
          <a:xfrm>
            <a:off x="4356100" y="5300663"/>
            <a:ext cx="4608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Следующий этап –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диспансерное наблюдение:</a:t>
            </a:r>
            <a:r>
              <a:rPr lang="ru-RU" sz="1600">
                <a:latin typeface="Calibri" pitchFamily="34" charset="0"/>
              </a:rPr>
              <a:t> увеличение посещений с профилактической целью</a:t>
            </a:r>
          </a:p>
        </p:txBody>
      </p:sp>
      <p:sp>
        <p:nvSpPr>
          <p:cNvPr id="143366" name="Прямоугольник 7"/>
          <p:cNvSpPr>
            <a:spLocks noChangeArrowheads="1"/>
          </p:cNvSpPr>
          <p:nvPr/>
        </p:nvSpPr>
        <p:spPr bwMode="auto">
          <a:xfrm>
            <a:off x="971550" y="6165850"/>
            <a:ext cx="817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ЦЕЛЬ: Снижение предотвратимой смертности</a:t>
            </a:r>
          </a:p>
        </p:txBody>
      </p:sp>
    </p:spTree>
    <p:extLst>
      <p:ext uri="{BB962C8B-B14F-4D97-AF65-F5344CB8AC3E}">
        <p14:creationId xmlns:p14="http://schemas.microsoft.com/office/powerpoint/2010/main" val="1748424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ГКУ «КОЦМП» – методический центр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679950" cy="47085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	Сайт Курганского областного Центра медицинской профилактики:</a:t>
            </a:r>
            <a:endParaRPr lang="ru-RU" b="1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b="1" dirty="0" smtClean="0">
                <a:solidFill>
                  <a:srgbClr val="CC3300"/>
                </a:solidFill>
                <a:latin typeface="Arial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медпроф45.рф.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altLang="ja-JP" b="1" dirty="0" smtClean="0">
              <a:solidFill>
                <a:srgbClr val="CC3300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charset="0"/>
              <a:ea typeface="MS PGothic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e-mail</a:t>
            </a: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kurganprof@mail.ru</a:t>
            </a:r>
            <a:endParaRPr lang="ru-RU" dirty="0" smtClean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endParaRPr lang="ru-RU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	организационно-методический отдел: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CC33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dirty="0" smtClean="0">
                <a:latin typeface="Arial" charset="0"/>
                <a:cs typeface="Arial" charset="0"/>
              </a:rPr>
              <a:t> (3522)23-82-57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69430"/>
            <a:ext cx="4038600" cy="23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30718" cy="58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26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Приказ Министерства здравоохранения Российской Федерации от 6 декабря 2012 года №1011 «Об утверждении порядка проведения профилактического медицинского осмотра»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</a:b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1556792"/>
            <a:ext cx="836295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Профилактический медицинский осмотр включает в себя: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Опрос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Антропометрия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Измерение артериального давления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Определение уровня общего холестерина в крови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Определение уровня глюкозы в крови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Определение суммарного сердечно-сосудистого риска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Флюорография легких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Маммография (для женщин в возрасте старше 39 лет)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Клинический анализ крови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Исследование кала на скрытую кровь (в возрасте 45 лет и старше)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Прием врача-терапевта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Профилактический медицинский осмотр считается законченным в случае выполнения не менее 85% от объема обследования, установленного для данного возраста и пола гражданина</a:t>
            </a:r>
          </a:p>
          <a:p>
            <a:pPr>
              <a:buAutoNum type="arabicPeriod"/>
            </a:pPr>
            <a:endParaRPr lang="ru-RU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3642" y="548680"/>
            <a:ext cx="8892480" cy="1143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Программа ФОМС</a:t>
            </a:r>
            <a:r>
              <a:rPr lang="ru-RU" sz="4000" b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</a:b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1556792"/>
            <a:ext cx="836295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Профилактический медицинский осмотр включает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себя: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уровня общего холестерина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крови</a:t>
            </a:r>
          </a:p>
          <a:p>
            <a:pPr>
              <a:buAutoNum type="arabicPeriod" startAt="2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уровня глюкозы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крови</a:t>
            </a:r>
          </a:p>
          <a:p>
            <a:pPr>
              <a:buAutoNum type="arabicPeriod" startAt="3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Флюорография легких</a:t>
            </a:r>
          </a:p>
          <a:p>
            <a:pPr>
              <a:buAutoNum type="arabicPeriod" startAt="4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Маммография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(для женщин в возрасте старше 39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лет)</a:t>
            </a:r>
          </a:p>
          <a:p>
            <a:pPr>
              <a:buAutoNum type="arabicPeriod" startAt="4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Гемоглобин</a:t>
            </a:r>
          </a:p>
          <a:p>
            <a:pPr>
              <a:buAutoNum type="arabicPeriod" startAt="6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Лейкоциты </a:t>
            </a:r>
          </a:p>
          <a:p>
            <a:pPr>
              <a:buAutoNum type="arabicPeriod" startAt="6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Скорость оседания эритроцитов</a:t>
            </a:r>
          </a:p>
          <a:p>
            <a:pPr>
              <a:buAutoNum type="arabicPeriod" startAt="6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Исследование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кала на скрытую кровь (в возрасте 45 лет и старше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9.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врача-терапевта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Профилактический медицинский осмотр считается законченным в случае выполнения не менее 85% от объема обследования, установленного для данного возраста и пола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гражданина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Мужчины 7 исследований из 8 – 87,5%,  6 из 8 – 75%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Женщины 8 исследований из 9 – 88,9%, 7 из 9 – 77,8%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AutoNum type="arabicPeriod"/>
            </a:pPr>
            <a:endParaRPr lang="ru-RU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765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Нормативные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620713"/>
            <a:ext cx="8496300" cy="2088207"/>
          </a:xfrm>
        </p:spPr>
        <p:txBody>
          <a:bodyPr rtlCol="0">
            <a:normAutofit fontScale="40000" lnSpcReduction="20000"/>
          </a:bodyPr>
          <a:lstStyle/>
          <a:p>
            <a:pPr indent="450850" algn="just"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cs typeface="Arial" pitchFamily="34" charset="0"/>
              </a:rPr>
              <a:t>Приказ Минздрава России  от 26 октября  </a:t>
            </a:r>
            <a:r>
              <a:rPr lang="ru-RU" sz="4500" b="1" dirty="0" smtClean="0">
                <a:solidFill>
                  <a:srgbClr val="C00000"/>
                </a:solidFill>
                <a:cs typeface="Arial" pitchFamily="34" charset="0"/>
              </a:rPr>
              <a:t>№869н </a:t>
            </a:r>
            <a:r>
              <a:rPr lang="ru-RU" sz="4500" dirty="0" smtClean="0">
                <a:cs typeface="Arial" pitchFamily="34" charset="0"/>
              </a:rPr>
              <a:t>«Об утверждении порядка проведения диспансеризации определенных групп взрослого населения»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cs typeface="Arial" pitchFamily="34" charset="0"/>
              </a:rPr>
              <a:t>	(Зарегистрировано в Минюсте России 12.12.2017 № 40214)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>
                <a:cs typeface="Arial" pitchFamily="34" charset="0"/>
              </a:rPr>
              <a:t>	</a:t>
            </a:r>
            <a:r>
              <a:rPr lang="ru-RU" sz="4500" i="1" dirty="0" smtClean="0">
                <a:cs typeface="Arial" pitchFamily="34" charset="0"/>
              </a:rPr>
              <a:t>Приказ вступил в силу с 01.01.2018 г.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rgbClr val="C00000"/>
                </a:solidFill>
                <a:cs typeface="Arial" pitchFamily="34" charset="0"/>
              </a:rPr>
              <a:t>Методические рекомендации </a:t>
            </a:r>
            <a:r>
              <a:rPr lang="ru-RU" sz="4500" dirty="0" smtClean="0">
                <a:cs typeface="Arial" pitchFamily="34" charset="0"/>
              </a:rPr>
              <a:t>(4-е издание с дополнениями и уточнениями) «Организация проведения диспансеризации определенных групп взрослого населения»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149080"/>
            <a:ext cx="7931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возрасте 18 лет и </a:t>
            </a:r>
            <a:r>
              <a:rPr lang="ru-RU" dirty="0" smtClean="0"/>
              <a:t>старше:</a:t>
            </a:r>
            <a:endParaRPr lang="ru-RU" dirty="0"/>
          </a:p>
          <a:p>
            <a:pPr algn="just">
              <a:buFont typeface="Arial" charset="0"/>
              <a:buNone/>
            </a:pPr>
            <a:r>
              <a:rPr lang="ru-RU" dirty="0" smtClean="0"/>
              <a:t>1</a:t>
            </a:r>
            <a:r>
              <a:rPr lang="ru-RU" dirty="0"/>
              <a:t>) работающие граждане;</a:t>
            </a:r>
          </a:p>
          <a:p>
            <a:pPr algn="just">
              <a:buFont typeface="Arial" charset="0"/>
              <a:buNone/>
            </a:pPr>
            <a:r>
              <a:rPr lang="ru-RU" dirty="0" smtClean="0"/>
              <a:t>2</a:t>
            </a:r>
            <a:r>
              <a:rPr lang="ru-RU" dirty="0"/>
              <a:t>) неработающие граждане;</a:t>
            </a:r>
          </a:p>
          <a:p>
            <a:pPr algn="just">
              <a:buFont typeface="Arial" charset="0"/>
              <a:buNone/>
            </a:pPr>
            <a:r>
              <a:rPr lang="ru-RU" dirty="0" smtClean="0"/>
              <a:t>3</a:t>
            </a:r>
            <a:r>
              <a:rPr lang="ru-RU" dirty="0"/>
              <a:t>) обучающиеся в образовательных организациях по очной форме.</a:t>
            </a:r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7062" y="3429000"/>
            <a:ext cx="562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Кому проводится диспансеризация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06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Заголовок 4"/>
          <p:cNvSpPr>
            <a:spLocks noGrp="1"/>
          </p:cNvSpPr>
          <p:nvPr>
            <p:ph type="title"/>
          </p:nvPr>
        </p:nvSpPr>
        <p:spPr>
          <a:xfrm>
            <a:off x="204788" y="0"/>
            <a:ext cx="8939212" cy="576263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Критерии эффективности диспансеризации – п. 19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388" y="692150"/>
            <a:ext cx="8640762" cy="543401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охват диспансеризацией населения, </a:t>
            </a:r>
            <a:r>
              <a:rPr lang="ru-RU" sz="1800" dirty="0" smtClean="0"/>
              <a:t>подлежащего диспансеризации </a:t>
            </a:r>
            <a:br>
              <a:rPr lang="ru-RU" sz="1800" dirty="0" smtClean="0"/>
            </a:br>
            <a:r>
              <a:rPr lang="ru-RU" sz="1800" dirty="0" smtClean="0"/>
              <a:t>в текущем году (плановое значение –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63 %</a:t>
            </a:r>
            <a:r>
              <a:rPr lang="ru-RU" sz="1800" dirty="0" smtClean="0"/>
              <a:t>); 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</a:t>
            </a:r>
            <a:r>
              <a:rPr lang="ru-RU" sz="1800" b="1" dirty="0" smtClean="0">
                <a:solidFill>
                  <a:srgbClr val="C00000"/>
                </a:solidFill>
              </a:rPr>
              <a:t>индивидуальным профилактическим консультированием </a:t>
            </a:r>
            <a:r>
              <a:rPr lang="ru-RU" sz="1800" dirty="0" smtClean="0"/>
              <a:t>на первом этапе диспансеризации граждан, имеющих высокий относительный и высокий </a:t>
            </a:r>
            <a:br>
              <a:rPr lang="ru-RU" sz="1800" dirty="0" smtClean="0"/>
            </a:br>
            <a:r>
              <a:rPr lang="ru-RU" sz="1800" dirty="0" smtClean="0"/>
              <a:t>и очень высокий абсолютный ССР,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90%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углубленным (индивидуальным или групповым) профилактическим консультированием </a:t>
            </a:r>
            <a:r>
              <a:rPr lang="ru-RU" sz="1800" dirty="0" smtClean="0"/>
              <a:t>на втором этапе диспансеризации граждан в возрасте                               </a:t>
            </a:r>
            <a:r>
              <a:rPr lang="ru-RU" sz="1800" u="sng" dirty="0" smtClean="0"/>
              <a:t>до 72 лет </a:t>
            </a:r>
            <a:r>
              <a:rPr lang="ru-RU" sz="1800" dirty="0" smtClean="0"/>
              <a:t>с впервые выявленной </a:t>
            </a:r>
            <a:r>
              <a:rPr lang="ru-RU" sz="1800" b="1" dirty="0" smtClean="0">
                <a:solidFill>
                  <a:srgbClr val="C00000"/>
                </a:solidFill>
              </a:rPr>
              <a:t>ИБС, ЦВБ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или болезнями, характеризующимися повышенным </a:t>
            </a:r>
            <a:r>
              <a:rPr lang="ru-RU" sz="1800" b="1" dirty="0" smtClean="0">
                <a:solidFill>
                  <a:srgbClr val="C00000"/>
                </a:solidFill>
              </a:rPr>
              <a:t>АД</a:t>
            </a:r>
            <a:r>
              <a:rPr lang="ru-RU" sz="1800" dirty="0" smtClean="0">
                <a:solidFill>
                  <a:srgbClr val="C00000"/>
                </a:solidFill>
              </a:rPr>
              <a:t>,</a:t>
            </a:r>
            <a:r>
              <a:rPr lang="ru-RU" sz="1800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70 %</a:t>
            </a:r>
            <a:r>
              <a:rPr lang="ru-RU" sz="1800" b="1" i="1" dirty="0" smtClean="0"/>
              <a:t>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</a:t>
            </a:r>
            <a:r>
              <a:rPr lang="ru-RU" sz="1800" b="1" dirty="0" smtClean="0">
                <a:solidFill>
                  <a:srgbClr val="C00000"/>
                </a:solidFill>
              </a:rPr>
              <a:t>углубленным (индивидуальным или групповым) профилактическим консультированием </a:t>
            </a:r>
            <a:r>
              <a:rPr lang="ru-RU" sz="1800" dirty="0" smtClean="0"/>
              <a:t>на втором этапе диспансеризации граждан в возрасте                              </a:t>
            </a:r>
            <a:r>
              <a:rPr lang="ru-RU" sz="1800" u="sng" dirty="0" smtClean="0"/>
              <a:t>до 72 лет</a:t>
            </a:r>
            <a:r>
              <a:rPr lang="ru-RU" sz="1800" dirty="0" smtClean="0"/>
              <a:t>, имеющих </a:t>
            </a:r>
            <a:r>
              <a:rPr lang="ru-RU" sz="1800" b="1" dirty="0" smtClean="0">
                <a:solidFill>
                  <a:srgbClr val="C00000"/>
                </a:solidFill>
              </a:rPr>
              <a:t>риск пагубного потребления </a:t>
            </a:r>
            <a:r>
              <a:rPr lang="ru-RU" sz="1800" dirty="0" smtClean="0"/>
              <a:t>алкоголя и (или) риск потребления наркотических средств и психотропных веществ без назначения врача,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70%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</a:t>
            </a:r>
            <a:r>
              <a:rPr lang="ru-RU" sz="1800" b="1" dirty="0" smtClean="0">
                <a:solidFill>
                  <a:srgbClr val="C00000"/>
                </a:solidFill>
              </a:rPr>
              <a:t>углубленным (индивидуальным или групповым) профилактическим консультированием </a:t>
            </a:r>
            <a:r>
              <a:rPr lang="ru-RU" sz="1800" dirty="0" smtClean="0"/>
              <a:t>на втором этапе диспансеризации граждан в возрасте </a:t>
            </a:r>
            <a:r>
              <a:rPr lang="ru-RU" sz="1800" u="sng" dirty="0" smtClean="0"/>
              <a:t>75 лет и старше</a:t>
            </a:r>
            <a:r>
              <a:rPr lang="ru-RU" sz="1800" b="1" u="sng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70%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граждан с впервые выявленными болезнями системы кровообращения, высоким и очень высоким абсолютным сердечно-сосудистым риском </a:t>
            </a:r>
            <a:r>
              <a:rPr lang="ru-RU" sz="1800" b="1" dirty="0" smtClean="0">
                <a:solidFill>
                  <a:srgbClr val="C00000"/>
                </a:solidFill>
              </a:rPr>
              <a:t>диспансерным наблюдением</a:t>
            </a:r>
            <a:r>
              <a:rPr lang="ru-RU" sz="1800" dirty="0" smtClean="0"/>
              <a:t>,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80%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от общего их числа.</a:t>
            </a:r>
            <a:r>
              <a:rPr lang="ru-RU" sz="1800" b="1" i="1" dirty="0" smtClean="0">
                <a:solidFill>
                  <a:srgbClr val="C00000"/>
                </a:solidFill>
              </a:rPr>
              <a:t>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268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642988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 «РАБОТА НАД ОШИБКАМИ»</a:t>
            </a:r>
            <a:r>
              <a:rPr lang="ru-RU" sz="3200" i="1" dirty="0">
                <a:solidFill>
                  <a:srgbClr val="CC3300"/>
                </a:solidFill>
                <a:ea typeface="+mn-ea"/>
                <a:cs typeface="+mn-cs"/>
              </a:rPr>
              <a:t/>
            </a:r>
            <a:br>
              <a:rPr lang="ru-RU" sz="3200" i="1" dirty="0">
                <a:solidFill>
                  <a:srgbClr val="CC3300"/>
                </a:solidFill>
                <a:ea typeface="+mn-ea"/>
                <a:cs typeface="+mn-cs"/>
              </a:rPr>
            </a:br>
            <a:r>
              <a:rPr lang="ru-RU" sz="3200" i="1" dirty="0">
                <a:solidFill>
                  <a:srgbClr val="CC3300"/>
                </a:solidFill>
                <a:ea typeface="+mn-ea"/>
                <a:cs typeface="+mn-cs"/>
              </a:rPr>
              <a:t>ТИПИЧНЫЕ </a:t>
            </a: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ПРОБЛЕМЫ ПРИ ОРГАНИЗАЦИИ ДИСПАНСЕРИЗАЦИИ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7016" y="2204864"/>
            <a:ext cx="8856984" cy="4465637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Ошибки при интерпретации анкеты - не учитываются показания для направления на 2 этап, не выявляются ФР</a:t>
            </a:r>
          </a:p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Незнание (игнорирование)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диагностических критериев факторов риска </a:t>
            </a:r>
            <a:endParaRPr lang="ru-RU" altLang="ja-JP" sz="2000" dirty="0" smtClean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Неправильное ведение медицинской документации (результаты диспансеризации должны фиксироваться в медицинской карте амбулаторного больного) </a:t>
            </a:r>
          </a:p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Недостаточное информирование населения</a:t>
            </a:r>
          </a:p>
          <a:p>
            <a:pPr marL="0" indent="0">
              <a:buNone/>
              <a:tabLst>
                <a:tab pos="679450" algn="l"/>
              </a:tabLst>
            </a:pPr>
            <a:endParaRPr lang="ru-RU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618"/>
            <a:ext cx="8229600" cy="1143000"/>
          </a:xfrm>
        </p:spPr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</a:rPr>
              <a:t>Для проведения диспансеризации 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(</a:t>
            </a:r>
            <a:r>
              <a:rPr lang="ru-RU" sz="2800" i="1" dirty="0">
                <a:solidFill>
                  <a:srgbClr val="C00000"/>
                </a:solidFill>
              </a:rPr>
              <a:t>на разных этапах) необходимы: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45435"/>
          </a:xfrm>
        </p:spPr>
        <p:txBody>
          <a:bodyPr/>
          <a:lstStyle/>
          <a:p>
            <a:r>
              <a:rPr lang="ru-RU" sz="1400" dirty="0" smtClean="0"/>
              <a:t>Краткая </a:t>
            </a:r>
            <a:r>
              <a:rPr lang="ru-RU" sz="1400" dirty="0"/>
              <a:t>информация для граждан о диспансеризации и порядке ее </a:t>
            </a:r>
            <a:r>
              <a:rPr lang="ru-RU" sz="1400" dirty="0" smtClean="0"/>
              <a:t>прохождения. </a:t>
            </a:r>
            <a:endParaRPr lang="ru-RU" sz="1400" dirty="0"/>
          </a:p>
          <a:p>
            <a:r>
              <a:rPr lang="ru-RU" sz="1400" dirty="0" smtClean="0"/>
              <a:t>Поименный </a:t>
            </a:r>
            <a:r>
              <a:rPr lang="ru-RU" sz="1400" dirty="0"/>
              <a:t>и повозрастной список граждан </a:t>
            </a:r>
            <a:r>
              <a:rPr lang="ru-RU" sz="1400" dirty="0" smtClean="0"/>
              <a:t> </a:t>
            </a:r>
            <a:r>
              <a:rPr lang="ru-RU" sz="1400" dirty="0"/>
              <a:t>фельдшерского или комплексного участка № </a:t>
            </a:r>
            <a:r>
              <a:rPr lang="ru-RU" sz="1400" dirty="0" smtClean="0"/>
              <a:t>по состоянию </a:t>
            </a:r>
            <a:r>
              <a:rPr lang="ru-RU" sz="1400" dirty="0"/>
              <a:t>на 1 января 201_ года. </a:t>
            </a:r>
          </a:p>
          <a:p>
            <a:r>
              <a:rPr lang="ru-RU" sz="1400" dirty="0" smtClean="0"/>
              <a:t>Календарный </a:t>
            </a:r>
            <a:r>
              <a:rPr lang="ru-RU" sz="1400" dirty="0"/>
              <a:t>план-график прохождения диспансеризации гражданами </a:t>
            </a:r>
            <a:r>
              <a:rPr lang="ru-RU" sz="1400" dirty="0" smtClean="0"/>
              <a:t>фельдшерского </a:t>
            </a:r>
            <a:r>
              <a:rPr lang="ru-RU" sz="1400" dirty="0"/>
              <a:t>или комплексного участка № в 201_ году. </a:t>
            </a:r>
          </a:p>
          <a:p>
            <a:r>
              <a:rPr lang="ru-RU" sz="1400" dirty="0" smtClean="0"/>
              <a:t>Информированное </a:t>
            </a:r>
            <a:r>
              <a:rPr lang="ru-RU" sz="1400" dirty="0"/>
              <a:t>добровольное согласие пациента на медицинское вмешательство и отказа от медицинского вмешательства в отношении определенных видов медицинских вмешательств. </a:t>
            </a:r>
          </a:p>
          <a:p>
            <a:r>
              <a:rPr lang="ru-RU" sz="1400" dirty="0" smtClean="0"/>
              <a:t>Перечень </a:t>
            </a:r>
            <a:r>
              <a:rPr lang="ru-RU" sz="1400" dirty="0"/>
              <a:t>медицинских мероприятий, проводимых в рамках диспансеризации у </a:t>
            </a:r>
            <a:r>
              <a:rPr lang="ru-RU" sz="1400" dirty="0" smtClean="0"/>
              <a:t>мужчин, у женщин в </a:t>
            </a:r>
            <a:r>
              <a:rPr lang="ru-RU" sz="1400" dirty="0"/>
              <a:t>определенные возрастные периоды. 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«</a:t>
            </a:r>
            <a:r>
              <a:rPr lang="ru-RU" sz="1400" dirty="0"/>
              <a:t>Диагностические критерии факторов риска развития ХНИЗ».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«</a:t>
            </a:r>
            <a:r>
              <a:rPr lang="ru-RU" sz="1400" dirty="0"/>
              <a:t>Критерии определения группы состояния здоровья</a:t>
            </a:r>
            <a:r>
              <a:rPr lang="ru-RU" sz="1400" dirty="0" smtClean="0"/>
              <a:t>».</a:t>
            </a:r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dirty="0"/>
              <a:t>Алгоритм и содержание «Краткое профилактическое консультирование</a:t>
            </a:r>
            <a:r>
              <a:rPr lang="ru-RU" sz="1400" dirty="0" smtClean="0"/>
              <a:t>», «Индивидуальное углубленное профилактическое консультирование»</a:t>
            </a:r>
            <a:endParaRPr lang="ru-RU" sz="1400" dirty="0"/>
          </a:p>
          <a:p>
            <a:r>
              <a:rPr lang="ru-RU" sz="1400" dirty="0" smtClean="0"/>
              <a:t>Анкеты </a:t>
            </a:r>
            <a:r>
              <a:rPr lang="ru-RU" sz="1400" dirty="0"/>
              <a:t>на выявление ХНИЗ, факторов риска их развития, риска потребления алкоголя, наркотических средств и психотропных веществ без назначения врача и правила вынесения заключений : </a:t>
            </a:r>
            <a:r>
              <a:rPr lang="ru-RU" sz="1400" dirty="0" smtClean="0"/>
              <a:t>2 вида</a:t>
            </a:r>
            <a:r>
              <a:rPr lang="ru-RU" sz="1400" dirty="0"/>
              <a:t> </a:t>
            </a:r>
            <a:r>
              <a:rPr lang="ru-RU" sz="1400" dirty="0" smtClean="0"/>
              <a:t>(анкета </a:t>
            </a:r>
            <a:r>
              <a:rPr lang="ru-RU" sz="1400" dirty="0"/>
              <a:t>для граждан в возрасте до 75 лет; </a:t>
            </a:r>
            <a:r>
              <a:rPr lang="ru-RU" sz="1400" dirty="0" smtClean="0"/>
              <a:t>анкета </a:t>
            </a:r>
            <a:r>
              <a:rPr lang="ru-RU" sz="1400" dirty="0"/>
              <a:t>для граждан 75 лет и старше</a:t>
            </a:r>
            <a:r>
              <a:rPr lang="ru-RU" sz="1400" dirty="0" smtClean="0"/>
              <a:t>) и правила </a:t>
            </a:r>
            <a:r>
              <a:rPr lang="ru-RU" sz="1400" dirty="0"/>
              <a:t>вынесения заключений по анкете для граждан </a:t>
            </a:r>
            <a:r>
              <a:rPr lang="ru-RU" sz="1400" dirty="0" smtClean="0"/>
              <a:t>до 75 лет и 75 </a:t>
            </a:r>
            <a:r>
              <a:rPr lang="ru-RU" sz="1400" dirty="0"/>
              <a:t>лет и старше.</a:t>
            </a:r>
          </a:p>
          <a:p>
            <a:r>
              <a:rPr lang="ru-RU" sz="1400" dirty="0" smtClean="0"/>
              <a:t>Шкала </a:t>
            </a:r>
            <a:r>
              <a:rPr lang="ru-RU" sz="1400" dirty="0"/>
              <a:t>(SCORE) для определения суммарного сердечно -сосудистого риска (относительного и абсолютного).</a:t>
            </a:r>
          </a:p>
          <a:p>
            <a:r>
              <a:rPr lang="ru-RU" sz="1400" dirty="0" smtClean="0"/>
              <a:t>Перечень </a:t>
            </a:r>
            <a:r>
              <a:rPr lang="ru-RU" sz="1400" dirty="0"/>
              <a:t>заболеваний (состояний), при наличии которых устанавливается группа диспансерного наблюдения </a:t>
            </a:r>
            <a:r>
              <a:rPr lang="ru-RU" sz="1400" dirty="0" smtClean="0"/>
              <a:t>врачом-терапевтом.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Форма </a:t>
            </a:r>
            <a:r>
              <a:rPr lang="ru-RU" sz="1400" dirty="0">
                <a:solidFill>
                  <a:srgbClr val="C00000"/>
                </a:solidFill>
              </a:rPr>
              <a:t>анкеты </a:t>
            </a:r>
            <a:r>
              <a:rPr lang="ru-RU" sz="1400" dirty="0"/>
              <a:t>и </a:t>
            </a:r>
            <a:r>
              <a:rPr lang="ru-RU" sz="1400" dirty="0">
                <a:solidFill>
                  <a:srgbClr val="C00000"/>
                </a:solidFill>
              </a:rPr>
              <a:t>правила вынесения заключения по результатам опроса (анкетирования) </a:t>
            </a:r>
            <a:r>
              <a:rPr lang="ru-RU" sz="1400" dirty="0"/>
              <a:t>– приложение 7,8 к методическим рекомендациям «Организация проведения диспансеризации определенных групп взрослого населения» (4-е издание с дополнениями и уточнениями)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 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8240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1896</Words>
  <Application>Microsoft Office PowerPoint</Application>
  <PresentationFormat>Экран (4:3)</PresentationFormat>
  <Paragraphs>333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Организация профилактических осмотров и диспансеризации определенных групп взрослого населения населения на ФАПе</vt:lpstr>
      <vt:lpstr>Презентация PowerPoint</vt:lpstr>
      <vt:lpstr>Презентация PowerPoint</vt:lpstr>
      <vt:lpstr>Приказ Министерства здравоохранения Российской Федерации от 6 декабря 2012 года №1011 «Об утверждении порядка проведения профилактического медицинского осмотра» </vt:lpstr>
      <vt:lpstr>Программа ФОМС </vt:lpstr>
      <vt:lpstr>Нормативные документы</vt:lpstr>
      <vt:lpstr>Критерии эффективности диспансеризации – п. 19 </vt:lpstr>
      <vt:lpstr> «РАБОТА НАД ОШИБКАМИ» ТИПИЧНЫЕ ПРОБЛЕМЫ ПРИ ОРГАНИЗАЦИИ ДИСПАНСЕРИЗАЦИИ</vt:lpstr>
      <vt:lpstr>Для проведения диспансеризации  (на разных этапах) необходимы: </vt:lpstr>
      <vt:lpstr>Презентация PowerPoint</vt:lpstr>
      <vt:lpstr>Кто ответственный?</vt:lpstr>
      <vt:lpstr>Презентация PowerPoint</vt:lpstr>
      <vt:lpstr>Презентация PowerPoint</vt:lpstr>
      <vt:lpstr>Основные задачи фельдшера </vt:lpstr>
      <vt:lpstr>Основные задачи фельдшера </vt:lpstr>
      <vt:lpstr> Функциональные обязанности фельдшера ФАПа  при проведении диспансеризации определенных групп взрослого населения</vt:lpstr>
      <vt:lpstr> Функциональные обязанности фельдшера ФАПа  при проведении диспансеризации  определенных групп взрослого населения</vt:lpstr>
      <vt:lpstr>Компьютерная томография</vt:lpstr>
      <vt:lpstr>Жидкостная цитология</vt:lpstr>
      <vt:lpstr>Презентация PowerPoint</vt:lpstr>
      <vt:lpstr> Дозы и количество употребляемого алкоголя  </vt:lpstr>
      <vt:lpstr>Презентация PowerPoint</vt:lpstr>
      <vt:lpstr>Бесплатный телефон анонимного консультирования по вопросам наркологической помощи 42-85-90 время работы вторник, пятница с 14.00 до 16.00  телефон горячей линии по вопросам отказа от курения табака 46-46-17 </vt:lpstr>
      <vt:lpstr>Оформление медицинской документации</vt:lpstr>
      <vt:lpstr>Важно!</vt:lpstr>
      <vt:lpstr>Диспансеризация и диспансерное наблюдение – звенья одной цепи</vt:lpstr>
      <vt:lpstr>ГКУ «КОЦМП» – методический центр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разъяснительной работы с населением по профилактике заболеваемости.</dc:title>
  <dc:creator>Пользователь</dc:creator>
  <cp:lastModifiedBy>Пользователь</cp:lastModifiedBy>
  <cp:revision>68</cp:revision>
  <dcterms:created xsi:type="dcterms:W3CDTF">2016-03-29T05:56:11Z</dcterms:created>
  <dcterms:modified xsi:type="dcterms:W3CDTF">2019-02-21T04:17:17Z</dcterms:modified>
</cp:coreProperties>
</file>