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5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7" r:id="rId19"/>
    <p:sldId id="278" r:id="rId20"/>
    <p:sldId id="279" r:id="rId21"/>
    <p:sldId id="276" r:id="rId22"/>
    <p:sldId id="281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02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9B54-046B-40C8-8C39-CB88BC934D0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B7F2-7E3B-474E-9F38-6930F5B5DD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B7F2-7E3B-474E-9F38-6930F5B5DDB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7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51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5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0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13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9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21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7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9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163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70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238B9-3BD7-409D-B606-4810DB77F87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D531-FDE5-40E9-9BD2-B4161ACEA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9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ºÐ°ÑÑÐ¸Ð½ÐºÐ¸ Ð½Ð° ÑÐµÐ¼Ñ Ð»ÐµÐºÐ°ÑÑÑÐ²ÐµÐ½Ð½Ð°Ñ Ð½ÐµÐ¿ÐµÑÐµÐ½Ð¾ÑÐ¸Ð¼Ð¾ÑÑ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7024914" cy="2317523"/>
          </a:xfrm>
        </p:spPr>
        <p:txBody>
          <a:bodyPr>
            <a:normAutofit/>
          </a:bodyPr>
          <a:lstStyle/>
          <a:p>
            <a:r>
              <a:rPr lang="ru-RU" sz="6600" b="1" i="1" u="sng" dirty="0" smtClean="0"/>
              <a:t>Лекарственная</a:t>
            </a:r>
            <a:br>
              <a:rPr lang="ru-RU" sz="6600" b="1" i="1" u="sng" dirty="0" smtClean="0"/>
            </a:br>
            <a:r>
              <a:rPr lang="ru-RU" sz="6600" b="1" i="1" u="sng" dirty="0" smtClean="0"/>
              <a:t>непереносимость</a:t>
            </a:r>
            <a:endParaRPr lang="ru-RU" sz="66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20230" y="6212114"/>
            <a:ext cx="6371770" cy="645886"/>
          </a:xfrm>
        </p:spPr>
        <p:txBody>
          <a:bodyPr>
            <a:normAutofit/>
          </a:bodyPr>
          <a:lstStyle/>
          <a:p>
            <a:r>
              <a:rPr lang="ru-RU" dirty="0" smtClean="0"/>
              <a:t>Врач аллерголог-иммунолог </a:t>
            </a:r>
            <a:r>
              <a:rPr lang="ru-RU" dirty="0" smtClean="0"/>
              <a:t>Филиппова Е. А.</a:t>
            </a:r>
            <a:endParaRPr lang="ru-RU" dirty="0" smtClean="0"/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3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771" y="452212"/>
            <a:ext cx="10515600" cy="70893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Диагностика лекарственной аллергии</a:t>
            </a:r>
            <a:r>
              <a:rPr lang="en-US" sz="2800" dirty="0">
                <a:solidFill>
                  <a:srgbClr val="C00000"/>
                </a:solidFill>
              </a:rPr>
              <a:t>/</a:t>
            </a:r>
            <a:r>
              <a:rPr lang="ru-RU" sz="2800" dirty="0">
                <a:solidFill>
                  <a:srgbClr val="C00000"/>
                </a:solidFill>
              </a:rPr>
              <a:t>непереносимости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8857"/>
            <a:ext cx="10515600" cy="4659086"/>
          </a:xfrm>
        </p:spPr>
        <p:txBody>
          <a:bodyPr/>
          <a:lstStyle/>
          <a:p>
            <a:r>
              <a:rPr lang="ru-RU" dirty="0">
                <a:latin typeface="Arial" charset="0"/>
              </a:rPr>
              <a:t>4. Оценить возможность перекрестной аллергии (феномен развития повторной реакции при назначении ЛС, имеющих сходные антигенные детерминанты – </a:t>
            </a:r>
            <a:r>
              <a:rPr lang="ru-RU" dirty="0" err="1">
                <a:latin typeface="Arial" charset="0"/>
              </a:rPr>
              <a:t>эпитопы</a:t>
            </a:r>
            <a:r>
              <a:rPr lang="ru-RU" dirty="0">
                <a:latin typeface="Arial" charset="0"/>
              </a:rPr>
              <a:t>).</a:t>
            </a:r>
          </a:p>
          <a:p>
            <a:r>
              <a:rPr lang="ru-RU" dirty="0">
                <a:latin typeface="Arial" charset="0"/>
              </a:rPr>
              <a:t>5. Сбор </a:t>
            </a:r>
            <a:r>
              <a:rPr lang="ru-RU" dirty="0" err="1">
                <a:latin typeface="Arial" charset="0"/>
              </a:rPr>
              <a:t>аллергологического</a:t>
            </a:r>
            <a:r>
              <a:rPr lang="ru-RU" dirty="0">
                <a:latin typeface="Arial" charset="0"/>
              </a:rPr>
              <a:t> анамнеза с целью выявления факторов риска ЛА (наличие </a:t>
            </a:r>
            <a:r>
              <a:rPr lang="ru-RU" dirty="0" err="1">
                <a:latin typeface="Arial" charset="0"/>
              </a:rPr>
              <a:t>атопических</a:t>
            </a:r>
            <a:r>
              <a:rPr lang="ru-RU" dirty="0">
                <a:latin typeface="Arial" charset="0"/>
              </a:rPr>
              <a:t> заболеваний, спектр </a:t>
            </a:r>
            <a:r>
              <a:rPr lang="ru-RU" dirty="0" err="1">
                <a:latin typeface="Arial" charset="0"/>
              </a:rPr>
              <a:t>сенсиби</a:t>
            </a:r>
            <a:r>
              <a:rPr lang="en-US" dirty="0">
                <a:latin typeface="Arial" charset="0"/>
              </a:rPr>
              <a:t>-</a:t>
            </a:r>
            <a:r>
              <a:rPr lang="ru-RU" dirty="0" err="1">
                <a:latin typeface="Arial" charset="0"/>
              </a:rPr>
              <a:t>лизации</a:t>
            </a:r>
            <a:r>
              <a:rPr lang="ru-RU" dirty="0">
                <a:latin typeface="Arial" charset="0"/>
              </a:rPr>
              <a:t>, отягощенная наследственность).</a:t>
            </a:r>
          </a:p>
          <a:p>
            <a:r>
              <a:rPr lang="ru-RU" dirty="0">
                <a:latin typeface="Arial" charset="0"/>
              </a:rPr>
              <a:t>6. Установить наличие сопутствующих заболеваний (заболевания ЖКТ, паразитарные инвазии, </a:t>
            </a:r>
            <a:r>
              <a:rPr lang="ru-RU" dirty="0" err="1">
                <a:latin typeface="Arial" charset="0"/>
              </a:rPr>
              <a:t>нейро</a:t>
            </a:r>
            <a:r>
              <a:rPr lang="ru-RU" dirty="0">
                <a:latin typeface="Arial" charset="0"/>
              </a:rPr>
              <a:t>-эндокринные нарушения, хронические очаги инфекции), которые могут быть причиной псевдоаллергических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6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ÐÐ°ÑÑÐ¸Ð½ÐºÐ¸ Ð¿Ð¾ Ð·Ð°Ð¿ÑÐ¾ÑÑ Ð»Ð°Ð¹ÐµÐ»Ð»Ð° ÐºÐ°ÑÑÐ¸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7657" y="3396343"/>
            <a:ext cx="6444343" cy="3461657"/>
          </a:xfrm>
          <a:prstGeom prst="rect">
            <a:avLst/>
          </a:prstGeom>
          <a:noFill/>
        </p:spPr>
      </p:pic>
      <p:pic>
        <p:nvPicPr>
          <p:cNvPr id="8208" name="Picture 16" descr="ÐÐ°ÑÑÐ¸Ð½ÐºÐ¸ Ð¿Ð¾ Ð·Ð°Ð¿ÑÐ¾ÑÑ Ð¿ÐµÑÐµÐ½Ñ ÐºÐ°ÑÑÐ¸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630" y="0"/>
            <a:ext cx="6473370" cy="3403600"/>
          </a:xfrm>
          <a:prstGeom prst="rect">
            <a:avLst/>
          </a:prstGeom>
          <a:noFill/>
        </p:spPr>
      </p:pic>
      <p:pic>
        <p:nvPicPr>
          <p:cNvPr id="8200" name="Picture 8" descr="ÐÐ°ÑÑÐ¸Ð½ÐºÐ¸ Ð¿Ð¾ Ð·Ð°Ð¿ÑÐ¾ÑÑ ÑÑÐ¿Ñ Ð½Ð° Ð»ÐµÐºÐ°ÑÑÑÐ²Ð° ÐºÐ°ÑÑÐ¸Ð½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97588"/>
            <a:ext cx="5733143" cy="3560412"/>
          </a:xfrm>
          <a:prstGeom prst="rect">
            <a:avLst/>
          </a:prstGeom>
          <a:noFill/>
        </p:spPr>
      </p:pic>
      <p:pic>
        <p:nvPicPr>
          <p:cNvPr id="8194" name="Picture 2" descr="ÐÐ°ÑÑÐ¸Ð½ÐºÐ¸ Ð¿Ð¾ Ð·Ð°Ð¿ÑÐ¾ÑÑ ÑÑÐ¿Ñ Ð½Ð° Ð»ÐµÐºÐ°ÑÑÑÐ²Ð° ÐºÐ°ÑÑÐ¸Ð½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5675086" cy="33237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Клинические проявления лекарственной аллергии неспецифичны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Часто</a:t>
            </a:r>
            <a:r>
              <a:rPr lang="ru-RU" dirty="0" smtClean="0"/>
              <a:t> –Кожные поражения  82-90%</a:t>
            </a:r>
          </a:p>
          <a:p>
            <a:r>
              <a:rPr lang="ru-RU" dirty="0" smtClean="0"/>
              <a:t>Крапивница</a:t>
            </a:r>
          </a:p>
          <a:p>
            <a:r>
              <a:rPr lang="ru-RU" dirty="0" err="1" smtClean="0"/>
              <a:t>Экзентемы:локализованные</a:t>
            </a:r>
            <a:r>
              <a:rPr lang="ru-RU" dirty="0" smtClean="0"/>
              <a:t> и </a:t>
            </a:r>
            <a:r>
              <a:rPr lang="ru-RU" dirty="0" err="1" smtClean="0"/>
              <a:t>генерализованные</a:t>
            </a:r>
            <a:endParaRPr lang="ru-RU" dirty="0" smtClean="0"/>
          </a:p>
          <a:p>
            <a:r>
              <a:rPr lang="ru-RU" dirty="0" smtClean="0"/>
              <a:t>Дерматиты</a:t>
            </a:r>
          </a:p>
          <a:p>
            <a:r>
              <a:rPr lang="ru-RU" dirty="0" smtClean="0"/>
              <a:t>Эритродермии</a:t>
            </a:r>
          </a:p>
          <a:p>
            <a:r>
              <a:rPr lang="ru-RU" dirty="0" err="1" smtClean="0"/>
              <a:t>Эритемы:фиксированная</a:t>
            </a:r>
            <a:r>
              <a:rPr lang="ru-RU" dirty="0" smtClean="0"/>
              <a:t>, локализованная, узловатая</a:t>
            </a:r>
          </a:p>
          <a:p>
            <a:r>
              <a:rPr lang="ru-RU" dirty="0" smtClean="0"/>
              <a:t>Буллезные формы дерматиты (синдром Стивенсона-</a:t>
            </a:r>
            <a:r>
              <a:rPr lang="ru-RU" dirty="0" err="1" smtClean="0"/>
              <a:t>джонсона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Редко</a:t>
            </a:r>
            <a:r>
              <a:rPr lang="ru-RU" dirty="0" smtClean="0"/>
              <a:t> - органные и системные поражения.</a:t>
            </a:r>
          </a:p>
          <a:p>
            <a:r>
              <a:rPr lang="ru-RU" dirty="0" smtClean="0"/>
              <a:t>Ринит, </a:t>
            </a:r>
            <a:r>
              <a:rPr lang="ru-RU" dirty="0" err="1" smtClean="0"/>
              <a:t>бронхоспазм</a:t>
            </a:r>
            <a:endParaRPr lang="ru-RU" dirty="0" smtClean="0"/>
          </a:p>
          <a:p>
            <a:r>
              <a:rPr lang="ru-RU" dirty="0" smtClean="0"/>
              <a:t>Гепатит</a:t>
            </a:r>
          </a:p>
          <a:p>
            <a:r>
              <a:rPr lang="ru-RU" dirty="0" smtClean="0"/>
              <a:t>Миокардит</a:t>
            </a:r>
          </a:p>
          <a:p>
            <a:r>
              <a:rPr lang="ru-RU" dirty="0" smtClean="0"/>
              <a:t>Нефрит</a:t>
            </a:r>
          </a:p>
          <a:p>
            <a:r>
              <a:rPr lang="ru-RU" dirty="0" err="1" smtClean="0"/>
              <a:t>Цитопении</a:t>
            </a:r>
            <a:endParaRPr lang="ru-RU" dirty="0" smtClean="0"/>
          </a:p>
          <a:p>
            <a:r>
              <a:rPr lang="ru-RU" dirty="0" smtClean="0"/>
              <a:t>Лекарственная лихорадка</a:t>
            </a:r>
          </a:p>
          <a:p>
            <a:r>
              <a:rPr lang="ru-RU" dirty="0" smtClean="0"/>
              <a:t>Распространенный </a:t>
            </a:r>
            <a:r>
              <a:rPr lang="ru-RU" dirty="0" err="1" smtClean="0"/>
              <a:t>эпидермальный</a:t>
            </a:r>
            <a:r>
              <a:rPr lang="ru-RU" dirty="0" smtClean="0"/>
              <a:t> </a:t>
            </a:r>
            <a:r>
              <a:rPr lang="ru-RU" dirty="0" err="1" smtClean="0"/>
              <a:t>некролиз</a:t>
            </a:r>
            <a:r>
              <a:rPr lang="ru-RU" dirty="0" smtClean="0"/>
              <a:t>(синдром </a:t>
            </a:r>
            <a:r>
              <a:rPr lang="ru-RU" dirty="0" err="1" smtClean="0"/>
              <a:t>Лайелла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Анафилактический шок</a:t>
            </a:r>
            <a:endParaRPr lang="ru-RU" dirty="0"/>
          </a:p>
        </p:txBody>
      </p:sp>
      <p:sp>
        <p:nvSpPr>
          <p:cNvPr id="8196" name="AutoShape 4" descr="ÐÐ°ÑÑÐ¸Ð½ÐºÐ¸ Ð¿Ð¾ Ð·Ð°Ð¿ÑÐ¾ÑÑ ÑÑÐ¿Ñ Ð½Ð° Ð»ÐµÐºÐ°ÑÑÑÐ²Ð°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ÐÐ°ÑÑÐ¸Ð½ÐºÐ¸ Ð¿Ð¾ Ð·Ð°Ð¿ÑÐ¾ÑÑ ÑÑÐ¿Ñ Ð½Ð° Ð»ÐµÐºÐ°ÑÑÑÐ²Ð°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ÐÐ°ÑÑÐ¸Ð½ÐºÐ¸ Ð¿Ð¾ Ð·Ð°Ð¿ÑÐ¾ÑÑ Ð¿ÐµÑÐµÐ½Ñ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ÐÐ°ÑÑÐ¸Ð½ÐºÐ¸ Ð¿Ð¾ Ð·Ð°Ð¿ÑÐ¾ÑÑ Ð¿ÐµÑÐµÐ½Ñ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ÐÐ°ÑÑÐ¸Ð½ÐºÐ¸ Ð¿Ð¾ Ð·Ð°Ð¿ÑÐ¾ÑÑ Ð¿ÐµÑÐµÐ½Ñ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принципы лечения 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Немедленная отмена причинно-предполагаемого ЛС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Оказание мед помощи по стандарту клинических проявлений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После купирования симптомов  показано обследование у аллерголога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2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Частота тяжелых реакций на ЛС возрастает: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возрастом больного</a:t>
            </a:r>
          </a:p>
          <a:p>
            <a:r>
              <a:rPr lang="ru-RU" dirty="0" smtClean="0"/>
              <a:t>С наличием сопутствующих патологий </a:t>
            </a:r>
          </a:p>
          <a:p>
            <a:r>
              <a:rPr lang="ru-RU" dirty="0" smtClean="0"/>
              <a:t>Лекарственная гиперчувствительность на ЛС не зависит от наличия </a:t>
            </a:r>
            <a:r>
              <a:rPr lang="ru-RU" dirty="0" err="1" smtClean="0"/>
              <a:t>атопии</a:t>
            </a:r>
            <a:r>
              <a:rPr lang="ru-RU" dirty="0" smtClean="0"/>
              <a:t> у больного</a:t>
            </a:r>
          </a:p>
          <a:p>
            <a:r>
              <a:rPr lang="ru-RU" dirty="0" smtClean="0"/>
              <a:t>АШ чаще возникает у больных при повторных операциях с короткими промежутками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54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759" y="471715"/>
            <a:ext cx="3932237" cy="732971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Тесты </a:t>
            </a:r>
            <a:r>
              <a:rPr lang="en-US" u="sng" dirty="0" smtClean="0"/>
              <a:t>in vitro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01486"/>
            <a:ext cx="3932237" cy="5587999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FF0000"/>
                </a:solidFill>
              </a:rPr>
              <a:t>Ни один тест не является абсолютно достоверным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Выбор теста зависит от предполагаемого механизма аллергической реакции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Одно ЛС может вызвать аллергическую </a:t>
            </a:r>
            <a:r>
              <a:rPr lang="ru-RU" dirty="0" err="1" smtClean="0"/>
              <a:t>реакцию,имея</a:t>
            </a:r>
            <a:r>
              <a:rPr lang="ru-RU" dirty="0" smtClean="0"/>
              <a:t> в своей основе различные иммунные </a:t>
            </a:r>
            <a:r>
              <a:rPr lang="ru-RU" dirty="0" err="1" smtClean="0"/>
              <a:t>механизмы,и</a:t>
            </a:r>
            <a:r>
              <a:rPr lang="ru-RU" dirty="0" smtClean="0"/>
              <a:t>, </a:t>
            </a:r>
            <a:r>
              <a:rPr lang="ru-RU" dirty="0" err="1" smtClean="0"/>
              <a:t>следовательно,разнообразную</a:t>
            </a:r>
            <a:r>
              <a:rPr lang="ru-RU" dirty="0" smtClean="0"/>
              <a:t> клинику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Разработаны не для всех ЛС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Лабораторные тесты должны проводится с растворимой формой чистого вещества, а многие проводят их с </a:t>
            </a:r>
            <a:r>
              <a:rPr lang="ru-RU" dirty="0" err="1" smtClean="0"/>
              <a:t>табл.формой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/>
              <a:t>ЛА может вызвать метаболит ЛС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/>
              <a:t>Отрицательный результат теста </a:t>
            </a:r>
            <a:r>
              <a:rPr lang="en-US" b="1" dirty="0" smtClean="0"/>
              <a:t>in vitro</a:t>
            </a:r>
            <a:r>
              <a:rPr lang="ru-RU" b="1" dirty="0" smtClean="0"/>
              <a:t> не исключает возможность развития аллергии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/>
              <a:t>Положительные результат теста </a:t>
            </a:r>
            <a:r>
              <a:rPr lang="en-US" b="1" dirty="0" smtClean="0"/>
              <a:t>in vitro</a:t>
            </a:r>
            <a:r>
              <a:rPr lang="ru-RU" b="1" dirty="0" smtClean="0"/>
              <a:t> не всегда подтверждает ЛА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b="1" dirty="0"/>
          </a:p>
        </p:txBody>
      </p:sp>
      <p:pic>
        <p:nvPicPr>
          <p:cNvPr id="5122" name="Picture 2" descr="ÐÐ°ÑÑÐ¸Ð½ÐºÐ¸ Ð¿Ð¾ Ð·Ð°Ð¿ÑÐ¾ÑÑ ÑÐµÑÑÑ Ð² Ð¿ÑÐ¾Ð±Ð¸ÑÐºÐµ ÐºÐ°ÑÑÐ¸Ð½ÐºÐ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381" r="1438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99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Кожное тестирование с лекарственными препаратами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7257"/>
            <a:ext cx="10515600" cy="489970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Не является  безопасным . Возможность развития системной реакции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Многие ЛС обладают местным раздражающим действием на кожу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Не учитываются реакции на метаболиты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Невозможность проведения в острую фазу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Нельзя рекомендовать проведение тестов на поток (особенности постановки, оценки результатов)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Должны проводится либо с разрешенными к применению лекарственными аллергенами, которых в нашей стране нет, или с ЛС в виде раствора, содержащих только один компонент, после подобранных концентраций для кожного тестирования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Кожное тестирование может проводить только врач-аллерголог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0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Раздражающее действие ЛС при постановке в/к тестов</a:t>
            </a:r>
            <a:endParaRPr lang="ru-RU" dirty="0"/>
          </a:p>
        </p:txBody>
      </p:sp>
      <p:pic>
        <p:nvPicPr>
          <p:cNvPr id="4" name="Содержимое 3" descr="CJ-WkwF2z3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313" y="1524000"/>
            <a:ext cx="10522857" cy="5333999"/>
          </a:xfrm>
        </p:spPr>
      </p:pic>
    </p:spTree>
    <p:extLst>
      <p:ext uri="{BB962C8B-B14F-4D97-AF65-F5344CB8AC3E}">
        <p14:creationId xmlns:p14="http://schemas.microsoft.com/office/powerpoint/2010/main" xmlns="" val="9483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086" y="3941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Профилактика развития повторной аллергической реакции на ЛС-правильно собранный фармакологический анамнез.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226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назначают ЛС и комбинированные препараты, его содержащие, которые ранее вызывали истинную аллергическую реакцию. Учитывая синонимы ЛС, производимых различными </a:t>
            </a:r>
            <a:r>
              <a:rPr lang="ru-RU" dirty="0" err="1" smtClean="0"/>
              <a:t>фармкомпаниями</a:t>
            </a:r>
            <a:endParaRPr lang="ru-RU" dirty="0" smtClean="0"/>
          </a:p>
          <a:p>
            <a:r>
              <a:rPr lang="ru-RU" dirty="0" smtClean="0"/>
              <a:t>Не назначают ЛС, имеющие сходные антигенные детерминанты с препаратом на который ранее была реакция. Необходимо учитывать перекрестные реакции</a:t>
            </a:r>
          </a:p>
          <a:p>
            <a:r>
              <a:rPr lang="ru-RU" dirty="0" smtClean="0"/>
              <a:t>На титульном листе амбулаторной карты/стационарной карты больного необходимо указывать ЛС , вызвавшее аллергическую реакцию, дату реакции и ее клинические проявления</a:t>
            </a:r>
          </a:p>
          <a:p>
            <a:r>
              <a:rPr lang="ru-RU" b="1" dirty="0" smtClean="0"/>
              <a:t>Совместная работа врачей аллергологов, анестезиологов, кардиологов, рентгенологов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00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59657"/>
            <a:ext cx="10515600" cy="94342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ЛС, имеющие сходные функциональные группы, отвечающие за развитие аллергических реакций.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67230" y="1175657"/>
            <a:ext cx="2108200" cy="4972278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Содержащие В-</a:t>
            </a:r>
            <a:r>
              <a:rPr lang="ru-RU" sz="2000" dirty="0" err="1" smtClean="0"/>
              <a:t>лактамное</a:t>
            </a:r>
            <a:r>
              <a:rPr lang="ru-RU" sz="2000" dirty="0" smtClean="0"/>
              <a:t> кольцо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err="1" smtClean="0"/>
              <a:t>Амфениколы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err="1" smtClean="0"/>
              <a:t>Аминогликозиды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Тетрациклины</a:t>
            </a:r>
          </a:p>
          <a:p>
            <a:endParaRPr lang="ru-RU" sz="2000" dirty="0"/>
          </a:p>
          <a:p>
            <a:r>
              <a:rPr lang="ru-RU" sz="2000" dirty="0" err="1" smtClean="0"/>
              <a:t>Макролиды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178629" y="1103086"/>
            <a:ext cx="8175171" cy="5073877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Все природные и полусинтетические препараты пенициллинового ряда</a:t>
            </a:r>
          </a:p>
          <a:p>
            <a:r>
              <a:rPr lang="ru-RU" sz="2000" dirty="0" smtClean="0"/>
              <a:t>Препараты </a:t>
            </a:r>
            <a:r>
              <a:rPr lang="ru-RU" sz="2000" dirty="0" err="1" smtClean="0"/>
              <a:t>цефалоспоринового</a:t>
            </a:r>
            <a:r>
              <a:rPr lang="ru-RU" sz="2000" dirty="0" smtClean="0"/>
              <a:t> ряда</a:t>
            </a:r>
          </a:p>
          <a:p>
            <a:r>
              <a:rPr lang="ru-RU" sz="2000" dirty="0" err="1" smtClean="0"/>
              <a:t>Карбапенемы</a:t>
            </a:r>
            <a:r>
              <a:rPr lang="ru-RU" sz="2000" dirty="0" smtClean="0"/>
              <a:t> (</a:t>
            </a:r>
            <a:r>
              <a:rPr lang="ru-RU" sz="2000" dirty="0" err="1" smtClean="0"/>
              <a:t>имипинем</a:t>
            </a:r>
            <a:r>
              <a:rPr lang="ru-RU" sz="2000" dirty="0" smtClean="0"/>
              <a:t>, </a:t>
            </a:r>
            <a:r>
              <a:rPr lang="ru-RU" sz="2000" dirty="0" err="1" smtClean="0"/>
              <a:t>меропенем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Цефтазидим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err="1" smtClean="0"/>
              <a:t>Хлорамфеникол</a:t>
            </a:r>
            <a:r>
              <a:rPr lang="ru-RU" sz="2000" dirty="0" smtClean="0"/>
              <a:t> (левомицетин), синтомицин и пр.</a:t>
            </a:r>
          </a:p>
          <a:p>
            <a:r>
              <a:rPr lang="ru-RU" sz="2000" dirty="0" smtClean="0"/>
              <a:t>Комбинированные лекарственные средства содержащие левомицетин (</a:t>
            </a:r>
            <a:r>
              <a:rPr lang="ru-RU" sz="2000" dirty="0" err="1" smtClean="0"/>
              <a:t>левосин</a:t>
            </a:r>
            <a:r>
              <a:rPr lang="ru-RU" sz="2000" dirty="0" smtClean="0"/>
              <a:t>, </a:t>
            </a:r>
            <a:r>
              <a:rPr lang="ru-RU" sz="2000" dirty="0" err="1" smtClean="0"/>
              <a:t>ируксол</a:t>
            </a:r>
            <a:r>
              <a:rPr lang="ru-RU" sz="2000" dirty="0" smtClean="0"/>
              <a:t>, </a:t>
            </a:r>
            <a:r>
              <a:rPr lang="ru-RU" sz="2000" dirty="0" err="1" smtClean="0"/>
              <a:t>олазоль</a:t>
            </a:r>
            <a:r>
              <a:rPr lang="ru-RU" sz="2000" dirty="0" smtClean="0"/>
              <a:t> и </a:t>
            </a:r>
            <a:r>
              <a:rPr lang="ru-RU" sz="2000" dirty="0" err="1" smtClean="0"/>
              <a:t>пр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r>
              <a:rPr lang="ru-RU" sz="2000" dirty="0" smtClean="0"/>
              <a:t>Стрептомицин, </a:t>
            </a:r>
            <a:r>
              <a:rPr lang="ru-RU" sz="2000" dirty="0" err="1" smtClean="0"/>
              <a:t>неомицин</a:t>
            </a:r>
            <a:r>
              <a:rPr lang="ru-RU" sz="2000" dirty="0" smtClean="0"/>
              <a:t>, </a:t>
            </a:r>
            <a:r>
              <a:rPr lang="ru-RU" sz="2000" dirty="0" err="1" smtClean="0"/>
              <a:t>мономицин</a:t>
            </a:r>
            <a:r>
              <a:rPr lang="ru-RU" sz="2000" dirty="0" smtClean="0"/>
              <a:t>, </a:t>
            </a:r>
            <a:r>
              <a:rPr lang="ru-RU" sz="2000" dirty="0" err="1" smtClean="0"/>
              <a:t>канамицин</a:t>
            </a:r>
            <a:r>
              <a:rPr lang="ru-RU" sz="2000" dirty="0" smtClean="0"/>
              <a:t>, гентамицин, </a:t>
            </a:r>
            <a:r>
              <a:rPr lang="ru-RU" sz="2000" dirty="0" err="1" smtClean="0"/>
              <a:t>тобрамицин</a:t>
            </a:r>
            <a:r>
              <a:rPr lang="ru-RU" sz="2000" dirty="0" smtClean="0"/>
              <a:t> и </a:t>
            </a:r>
            <a:r>
              <a:rPr lang="ru-RU" sz="2000" dirty="0" err="1" smtClean="0"/>
              <a:t>пр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Вакцины, содержащие </a:t>
            </a:r>
            <a:r>
              <a:rPr lang="ru-RU" sz="2000" dirty="0" err="1" smtClean="0"/>
              <a:t>аминогликозиды</a:t>
            </a:r>
            <a:r>
              <a:rPr lang="ru-RU" sz="2000" dirty="0" smtClean="0"/>
              <a:t> (некоторые вакцины против кори, краснухи, паротита, гриппа, полиомиелита и пр.)</a:t>
            </a:r>
          </a:p>
          <a:p>
            <a:endParaRPr lang="ru-RU" sz="2000" dirty="0" smtClean="0"/>
          </a:p>
          <a:p>
            <a:r>
              <a:rPr lang="ru-RU" sz="2000" dirty="0" smtClean="0"/>
              <a:t>Тетрациклин, </a:t>
            </a:r>
            <a:r>
              <a:rPr lang="ru-RU" sz="2000" dirty="0" err="1" smtClean="0"/>
              <a:t>метациклин</a:t>
            </a:r>
            <a:r>
              <a:rPr lang="ru-RU" sz="2000" dirty="0" smtClean="0"/>
              <a:t>, </a:t>
            </a:r>
            <a:r>
              <a:rPr lang="ru-RU" sz="2000" dirty="0" err="1" smtClean="0"/>
              <a:t>доксициклин</a:t>
            </a:r>
            <a:r>
              <a:rPr lang="ru-RU" sz="2000" dirty="0" smtClean="0"/>
              <a:t> и </a:t>
            </a:r>
            <a:r>
              <a:rPr lang="ru-RU" sz="2000" dirty="0" err="1" smtClean="0"/>
              <a:t>пр</a:t>
            </a:r>
            <a:r>
              <a:rPr lang="ru-RU" sz="2000" dirty="0" smtClean="0"/>
              <a:t>, комбинированные ЛС, содержащие тетрациклин (</a:t>
            </a:r>
            <a:r>
              <a:rPr lang="ru-RU" sz="2000" dirty="0" err="1" smtClean="0"/>
              <a:t>олететрин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гиоксизон</a:t>
            </a:r>
            <a:r>
              <a:rPr lang="ru-RU" sz="2000" dirty="0" smtClean="0"/>
              <a:t>, </a:t>
            </a:r>
            <a:r>
              <a:rPr lang="ru-RU" sz="2000" dirty="0" err="1" smtClean="0"/>
              <a:t>оксикорт</a:t>
            </a:r>
            <a:r>
              <a:rPr lang="ru-RU" sz="2000" dirty="0" smtClean="0"/>
              <a:t> и пр.)</a:t>
            </a:r>
          </a:p>
          <a:p>
            <a:endParaRPr lang="ru-RU" sz="2000" dirty="0"/>
          </a:p>
          <a:p>
            <a:r>
              <a:rPr lang="ru-RU" sz="2000" dirty="0" smtClean="0"/>
              <a:t>Эритромицин, </a:t>
            </a:r>
            <a:r>
              <a:rPr lang="ru-RU" sz="2000" dirty="0" err="1" smtClean="0"/>
              <a:t>олеандомицин</a:t>
            </a:r>
            <a:r>
              <a:rPr lang="ru-RU" sz="2000" dirty="0" smtClean="0"/>
              <a:t>, </a:t>
            </a:r>
            <a:r>
              <a:rPr lang="ru-RU" sz="2000" dirty="0" err="1" smtClean="0"/>
              <a:t>азитромицин</a:t>
            </a:r>
            <a:r>
              <a:rPr lang="ru-RU" sz="2000" dirty="0" smtClean="0"/>
              <a:t> (</a:t>
            </a:r>
            <a:r>
              <a:rPr lang="ru-RU" sz="2000" dirty="0" err="1" smtClean="0"/>
              <a:t>сумамед</a:t>
            </a:r>
            <a:r>
              <a:rPr lang="ru-RU" sz="2000" dirty="0" smtClean="0"/>
              <a:t>), </a:t>
            </a:r>
            <a:r>
              <a:rPr lang="ru-RU" sz="2000" dirty="0" err="1" smtClean="0"/>
              <a:t>мидекамицин</a:t>
            </a:r>
            <a:r>
              <a:rPr lang="ru-RU" sz="2000" dirty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макропен</a:t>
            </a:r>
            <a:r>
              <a:rPr lang="ru-RU" sz="2000" dirty="0" smtClean="0"/>
              <a:t>), </a:t>
            </a:r>
            <a:r>
              <a:rPr lang="ru-RU" sz="2000" dirty="0" err="1" smtClean="0"/>
              <a:t>рокситромицин</a:t>
            </a:r>
            <a:r>
              <a:rPr lang="ru-RU" sz="2000" dirty="0" smtClean="0"/>
              <a:t> и </a:t>
            </a:r>
            <a:r>
              <a:rPr lang="ru-RU" sz="2000" dirty="0" err="1" smtClean="0"/>
              <a:t>пр</a:t>
            </a:r>
            <a:r>
              <a:rPr lang="ru-RU" sz="2000" dirty="0" smtClean="0"/>
              <a:t> и комбинированные ЛС, содержащие </a:t>
            </a:r>
            <a:r>
              <a:rPr lang="ru-RU" sz="2000" dirty="0" err="1" smtClean="0"/>
              <a:t>олеандомицин</a:t>
            </a:r>
            <a:r>
              <a:rPr lang="ru-RU" sz="2000" dirty="0" smtClean="0"/>
              <a:t> (</a:t>
            </a:r>
            <a:r>
              <a:rPr lang="ru-RU" sz="2000" dirty="0" err="1" smtClean="0"/>
              <a:t>олететрин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23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продолжение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69257"/>
            <a:ext cx="2311400" cy="5407706"/>
          </a:xfrm>
        </p:spPr>
        <p:txBody>
          <a:bodyPr>
            <a:normAutofit lnSpcReduction="10000"/>
          </a:bodyPr>
          <a:lstStyle/>
          <a:p>
            <a:r>
              <a:rPr lang="ru-RU" sz="1600" dirty="0" err="1" smtClean="0"/>
              <a:t>Ансамицины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err="1" smtClean="0"/>
              <a:t>Бензолсульфонамидная</a:t>
            </a:r>
            <a:r>
              <a:rPr lang="ru-RU" sz="1600" dirty="0" smtClean="0"/>
              <a:t> группа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Пиразолоны</a:t>
            </a:r>
          </a:p>
          <a:p>
            <a:endParaRPr lang="ru-RU" sz="1600" dirty="0"/>
          </a:p>
          <a:p>
            <a:r>
              <a:rPr lang="ru-RU" sz="1600" dirty="0" smtClean="0"/>
              <a:t>Ацетилсалициловая кислота</a:t>
            </a: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85029" y="783770"/>
            <a:ext cx="7768771" cy="5921829"/>
          </a:xfrm>
        </p:spPr>
        <p:txBody>
          <a:bodyPr>
            <a:normAutofit lnSpcReduction="10000"/>
          </a:bodyPr>
          <a:lstStyle/>
          <a:p>
            <a:r>
              <a:rPr lang="ru-RU" sz="1600" dirty="0" err="1" smtClean="0"/>
              <a:t>Рифамицин</a:t>
            </a:r>
            <a:r>
              <a:rPr lang="ru-RU" sz="1600" dirty="0" smtClean="0"/>
              <a:t>, </a:t>
            </a:r>
            <a:r>
              <a:rPr lang="ru-RU" sz="1600" dirty="0" err="1" smtClean="0"/>
              <a:t>рифампицин,рифаксимин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Сульфаниламиды (стрептоцид, </a:t>
            </a:r>
            <a:r>
              <a:rPr lang="ru-RU" sz="1600" dirty="0" err="1" smtClean="0"/>
              <a:t>сульфацил</a:t>
            </a:r>
            <a:r>
              <a:rPr lang="ru-RU" sz="1600" dirty="0" smtClean="0"/>
              <a:t>-натрий (альбуцид), фталазол, </a:t>
            </a:r>
            <a:r>
              <a:rPr lang="ru-RU" sz="1600" dirty="0" err="1" smtClean="0"/>
              <a:t>сульфасалазин</a:t>
            </a:r>
            <a:r>
              <a:rPr lang="ru-RU" sz="1600" dirty="0" smtClean="0"/>
              <a:t> и пр.</a:t>
            </a:r>
          </a:p>
          <a:p>
            <a:r>
              <a:rPr lang="ru-RU" sz="1600" dirty="0" smtClean="0"/>
              <a:t>Комбинированные Л, содержащие  сульфаниламиды (ко-</a:t>
            </a:r>
            <a:r>
              <a:rPr lang="ru-RU" sz="1600" dirty="0" err="1" smtClean="0"/>
              <a:t>тримоксазол</a:t>
            </a:r>
            <a:r>
              <a:rPr lang="ru-RU" sz="1600" dirty="0" smtClean="0"/>
              <a:t>, бисептол, </a:t>
            </a:r>
            <a:r>
              <a:rPr lang="ru-RU" sz="1600" dirty="0" err="1" smtClean="0"/>
              <a:t>бактрим</a:t>
            </a:r>
            <a:r>
              <a:rPr lang="ru-RU" sz="1600" dirty="0" smtClean="0"/>
              <a:t>, </a:t>
            </a:r>
            <a:r>
              <a:rPr lang="ru-RU" sz="1600" dirty="0" err="1" smtClean="0"/>
              <a:t>ингалипт</a:t>
            </a:r>
            <a:r>
              <a:rPr lang="ru-RU" sz="1600" dirty="0" smtClean="0"/>
              <a:t> и </a:t>
            </a:r>
            <a:r>
              <a:rPr lang="ru-RU" sz="1600" dirty="0" err="1" smtClean="0"/>
              <a:t>пр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Гипогликемические препараты, производные </a:t>
            </a:r>
            <a:r>
              <a:rPr lang="ru-RU" sz="1600" dirty="0" err="1" smtClean="0"/>
              <a:t>сульфонилмочевины</a:t>
            </a:r>
            <a:r>
              <a:rPr lang="ru-RU" sz="1600" dirty="0" smtClean="0"/>
              <a:t> (</a:t>
            </a:r>
            <a:r>
              <a:rPr lang="ru-RU" sz="1600" dirty="0" err="1" smtClean="0"/>
              <a:t>глибенкламид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манинил</a:t>
            </a:r>
            <a:r>
              <a:rPr lang="ru-RU" sz="1600" dirty="0" smtClean="0"/>
              <a:t>), </a:t>
            </a:r>
            <a:r>
              <a:rPr lang="ru-RU" sz="1600" dirty="0" err="1" smtClean="0"/>
              <a:t>гликлазид</a:t>
            </a:r>
            <a:r>
              <a:rPr lang="ru-RU" sz="1600" dirty="0" smtClean="0"/>
              <a:t> (</a:t>
            </a:r>
            <a:r>
              <a:rPr lang="ru-RU" sz="1600" dirty="0" err="1" smtClean="0"/>
              <a:t>диабетон</a:t>
            </a:r>
            <a:r>
              <a:rPr lang="ru-RU" sz="1600" dirty="0" smtClean="0"/>
              <a:t> МВ, </a:t>
            </a:r>
            <a:r>
              <a:rPr lang="ru-RU" sz="1600" dirty="0" err="1" smtClean="0"/>
              <a:t>глидиаб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Диуретики: </a:t>
            </a:r>
            <a:r>
              <a:rPr lang="ru-RU" sz="1600" dirty="0" err="1" smtClean="0"/>
              <a:t>тиазидные</a:t>
            </a:r>
            <a:r>
              <a:rPr lang="ru-RU" sz="1600" dirty="0" smtClean="0"/>
              <a:t> диуретики (гипотиазид, </a:t>
            </a:r>
            <a:r>
              <a:rPr lang="ru-RU" sz="1600" dirty="0" err="1" smtClean="0"/>
              <a:t>тиампур</a:t>
            </a:r>
            <a:r>
              <a:rPr lang="ru-RU" sz="1600" dirty="0"/>
              <a:t> </a:t>
            </a:r>
            <a:r>
              <a:rPr lang="ru-RU" sz="1600" dirty="0" smtClean="0"/>
              <a:t>и комбинированные препараты содержащие </a:t>
            </a:r>
            <a:r>
              <a:rPr lang="ru-RU" sz="1600" dirty="0" err="1" smtClean="0"/>
              <a:t>тиазидные</a:t>
            </a:r>
            <a:r>
              <a:rPr lang="ru-RU" sz="1600" dirty="0" smtClean="0"/>
              <a:t> диуретики (</a:t>
            </a:r>
            <a:r>
              <a:rPr lang="ru-RU" sz="1600" dirty="0" err="1" smtClean="0"/>
              <a:t>тенорик</a:t>
            </a:r>
            <a:r>
              <a:rPr lang="ru-RU" sz="1600" dirty="0" smtClean="0"/>
              <a:t>, </a:t>
            </a:r>
            <a:r>
              <a:rPr lang="ru-RU" sz="1600" dirty="0" err="1" smtClean="0"/>
              <a:t>капозид</a:t>
            </a:r>
            <a:r>
              <a:rPr lang="ru-RU" sz="1600" dirty="0" smtClean="0"/>
              <a:t>, </a:t>
            </a:r>
            <a:r>
              <a:rPr lang="ru-RU" sz="1600" dirty="0" err="1" smtClean="0"/>
              <a:t>энап</a:t>
            </a:r>
            <a:r>
              <a:rPr lang="ru-RU" sz="1600" dirty="0" smtClean="0"/>
              <a:t> НЛ </a:t>
            </a:r>
            <a:r>
              <a:rPr lang="ru-RU" sz="1600" dirty="0" err="1" smtClean="0"/>
              <a:t>ипр</a:t>
            </a:r>
            <a:r>
              <a:rPr lang="ru-RU" sz="1600" dirty="0" smtClean="0"/>
              <a:t>); петлевые диуретики (фуросемид, </a:t>
            </a:r>
            <a:r>
              <a:rPr lang="ru-RU" sz="1600" dirty="0" err="1" smtClean="0"/>
              <a:t>буфенокс</a:t>
            </a:r>
            <a:r>
              <a:rPr lang="ru-RU" sz="1600" dirty="0" smtClean="0"/>
              <a:t>, </a:t>
            </a:r>
            <a:r>
              <a:rPr lang="ru-RU" sz="1600" dirty="0" err="1" smtClean="0"/>
              <a:t>клопамид</a:t>
            </a:r>
            <a:r>
              <a:rPr lang="ru-RU" sz="1600" dirty="0" smtClean="0"/>
              <a:t>, </a:t>
            </a:r>
            <a:r>
              <a:rPr lang="ru-RU" sz="1600" dirty="0" err="1" smtClean="0"/>
              <a:t>индапамид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Селективные ингибиторы ЦОГ-2 (</a:t>
            </a:r>
            <a:r>
              <a:rPr lang="ru-RU" sz="1600" dirty="0" err="1" smtClean="0"/>
              <a:t>целекоксиб</a:t>
            </a:r>
            <a:r>
              <a:rPr lang="ru-RU" sz="1600" dirty="0" smtClean="0"/>
              <a:t>, </a:t>
            </a:r>
            <a:r>
              <a:rPr lang="ru-RU" sz="1600" dirty="0" err="1" smtClean="0"/>
              <a:t>рофекоксиб</a:t>
            </a:r>
            <a:r>
              <a:rPr lang="ru-RU" sz="1600" dirty="0" smtClean="0"/>
              <a:t>)</a:t>
            </a:r>
          </a:p>
          <a:p>
            <a:r>
              <a:rPr lang="ru-RU" sz="1600" dirty="0" err="1" smtClean="0"/>
              <a:t>Сульпирид</a:t>
            </a:r>
            <a:r>
              <a:rPr lang="ru-RU" sz="1600" dirty="0" smtClean="0"/>
              <a:t> (</a:t>
            </a:r>
            <a:r>
              <a:rPr lang="ru-RU" sz="1600" dirty="0" err="1" smtClean="0"/>
              <a:t>эглонил</a:t>
            </a:r>
            <a:r>
              <a:rPr lang="ru-RU" sz="1600" dirty="0" smtClean="0"/>
              <a:t>)	</a:t>
            </a:r>
          </a:p>
          <a:p>
            <a:endParaRPr lang="ru-RU" sz="1600" dirty="0"/>
          </a:p>
          <a:p>
            <a:r>
              <a:rPr lang="ru-RU" sz="1600" dirty="0" smtClean="0"/>
              <a:t>Производные пиразолона (</a:t>
            </a:r>
            <a:r>
              <a:rPr lang="ru-RU" sz="1600" dirty="0" err="1" smtClean="0"/>
              <a:t>метамизол</a:t>
            </a:r>
            <a:r>
              <a:rPr lang="ru-RU" sz="1600" dirty="0" smtClean="0"/>
              <a:t> натрия (анальгин), антипирин, амидопирин, </a:t>
            </a:r>
            <a:r>
              <a:rPr lang="ru-RU" sz="1600" dirty="0" err="1" smtClean="0"/>
              <a:t>бутадион</a:t>
            </a:r>
            <a:r>
              <a:rPr lang="ru-RU" sz="1600" dirty="0" smtClean="0"/>
              <a:t>, и комбинированные ЛС, содержащие пиразолона (</a:t>
            </a:r>
            <a:r>
              <a:rPr lang="ru-RU" sz="1600" dirty="0" err="1" smtClean="0"/>
              <a:t>антипал</a:t>
            </a:r>
            <a:r>
              <a:rPr lang="ru-RU" sz="1600" dirty="0" smtClean="0"/>
              <a:t>, </a:t>
            </a:r>
            <a:r>
              <a:rPr lang="ru-RU" sz="1600" dirty="0" err="1" smtClean="0"/>
              <a:t>бенальгин</a:t>
            </a:r>
            <a:r>
              <a:rPr lang="ru-RU" sz="1600" dirty="0" smtClean="0"/>
              <a:t>, </a:t>
            </a:r>
            <a:r>
              <a:rPr lang="ru-RU" sz="1600" dirty="0" err="1" smtClean="0"/>
              <a:t>темпалгин</a:t>
            </a:r>
            <a:r>
              <a:rPr lang="ru-RU" sz="1600" dirty="0" smtClean="0"/>
              <a:t>, баралгин, </a:t>
            </a:r>
            <a:r>
              <a:rPr lang="ru-RU" sz="1600" dirty="0" err="1" smtClean="0"/>
              <a:t>теофедрин</a:t>
            </a:r>
            <a:r>
              <a:rPr lang="ru-RU" sz="1600" dirty="0" smtClean="0"/>
              <a:t>, </a:t>
            </a:r>
            <a:r>
              <a:rPr lang="ru-RU" sz="1600" dirty="0" err="1" smtClean="0"/>
              <a:t>спазган</a:t>
            </a:r>
            <a:r>
              <a:rPr lang="ru-RU" sz="1600" dirty="0" smtClean="0"/>
              <a:t>, </a:t>
            </a:r>
            <a:r>
              <a:rPr lang="ru-RU" sz="1600" dirty="0" err="1" smtClean="0"/>
              <a:t>каффетин</a:t>
            </a:r>
            <a:r>
              <a:rPr lang="ru-RU" sz="1600" dirty="0" smtClean="0"/>
              <a:t> и пр.)</a:t>
            </a:r>
          </a:p>
          <a:p>
            <a:endParaRPr lang="ru-RU" sz="1600" dirty="0"/>
          </a:p>
          <a:p>
            <a:r>
              <a:rPr lang="ru-RU" sz="1600" dirty="0" smtClean="0"/>
              <a:t>Аспирин, </a:t>
            </a:r>
            <a:r>
              <a:rPr lang="ru-RU" sz="1600" dirty="0" err="1" smtClean="0"/>
              <a:t>тромбоасс</a:t>
            </a:r>
            <a:r>
              <a:rPr lang="ru-RU" sz="1600" dirty="0" smtClean="0"/>
              <a:t>, комбинированные ЛС, содержащие ацетилсалициловую кислоту (</a:t>
            </a:r>
            <a:r>
              <a:rPr lang="ru-RU" sz="1600" dirty="0" err="1" smtClean="0"/>
              <a:t>аскофен</a:t>
            </a:r>
            <a:r>
              <a:rPr lang="ru-RU" sz="1600" dirty="0" smtClean="0"/>
              <a:t>, </a:t>
            </a:r>
            <a:r>
              <a:rPr lang="ru-RU" sz="1600" dirty="0" err="1" smtClean="0"/>
              <a:t>кофицил</a:t>
            </a:r>
            <a:r>
              <a:rPr lang="ru-RU" sz="1600" dirty="0" smtClean="0"/>
              <a:t>, цитрамон, </a:t>
            </a:r>
            <a:r>
              <a:rPr lang="ru-RU" sz="1600" dirty="0" err="1" smtClean="0"/>
              <a:t>седальгин</a:t>
            </a:r>
            <a:r>
              <a:rPr lang="ru-RU" sz="1600" dirty="0" smtClean="0"/>
              <a:t>, </a:t>
            </a:r>
            <a:r>
              <a:rPr lang="ru-RU" sz="1600" dirty="0" err="1" smtClean="0"/>
              <a:t>кардиомагнил</a:t>
            </a:r>
            <a:r>
              <a:rPr lang="ru-RU" sz="1600" dirty="0" smtClean="0"/>
              <a:t> и пр.</a:t>
            </a:r>
          </a:p>
          <a:p>
            <a:r>
              <a:rPr lang="ru-RU" sz="1600" dirty="0" err="1" smtClean="0"/>
              <a:t>Сульфасалазин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940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Почему и сегодня остаются </a:t>
            </a:r>
            <a:r>
              <a:rPr lang="ru-RU" dirty="0" err="1" smtClean="0">
                <a:solidFill>
                  <a:srgbClr val="FF0000"/>
                </a:solidFill>
              </a:rPr>
              <a:t>актульными</a:t>
            </a:r>
            <a:r>
              <a:rPr lang="ru-RU" dirty="0" smtClean="0">
                <a:solidFill>
                  <a:srgbClr val="FF0000"/>
                </a:solidFill>
              </a:rPr>
              <a:t> вопросы лекарственных осложнений 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Недооценка извращенных реакций на ЛС и </a:t>
            </a:r>
            <a:r>
              <a:rPr lang="ru-RU" dirty="0" err="1" smtClean="0"/>
              <a:t>гиподиагностика</a:t>
            </a:r>
            <a:r>
              <a:rPr lang="ru-RU" dirty="0" smtClean="0"/>
              <a:t> приводит к смертельным случаям и судебным разборкам</a:t>
            </a:r>
          </a:p>
          <a:p>
            <a:r>
              <a:rPr lang="ru-RU" dirty="0" err="1" smtClean="0"/>
              <a:t>Гипердиагностика</a:t>
            </a:r>
            <a:r>
              <a:rPr lang="ru-RU" dirty="0" smtClean="0"/>
              <a:t> приводит к отказу от адекватной терапии, прогрессированию заболевания, </a:t>
            </a:r>
            <a:r>
              <a:rPr lang="ru-RU" dirty="0" err="1" smtClean="0"/>
              <a:t>инвалидизации</a:t>
            </a:r>
            <a:r>
              <a:rPr lang="ru-RU" dirty="0" smtClean="0"/>
              <a:t> больного и может привести к смерти больного</a:t>
            </a:r>
          </a:p>
          <a:p>
            <a:r>
              <a:rPr lang="ru-RU" dirty="0" smtClean="0"/>
              <a:t>Больной может попасть в поле зрения любого специалиста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3160"/>
          </a:xfrm>
        </p:spPr>
        <p:txBody>
          <a:bodyPr>
            <a:normAutofit/>
          </a:bodyPr>
          <a:lstStyle/>
          <a:p>
            <a:r>
              <a:rPr lang="ru-RU" sz="2000" dirty="0"/>
              <a:t>продолжение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943429"/>
            <a:ext cx="2529114" cy="5233534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Парааминофенолы</a:t>
            </a:r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err="1" smtClean="0"/>
              <a:t>Фенобарбитал</a:t>
            </a:r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Эуфиллин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ЙОД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7943" y="928914"/>
            <a:ext cx="7855857" cy="5248049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Ацетаминофен</a:t>
            </a:r>
            <a:r>
              <a:rPr lang="ru-RU" sz="1600" dirty="0" smtClean="0"/>
              <a:t> (парацетамол) и комбинированные ЛС, содержащие парацетамол (</a:t>
            </a:r>
            <a:r>
              <a:rPr lang="ru-RU" sz="1600" dirty="0" err="1" smtClean="0"/>
              <a:t>колдрекс</a:t>
            </a:r>
            <a:r>
              <a:rPr lang="ru-RU" sz="1600" dirty="0" smtClean="0"/>
              <a:t>, </a:t>
            </a:r>
            <a:r>
              <a:rPr lang="ru-RU" sz="1600" dirty="0" err="1" smtClean="0"/>
              <a:t>терафлю</a:t>
            </a:r>
            <a:r>
              <a:rPr lang="ru-RU" sz="1600" dirty="0" smtClean="0"/>
              <a:t>, цитрамон и </a:t>
            </a:r>
            <a:r>
              <a:rPr lang="ru-RU" sz="1600" dirty="0" err="1" smtClean="0"/>
              <a:t>пр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Фенацетин и комбинированные ЛС, содержащие фенацетин (</a:t>
            </a:r>
            <a:r>
              <a:rPr lang="ru-RU" sz="1600" dirty="0" err="1" smtClean="0"/>
              <a:t>кофицил</a:t>
            </a:r>
            <a:r>
              <a:rPr lang="ru-RU" sz="1600" dirty="0" smtClean="0"/>
              <a:t>, </a:t>
            </a:r>
            <a:r>
              <a:rPr lang="ru-RU" sz="1600" dirty="0" err="1" smtClean="0"/>
              <a:t>седальгин</a:t>
            </a:r>
            <a:r>
              <a:rPr lang="ru-RU" sz="1600" dirty="0" smtClean="0"/>
              <a:t>, цитрамон и </a:t>
            </a:r>
            <a:r>
              <a:rPr lang="ru-RU" sz="1600" dirty="0" err="1" smtClean="0"/>
              <a:t>пр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dirty="0" smtClean="0"/>
              <a:t>Комбинированные ЛС, содержащие </a:t>
            </a:r>
            <a:r>
              <a:rPr lang="ru-RU" sz="1600" dirty="0" err="1" smtClean="0"/>
              <a:t>фенобарбитал</a:t>
            </a:r>
            <a:r>
              <a:rPr lang="ru-RU" sz="1600" dirty="0" smtClean="0"/>
              <a:t> (</a:t>
            </a:r>
            <a:r>
              <a:rPr lang="ru-RU" sz="1600" dirty="0" err="1" smtClean="0"/>
              <a:t>андипал</a:t>
            </a:r>
            <a:r>
              <a:rPr lang="ru-RU" sz="1600" dirty="0" smtClean="0"/>
              <a:t>, </a:t>
            </a:r>
            <a:r>
              <a:rPr lang="ru-RU" sz="1600" dirty="0" err="1" smtClean="0"/>
              <a:t>беллатаминал</a:t>
            </a:r>
            <a:r>
              <a:rPr lang="ru-RU" sz="1600" dirty="0" smtClean="0"/>
              <a:t>, </a:t>
            </a:r>
            <a:r>
              <a:rPr lang="ru-RU" sz="1600" dirty="0" err="1" smtClean="0"/>
              <a:t>теофедрин</a:t>
            </a:r>
            <a:r>
              <a:rPr lang="ru-RU" sz="1600" dirty="0" smtClean="0"/>
              <a:t>, </a:t>
            </a:r>
            <a:r>
              <a:rPr lang="ru-RU" sz="1600" dirty="0" err="1" smtClean="0"/>
              <a:t>корвалол</a:t>
            </a:r>
            <a:r>
              <a:rPr lang="ru-RU" sz="1600" dirty="0" smtClean="0"/>
              <a:t>, </a:t>
            </a:r>
            <a:r>
              <a:rPr lang="ru-RU" sz="1600" dirty="0" err="1" smtClean="0"/>
              <a:t>валокардин</a:t>
            </a:r>
            <a:r>
              <a:rPr lang="ru-RU" sz="1600" dirty="0" smtClean="0"/>
              <a:t>, </a:t>
            </a:r>
            <a:r>
              <a:rPr lang="ru-RU" sz="1600" dirty="0" err="1" smtClean="0"/>
              <a:t>пенталгин</a:t>
            </a:r>
            <a:r>
              <a:rPr lang="ru-RU" sz="1600" dirty="0" smtClean="0"/>
              <a:t>, </a:t>
            </a:r>
            <a:r>
              <a:rPr lang="ru-RU" sz="1600" dirty="0" err="1" smtClean="0"/>
              <a:t>седальгин</a:t>
            </a:r>
            <a:r>
              <a:rPr lang="ru-RU" sz="1600" dirty="0" smtClean="0"/>
              <a:t> и </a:t>
            </a:r>
            <a:r>
              <a:rPr lang="ru-RU" sz="1600" dirty="0" err="1" smtClean="0"/>
              <a:t>пр</a:t>
            </a:r>
            <a:r>
              <a:rPr lang="ru-RU" sz="1600" dirty="0" smtClean="0"/>
              <a:t>)</a:t>
            </a:r>
          </a:p>
          <a:p>
            <a:endParaRPr lang="ru-RU" sz="1600" dirty="0"/>
          </a:p>
          <a:p>
            <a:r>
              <a:rPr lang="ru-RU" sz="1600" dirty="0" smtClean="0"/>
              <a:t>Производные </a:t>
            </a:r>
            <a:r>
              <a:rPr lang="ru-RU" sz="1600" dirty="0" err="1" smtClean="0"/>
              <a:t>этилендиамина</a:t>
            </a:r>
            <a:r>
              <a:rPr lang="ru-RU" sz="1600" dirty="0" smtClean="0"/>
              <a:t> (супрастин, </a:t>
            </a:r>
            <a:r>
              <a:rPr lang="ru-RU" sz="1600" dirty="0" err="1" smtClean="0"/>
              <a:t>ранитидин</a:t>
            </a:r>
            <a:r>
              <a:rPr lang="ru-RU" sz="1600" dirty="0" smtClean="0"/>
              <a:t>, противоопухолевые препараты, </a:t>
            </a:r>
            <a:r>
              <a:rPr lang="ru-RU" sz="1600" dirty="0" err="1" smtClean="0"/>
              <a:t>пиперазин</a:t>
            </a:r>
            <a:r>
              <a:rPr lang="ru-RU" sz="1600" dirty="0" smtClean="0"/>
              <a:t> и его производные (</a:t>
            </a:r>
            <a:r>
              <a:rPr lang="ru-RU" sz="1600" dirty="0" err="1" smtClean="0"/>
              <a:t>цетиризин</a:t>
            </a:r>
            <a:r>
              <a:rPr lang="ru-RU" sz="1600" dirty="0" smtClean="0"/>
              <a:t>, </a:t>
            </a:r>
            <a:r>
              <a:rPr lang="ru-RU" sz="1600" dirty="0" err="1" smtClean="0"/>
              <a:t>атаракс</a:t>
            </a:r>
            <a:r>
              <a:rPr lang="ru-RU" sz="1600" dirty="0" smtClean="0"/>
              <a:t>))</a:t>
            </a:r>
          </a:p>
          <a:p>
            <a:r>
              <a:rPr lang="ru-RU" sz="1600" dirty="0" smtClean="0"/>
              <a:t>Препараты </a:t>
            </a:r>
            <a:r>
              <a:rPr lang="ru-RU" sz="1600" dirty="0" err="1" smtClean="0"/>
              <a:t>ксантина</a:t>
            </a:r>
            <a:r>
              <a:rPr lang="ru-RU" sz="1600" dirty="0" smtClean="0"/>
              <a:t>: кофеин, </a:t>
            </a:r>
            <a:r>
              <a:rPr lang="ru-RU" sz="1600" dirty="0" err="1" smtClean="0"/>
              <a:t>пентоксифиллин</a:t>
            </a:r>
            <a:r>
              <a:rPr lang="ru-RU" sz="1600" dirty="0" smtClean="0"/>
              <a:t>, теофиллин и пр.</a:t>
            </a:r>
          </a:p>
          <a:p>
            <a:endParaRPr lang="ru-RU" sz="1600" dirty="0"/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Рентгеноконтрастные</a:t>
            </a:r>
            <a:r>
              <a:rPr lang="ru-RU" sz="1600" dirty="0" smtClean="0"/>
              <a:t> вещества</a:t>
            </a:r>
          </a:p>
          <a:p>
            <a:pPr marL="0" indent="0">
              <a:buNone/>
            </a:pPr>
            <a:r>
              <a:rPr lang="ru-RU" sz="1600" dirty="0" smtClean="0"/>
              <a:t>Гормональные препараты (тироксин, </a:t>
            </a:r>
            <a:r>
              <a:rPr lang="ru-RU" sz="1600" dirty="0" err="1" smtClean="0"/>
              <a:t>трийодтиронин</a:t>
            </a:r>
            <a:r>
              <a:rPr lang="ru-RU" sz="1600" dirty="0" smtClean="0"/>
              <a:t> и пр.)</a:t>
            </a:r>
          </a:p>
          <a:p>
            <a:pPr marL="0" indent="0">
              <a:buNone/>
            </a:pPr>
            <a:r>
              <a:rPr lang="ru-RU" sz="1600" dirty="0" smtClean="0"/>
              <a:t>Неорганические иодиды (</a:t>
            </a:r>
            <a:r>
              <a:rPr lang="ru-RU" sz="1600" dirty="0" err="1" smtClean="0"/>
              <a:t>растор</a:t>
            </a:r>
            <a:r>
              <a:rPr lang="ru-RU" sz="1600" dirty="0" smtClean="0"/>
              <a:t> </a:t>
            </a:r>
            <a:r>
              <a:rPr lang="ru-RU" sz="1600" dirty="0" err="1" smtClean="0"/>
              <a:t>Люголя</a:t>
            </a:r>
            <a:r>
              <a:rPr lang="ru-RU" sz="1600" dirty="0" smtClean="0"/>
              <a:t>, иодид калия и </a:t>
            </a:r>
            <a:r>
              <a:rPr lang="ru-RU" sz="1600" dirty="0" err="1" smtClean="0"/>
              <a:t>пр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084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928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Классификация местных анестетиков по химическому строению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885372"/>
            <a:ext cx="5157787" cy="4063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ЭФИРЫ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9788" y="1364344"/>
            <a:ext cx="5157787" cy="534125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Прокаин</a:t>
            </a:r>
            <a:r>
              <a:rPr lang="ru-RU" sz="2000" dirty="0" smtClean="0"/>
              <a:t>  (новокаин, </a:t>
            </a:r>
            <a:r>
              <a:rPr lang="ru-RU" sz="2000" dirty="0" err="1" smtClean="0"/>
              <a:t>граммидин</a:t>
            </a:r>
            <a:r>
              <a:rPr lang="ru-RU" sz="2000" dirty="0" smtClean="0"/>
              <a:t> с анестетиком, </a:t>
            </a:r>
            <a:r>
              <a:rPr lang="ru-RU" sz="2000" dirty="0" err="1" smtClean="0"/>
              <a:t>отолорин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отиндол</a:t>
            </a:r>
            <a:r>
              <a:rPr lang="ru-RU" sz="2000" dirty="0" smtClean="0"/>
              <a:t>, меновазин, бензициллин-3Юбициллин-5, </a:t>
            </a:r>
            <a:r>
              <a:rPr lang="ru-RU" sz="2000" dirty="0" err="1" smtClean="0"/>
              <a:t>бенокси</a:t>
            </a:r>
            <a:r>
              <a:rPr lang="ru-RU" sz="2000" dirty="0" smtClean="0"/>
              <a:t>, </a:t>
            </a:r>
            <a:r>
              <a:rPr lang="ru-RU" sz="2000" dirty="0" err="1" smtClean="0"/>
              <a:t>сульфокамфокаин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прокаинамид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Бензокаин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гепариновая</a:t>
            </a:r>
            <a:r>
              <a:rPr lang="ru-RU" sz="2000" dirty="0" smtClean="0"/>
              <a:t> мазь, </a:t>
            </a:r>
            <a:r>
              <a:rPr lang="ru-RU" sz="2000" dirty="0" err="1" smtClean="0"/>
              <a:t>олазоль</a:t>
            </a:r>
            <a:r>
              <a:rPr lang="ru-RU" sz="2000" dirty="0" smtClean="0"/>
              <a:t>, </a:t>
            </a:r>
            <a:r>
              <a:rPr lang="ru-RU" sz="2000" dirty="0" err="1" smtClean="0"/>
              <a:t>тромблесс</a:t>
            </a:r>
            <a:r>
              <a:rPr lang="ru-RU" sz="2000" dirty="0" smtClean="0"/>
              <a:t> Плюс, </a:t>
            </a:r>
            <a:r>
              <a:rPr lang="ru-RU" sz="2000" dirty="0" err="1" smtClean="0"/>
              <a:t>беллалгин</a:t>
            </a:r>
            <a:r>
              <a:rPr lang="ru-RU" sz="2000" dirty="0" smtClean="0"/>
              <a:t>, </a:t>
            </a:r>
            <a:r>
              <a:rPr lang="ru-RU" sz="2000" dirty="0" err="1" smtClean="0"/>
              <a:t>доритрицин</a:t>
            </a:r>
            <a:r>
              <a:rPr lang="ru-RU" sz="2000" dirty="0" smtClean="0"/>
              <a:t>, </a:t>
            </a:r>
            <a:r>
              <a:rPr lang="ru-RU" sz="2000" dirty="0" err="1" smtClean="0"/>
              <a:t>белластезин</a:t>
            </a:r>
            <a:r>
              <a:rPr lang="ru-RU" sz="2000" dirty="0" smtClean="0"/>
              <a:t>, </a:t>
            </a:r>
            <a:r>
              <a:rPr lang="ru-RU" sz="2000" dirty="0" err="1" smtClean="0"/>
              <a:t>септолете</a:t>
            </a:r>
            <a:r>
              <a:rPr lang="ru-RU" sz="2000" dirty="0" smtClean="0"/>
              <a:t> плюс, меновазин, </a:t>
            </a:r>
            <a:r>
              <a:rPr lang="ru-RU" sz="2000" dirty="0" err="1" smtClean="0"/>
              <a:t>генферон</a:t>
            </a:r>
            <a:r>
              <a:rPr lang="ru-RU" sz="2000" dirty="0" smtClean="0"/>
              <a:t>, </a:t>
            </a:r>
            <a:r>
              <a:rPr lang="ru-RU" sz="2000" dirty="0" err="1" smtClean="0"/>
              <a:t>релиф</a:t>
            </a:r>
            <a:r>
              <a:rPr lang="ru-RU" sz="2000" dirty="0" smtClean="0"/>
              <a:t> </a:t>
            </a:r>
            <a:r>
              <a:rPr lang="ru-RU" sz="2000" dirty="0" err="1" smtClean="0"/>
              <a:t>адванс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проктоседил</a:t>
            </a:r>
            <a:r>
              <a:rPr lang="ru-RU" sz="2000" dirty="0" smtClean="0"/>
              <a:t>, </a:t>
            </a:r>
            <a:r>
              <a:rPr lang="ru-RU" sz="2000" dirty="0" err="1" smtClean="0"/>
              <a:t>алмагель</a:t>
            </a:r>
            <a:r>
              <a:rPr lang="ru-RU" sz="2000" dirty="0" smtClean="0"/>
              <a:t> А, </a:t>
            </a:r>
            <a:r>
              <a:rPr lang="ru-RU" sz="2000" dirty="0" err="1" smtClean="0"/>
              <a:t>нигепан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 </a:t>
            </a:r>
            <a:r>
              <a:rPr lang="ru-RU" sz="2000" dirty="0" err="1" smtClean="0"/>
              <a:t>Проксиметакаин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алкаин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Тетракаин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длилл</a:t>
            </a:r>
            <a:r>
              <a:rPr lang="ru-RU" sz="2000" dirty="0" smtClean="0"/>
              <a:t>, анти-Ангин, </a:t>
            </a:r>
            <a:r>
              <a:rPr lang="ru-RU" sz="2000" dirty="0" err="1" smtClean="0"/>
              <a:t>антифлейм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Оксибупрокаин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инокаин</a:t>
            </a:r>
            <a:r>
              <a:rPr lang="ru-RU" sz="2000" dirty="0" smtClean="0"/>
              <a:t>, </a:t>
            </a:r>
            <a:r>
              <a:rPr lang="ru-RU" sz="2000" dirty="0" err="1" smtClean="0"/>
              <a:t>бенокси</a:t>
            </a:r>
            <a:r>
              <a:rPr lang="ru-RU" sz="2000" dirty="0" smtClean="0"/>
              <a:t>, </a:t>
            </a:r>
            <a:r>
              <a:rPr lang="ru-RU" sz="2000" dirty="0" err="1" smtClean="0"/>
              <a:t>граммидин</a:t>
            </a:r>
            <a:r>
              <a:rPr lang="ru-RU" sz="2000" dirty="0" smtClean="0"/>
              <a:t> с анестетиком </a:t>
            </a:r>
            <a:r>
              <a:rPr lang="ru-RU" sz="2000" dirty="0" err="1" smtClean="0"/>
              <a:t>нео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Хлорпрокаин</a:t>
            </a:r>
            <a:endParaRPr lang="ru-RU" sz="2000" dirty="0" smtClean="0"/>
          </a:p>
          <a:p>
            <a:r>
              <a:rPr lang="ru-RU" sz="2000" dirty="0" smtClean="0"/>
              <a:t>Кокаин</a:t>
            </a:r>
          </a:p>
          <a:p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841830"/>
            <a:ext cx="5183188" cy="464456"/>
          </a:xfrm>
        </p:spPr>
        <p:txBody>
          <a:bodyPr/>
          <a:lstStyle/>
          <a:p>
            <a:pPr algn="ctr"/>
            <a:r>
              <a:rPr lang="ru-RU" dirty="0" smtClean="0"/>
              <a:t>АМИДЫ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1306286"/>
            <a:ext cx="5183188" cy="5551714"/>
          </a:xfrm>
        </p:spPr>
        <p:txBody>
          <a:bodyPr>
            <a:normAutofit fontScale="92500"/>
          </a:bodyPr>
          <a:lstStyle/>
          <a:p>
            <a:r>
              <a:rPr lang="ru-RU" sz="2000" dirty="0" err="1" smtClean="0"/>
              <a:t>Лидокаин</a:t>
            </a:r>
            <a:r>
              <a:rPr lang="ru-RU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мильгамма</a:t>
            </a:r>
            <a:r>
              <a:rPr lang="ru-RU" sz="2000" dirty="0" smtClean="0"/>
              <a:t>, </a:t>
            </a:r>
            <a:r>
              <a:rPr lang="ru-RU" sz="2000" dirty="0" err="1" smtClean="0"/>
              <a:t>комбилипен</a:t>
            </a:r>
            <a:r>
              <a:rPr lang="ru-RU" sz="2000" dirty="0" smtClean="0"/>
              <a:t> </a:t>
            </a:r>
            <a:r>
              <a:rPr lang="ru-RU" sz="2000" dirty="0" err="1" smtClean="0"/>
              <a:t>мидокалм</a:t>
            </a:r>
            <a:r>
              <a:rPr lang="ru-RU" sz="2000" dirty="0" smtClean="0"/>
              <a:t>, </a:t>
            </a:r>
            <a:r>
              <a:rPr lang="ru-RU" sz="2000" dirty="0" err="1" smtClean="0"/>
              <a:t>эмла</a:t>
            </a:r>
            <a:r>
              <a:rPr lang="ru-RU" sz="2000" dirty="0" smtClean="0"/>
              <a:t>, </a:t>
            </a:r>
            <a:r>
              <a:rPr lang="ru-RU" sz="2000" dirty="0" err="1" smtClean="0"/>
              <a:t>инстилла</a:t>
            </a:r>
            <a:r>
              <a:rPr lang="ru-RU" sz="2000" dirty="0" smtClean="0"/>
              <a:t> гель, </a:t>
            </a:r>
            <a:r>
              <a:rPr lang="ru-RU" sz="2000" dirty="0" err="1" smtClean="0"/>
              <a:t>тера</a:t>
            </a:r>
            <a:r>
              <a:rPr lang="ru-RU" sz="2000" dirty="0" smtClean="0"/>
              <a:t> </a:t>
            </a:r>
            <a:r>
              <a:rPr lang="ru-RU" sz="2000" dirty="0" err="1" smtClean="0"/>
              <a:t>флю</a:t>
            </a:r>
            <a:r>
              <a:rPr lang="ru-RU" sz="2000" dirty="0" smtClean="0"/>
              <a:t> </a:t>
            </a:r>
            <a:r>
              <a:rPr lang="ru-RU" sz="2000" dirty="0" err="1" smtClean="0"/>
              <a:t>лар</a:t>
            </a:r>
            <a:r>
              <a:rPr lang="ru-RU" sz="2000" dirty="0" smtClean="0"/>
              <a:t>, </a:t>
            </a:r>
            <a:r>
              <a:rPr lang="ru-RU" sz="2000" dirty="0" err="1" smtClean="0"/>
              <a:t>стрепсилс</a:t>
            </a:r>
            <a:r>
              <a:rPr lang="ru-RU" sz="2000" dirty="0" smtClean="0"/>
              <a:t> плюс, </a:t>
            </a:r>
            <a:r>
              <a:rPr lang="ru-RU" sz="2000" dirty="0" err="1" smtClean="0"/>
              <a:t>стрепсилс</a:t>
            </a:r>
            <a:r>
              <a:rPr lang="ru-RU" sz="2000" dirty="0" smtClean="0"/>
              <a:t> экспресс, </a:t>
            </a:r>
            <a:r>
              <a:rPr lang="ru-RU" sz="2000" dirty="0" err="1" smtClean="0"/>
              <a:t>отипакс</a:t>
            </a:r>
            <a:r>
              <a:rPr lang="ru-RU" sz="2000" dirty="0" smtClean="0"/>
              <a:t>, </a:t>
            </a:r>
            <a:r>
              <a:rPr lang="ru-RU" sz="2000" dirty="0" err="1" smtClean="0"/>
              <a:t>версатис</a:t>
            </a:r>
            <a:r>
              <a:rPr lang="ru-RU" sz="2000" dirty="0" smtClean="0"/>
              <a:t>, </a:t>
            </a:r>
            <a:r>
              <a:rPr lang="ru-RU" sz="2000" dirty="0" err="1" smtClean="0"/>
              <a:t>тригамма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проктогливенол</a:t>
            </a:r>
            <a:r>
              <a:rPr lang="ru-RU" sz="2000" dirty="0" smtClean="0"/>
              <a:t>, </a:t>
            </a:r>
            <a:r>
              <a:rPr lang="ru-RU" sz="2000" dirty="0" err="1" smtClean="0"/>
              <a:t>релиф</a:t>
            </a:r>
            <a:r>
              <a:rPr lang="ru-RU" sz="2000" dirty="0" smtClean="0"/>
              <a:t> про, </a:t>
            </a:r>
            <a:r>
              <a:rPr lang="ru-RU" sz="2000" dirty="0" err="1" smtClean="0"/>
              <a:t>долопрокт</a:t>
            </a:r>
            <a:r>
              <a:rPr lang="ru-RU" sz="2000" dirty="0" smtClean="0"/>
              <a:t>, </a:t>
            </a:r>
            <a:r>
              <a:rPr lang="ru-RU" sz="2000" dirty="0" err="1" smtClean="0"/>
              <a:t>топизар</a:t>
            </a:r>
            <a:r>
              <a:rPr lang="ru-RU" sz="2000" dirty="0" smtClean="0"/>
              <a:t>, </a:t>
            </a:r>
            <a:r>
              <a:rPr lang="ru-RU" sz="2000" dirty="0" err="1" smtClean="0"/>
              <a:t>септалор</a:t>
            </a:r>
            <a:r>
              <a:rPr lang="ru-RU" sz="2000" dirty="0" smtClean="0"/>
              <a:t>, гидрокортизон-</a:t>
            </a:r>
            <a:r>
              <a:rPr lang="ru-RU" sz="2000" dirty="0" err="1" smtClean="0"/>
              <a:t>рихтер</a:t>
            </a:r>
            <a:r>
              <a:rPr lang="ru-RU" sz="2000" dirty="0" smtClean="0"/>
              <a:t>, </a:t>
            </a:r>
            <a:r>
              <a:rPr lang="ru-RU" sz="2000" dirty="0" err="1" smtClean="0"/>
              <a:t>камистад</a:t>
            </a:r>
            <a:r>
              <a:rPr lang="ru-RU" sz="2000" dirty="0" smtClean="0"/>
              <a:t>, </a:t>
            </a:r>
            <a:r>
              <a:rPr lang="ru-RU" sz="2000" dirty="0" err="1" smtClean="0"/>
              <a:t>гексорал</a:t>
            </a:r>
            <a:r>
              <a:rPr lang="ru-RU" sz="2000" dirty="0" smtClean="0"/>
              <a:t> </a:t>
            </a:r>
            <a:r>
              <a:rPr lang="ru-RU" sz="2000" dirty="0" err="1" smtClean="0"/>
              <a:t>табс</a:t>
            </a:r>
            <a:r>
              <a:rPr lang="ru-RU" sz="2000" dirty="0" smtClean="0"/>
              <a:t> экстра, </a:t>
            </a:r>
            <a:r>
              <a:rPr lang="ru-RU" sz="2000" dirty="0" err="1" smtClean="0"/>
              <a:t>лидохлор</a:t>
            </a:r>
            <a:r>
              <a:rPr lang="ru-RU" sz="2000" dirty="0" smtClean="0"/>
              <a:t> и пр.)</a:t>
            </a:r>
          </a:p>
          <a:p>
            <a:r>
              <a:rPr lang="ru-RU" sz="2000" dirty="0"/>
              <a:t> </a:t>
            </a:r>
            <a:r>
              <a:rPr lang="ru-RU" sz="2000" dirty="0" err="1" smtClean="0"/>
              <a:t>Артикаин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артикаин</a:t>
            </a:r>
            <a:r>
              <a:rPr lang="ru-RU" sz="2000" dirty="0" smtClean="0"/>
              <a:t>, </a:t>
            </a:r>
            <a:r>
              <a:rPr lang="ru-RU" sz="2000" dirty="0" err="1" smtClean="0"/>
              <a:t>ультракаин</a:t>
            </a:r>
            <a:r>
              <a:rPr lang="ru-RU" sz="2000" dirty="0" smtClean="0"/>
              <a:t> Д, </a:t>
            </a:r>
            <a:r>
              <a:rPr lang="ru-RU" sz="2000" dirty="0" err="1" smtClean="0"/>
              <a:t>септонест</a:t>
            </a:r>
            <a:r>
              <a:rPr lang="ru-RU" sz="2000" dirty="0" smtClean="0"/>
              <a:t>, </a:t>
            </a:r>
            <a:r>
              <a:rPr lang="ru-RU" sz="2000" dirty="0" err="1" smtClean="0"/>
              <a:t>убистезин</a:t>
            </a:r>
            <a:r>
              <a:rPr lang="ru-RU" sz="2000" dirty="0" smtClean="0"/>
              <a:t>, </a:t>
            </a:r>
            <a:r>
              <a:rPr lang="ru-RU" sz="2000" dirty="0" err="1" smtClean="0"/>
              <a:t>альфакаин</a:t>
            </a:r>
            <a:r>
              <a:rPr lang="ru-RU" sz="2000" dirty="0" smtClean="0"/>
              <a:t>, </a:t>
            </a:r>
            <a:r>
              <a:rPr lang="ru-RU" sz="2000" dirty="0" err="1" smtClean="0"/>
              <a:t>артифрин</a:t>
            </a:r>
            <a:r>
              <a:rPr lang="ru-RU" sz="2000" dirty="0" smtClean="0"/>
              <a:t>, </a:t>
            </a:r>
            <a:r>
              <a:rPr lang="ru-RU" sz="2000" dirty="0" err="1" smtClean="0"/>
              <a:t>брилокаин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Мепивакаин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скандонест</a:t>
            </a:r>
            <a:r>
              <a:rPr lang="ru-RU" sz="2000" dirty="0" smtClean="0"/>
              <a:t>, </a:t>
            </a:r>
            <a:r>
              <a:rPr lang="ru-RU" sz="2000" dirty="0" err="1" smtClean="0"/>
              <a:t>скандинибса</a:t>
            </a:r>
            <a:r>
              <a:rPr lang="ru-RU" sz="2000" dirty="0" smtClean="0"/>
              <a:t>, </a:t>
            </a:r>
            <a:r>
              <a:rPr lang="ru-RU" sz="2000" dirty="0" err="1" smtClean="0"/>
              <a:t>мепивастезин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Бупивакаин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маркаин</a:t>
            </a:r>
            <a:r>
              <a:rPr lang="ru-RU" sz="2000" dirty="0" smtClean="0"/>
              <a:t>, </a:t>
            </a:r>
            <a:r>
              <a:rPr lang="ru-RU" sz="2000" dirty="0" err="1" smtClean="0"/>
              <a:t>максикаин</a:t>
            </a:r>
            <a:r>
              <a:rPr lang="ru-RU" sz="2000" dirty="0" smtClean="0"/>
              <a:t>, </a:t>
            </a:r>
            <a:r>
              <a:rPr lang="ru-RU" sz="2000" dirty="0" err="1" smtClean="0"/>
              <a:t>буванестезин</a:t>
            </a:r>
            <a:endParaRPr lang="ru-RU" sz="2000" dirty="0" smtClean="0"/>
          </a:p>
          <a:p>
            <a:r>
              <a:rPr lang="ru-RU" sz="2000" dirty="0" err="1" smtClean="0"/>
              <a:t>Ропивакаин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наропин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Прилокаин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эмла</a:t>
            </a:r>
            <a:r>
              <a:rPr lang="ru-RU" sz="2000" dirty="0" smtClean="0"/>
              <a:t>, акрил про)</a:t>
            </a:r>
          </a:p>
          <a:p>
            <a:r>
              <a:rPr lang="ru-RU" sz="2000" dirty="0" err="1" smtClean="0"/>
              <a:t>Тримекаин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диоксизоль</a:t>
            </a:r>
            <a:r>
              <a:rPr lang="ru-RU" sz="2000" dirty="0" smtClean="0"/>
              <a:t>, </a:t>
            </a:r>
            <a:r>
              <a:rPr lang="ru-RU" sz="2000" dirty="0" err="1" smtClean="0"/>
              <a:t>левосин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Цинхокаин</a:t>
            </a:r>
            <a:r>
              <a:rPr lang="ru-RU" sz="2000" dirty="0" smtClean="0"/>
              <a:t> (</a:t>
            </a:r>
            <a:r>
              <a:rPr lang="ru-RU" sz="2000" dirty="0" err="1" smtClean="0"/>
              <a:t>ультрапрокт</a:t>
            </a:r>
            <a:r>
              <a:rPr lang="ru-RU" sz="2000" dirty="0" smtClean="0"/>
              <a:t>)</a:t>
            </a:r>
          </a:p>
          <a:p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44915" y="1393371"/>
            <a:ext cx="8374743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Между эфирами и амидами развитие перекрестной аллергии невозможно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2250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1086" y="203199"/>
            <a:ext cx="3526971" cy="6821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Врач общей практики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0572" y="943428"/>
            <a:ext cx="3439885" cy="5660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Есть анамнез лекарственной непереносимости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32914" y="972456"/>
            <a:ext cx="3817258" cy="72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анамнеза лекарственной непереносимости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11885" y="1886857"/>
            <a:ext cx="2888343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Стандарт ведения по соматической патологии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26286" y="3715657"/>
            <a:ext cx="2467428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Обследование с лекарственными препаратами НЕЦЕЛЕСООБРАЗНО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799774"/>
            <a:ext cx="2220686" cy="5950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Плановая ситуация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5828" y="1828799"/>
            <a:ext cx="2380343" cy="624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Острая ситуация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800" y="3047999"/>
            <a:ext cx="1669143" cy="12046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Консультация аллерголога-иммунолога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0972" y="3062515"/>
            <a:ext cx="1973943" cy="11030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Больной может указать препараты или есть выписки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2917371"/>
            <a:ext cx="2583543" cy="13788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Больной не знает на какой препарат была реакция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9428" y="4521199"/>
            <a:ext cx="2902857" cy="18433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</a:t>
            </a:r>
            <a:r>
              <a:rPr lang="ru-RU" dirty="0" err="1" smtClean="0"/>
              <a:t>Искл.препараты</a:t>
            </a:r>
            <a:r>
              <a:rPr lang="ru-RU" dirty="0" smtClean="0"/>
              <a:t> и перекрестные препараты</a:t>
            </a:r>
          </a:p>
          <a:p>
            <a:pPr algn="ctr"/>
            <a:r>
              <a:rPr lang="ru-RU" dirty="0" smtClean="0"/>
              <a:t>-оценка непереносимости по соматической патологии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5143" y="4833257"/>
            <a:ext cx="2931886" cy="10885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вводить </a:t>
            </a:r>
            <a:r>
              <a:rPr lang="ru-RU" dirty="0" err="1" smtClean="0"/>
              <a:t>одномоментно</a:t>
            </a:r>
            <a:r>
              <a:rPr lang="ru-RU" dirty="0" smtClean="0"/>
              <a:t> несколько препаратов</a:t>
            </a:r>
          </a:p>
          <a:p>
            <a:pPr algn="ctr"/>
            <a:r>
              <a:rPr lang="ru-RU" dirty="0" smtClean="0"/>
              <a:t>-начинать с дробного введение ЛС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1486" y="6400801"/>
            <a:ext cx="3004457" cy="4571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Консультация аллерголога-иммунолога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904343" y="769257"/>
            <a:ext cx="290286" cy="43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07657" y="-2510971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779657" y="653143"/>
            <a:ext cx="406400" cy="174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19200" y="1567543"/>
            <a:ext cx="0" cy="188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541486" y="1596571"/>
            <a:ext cx="14514" cy="20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41829" y="2510971"/>
            <a:ext cx="0" cy="391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22171" y="2569029"/>
            <a:ext cx="29029" cy="377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86514" y="2554514"/>
            <a:ext cx="377372" cy="261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164114" y="4267200"/>
            <a:ext cx="14515" cy="20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299200" y="4325257"/>
            <a:ext cx="29029" cy="47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862286" y="6139543"/>
            <a:ext cx="203200" cy="174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6096000" y="5950857"/>
            <a:ext cx="203200" cy="449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9579429" y="1741714"/>
            <a:ext cx="58057" cy="174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6" idx="0"/>
          </p:cNvCxnSpPr>
          <p:nvPr/>
        </p:nvCxnSpPr>
        <p:spPr>
          <a:xfrm flipH="1">
            <a:off x="10160000" y="3439886"/>
            <a:ext cx="87086" cy="275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dl11k\Desktop\1425672722_opasnye-lekar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114" y="4905829"/>
            <a:ext cx="3947886" cy="1952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55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217714"/>
            <a:ext cx="10205583" cy="103051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Благодарю за внимание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7" r="8697"/>
          <a:stretch>
            <a:fillRect/>
          </a:stretch>
        </p:blipFill>
        <p:spPr bwMode="auto">
          <a:xfrm>
            <a:off x="986973" y="1291773"/>
            <a:ext cx="10353902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22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ÐÐ°ÑÑÐ¸Ð½ÐºÐ¸ Ð¿Ð¾ Ð·Ð°Ð¿ÑÐ¾ÑÑ ÐºÐ°ÑÑÐ¸Ð½ÐºÐ¸ Ñ Ð»ÐµÐºÐ°ÑÑÑÐ²ÐµÐ½Ð½ÑÐ¼Ð¸ Ð¿ÑÐµÐ¿Ð°ÑÐ°ÑÐ°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14" y="0"/>
            <a:ext cx="12206514" cy="64370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86" y="2635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ru-RU" sz="3200" i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5400" i="1" dirty="0" smtClean="0">
                <a:solidFill>
                  <a:srgbClr val="FF0000"/>
                </a:solidFill>
              </a:rPr>
              <a:t>Актуальность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Arial" charset="0"/>
              </a:rPr>
              <a:t>Побочные реакции на </a:t>
            </a:r>
            <a:r>
              <a:rPr lang="ru-RU" sz="4800" dirty="0">
                <a:latin typeface="Arial" charset="0"/>
              </a:rPr>
              <a:t>лекарственные средства  встречаются у </a:t>
            </a:r>
            <a:r>
              <a:rPr lang="ru-RU" sz="4800" dirty="0" smtClean="0">
                <a:latin typeface="Arial" charset="0"/>
              </a:rPr>
              <a:t>10% </a:t>
            </a:r>
            <a:r>
              <a:rPr lang="ru-RU" sz="4800" dirty="0" err="1" smtClean="0">
                <a:latin typeface="Arial" charset="0"/>
              </a:rPr>
              <a:t>насления</a:t>
            </a:r>
            <a:r>
              <a:rPr lang="ru-RU" sz="4800" dirty="0" smtClean="0">
                <a:latin typeface="Arial" charset="0"/>
              </a:rPr>
              <a:t> планеты и </a:t>
            </a:r>
            <a:r>
              <a:rPr lang="ru-RU" sz="4800" dirty="0">
                <a:latin typeface="Arial" charset="0"/>
              </a:rPr>
              <a:t>у  20% госпитализированных больных.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2197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21" y="1"/>
            <a:ext cx="10515600" cy="13207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Факторы, способствующие возникновению лекарственной непереносимости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850" y="1465943"/>
            <a:ext cx="10515600" cy="518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- Рост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потребления лекарств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- Широкое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распространение самолечения вследствие доступности лекарственных средств (ЛС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- Недостаточность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или запаздывание медицинской информации о побочном действии ЛС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Arial" charset="0"/>
              </a:rPr>
              <a:t>Полипрагмазия</a:t>
            </a: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- Заболевания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вирусной, паразитарной этиологии, которые являются триггерами лекарственной непереносимости вследствие особенностей своего патогенеза.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- Применение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антибиотиков, витаминов, НПВП у животных и птиц, используемых в дальнейшем в качестве пищевых продуктов.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- Загрязнение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окружающей среды отходами автотранспорта и промышленных предприятий.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2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57943" y="2061030"/>
            <a:ext cx="97971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" charset="0"/>
              </a:rPr>
              <a:t>Аллергические реакции на ЛС составляют лишь </a:t>
            </a:r>
            <a:r>
              <a:rPr lang="ru-RU" sz="4800" dirty="0">
                <a:solidFill>
                  <a:srgbClr val="FF0000"/>
                </a:solidFill>
                <a:latin typeface="Arial" charset="0"/>
              </a:rPr>
              <a:t>6 - 10% </a:t>
            </a:r>
            <a:r>
              <a:rPr lang="ru-RU" sz="4800" dirty="0">
                <a:latin typeface="Arial" charset="0"/>
              </a:rPr>
              <a:t>от всех побочных реакций на ЛС.</a:t>
            </a:r>
          </a:p>
          <a:p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charset="0"/>
              </a:rPr>
              <a:t>Распространенность лекарственной аллергии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2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3600" dirty="0" smtClean="0"/>
              <a:t>Классификация лекарственных осложнений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52437"/>
          </a:xfrm>
        </p:spPr>
        <p:txBody>
          <a:bodyPr/>
          <a:lstStyle/>
          <a:p>
            <a:r>
              <a:rPr lang="ru-RU" dirty="0" smtClean="0"/>
              <a:t>1 тип реакций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964" y="2156390"/>
            <a:ext cx="5157787" cy="453469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редсказуемые </a:t>
            </a:r>
          </a:p>
          <a:p>
            <a:r>
              <a:rPr lang="ru-RU" dirty="0" smtClean="0"/>
              <a:t>Связаны с </a:t>
            </a:r>
            <a:r>
              <a:rPr lang="ru-RU" dirty="0" err="1" smtClean="0"/>
              <a:t>фармокологической</a:t>
            </a:r>
            <a:r>
              <a:rPr lang="ru-RU" dirty="0" smtClean="0"/>
              <a:t> активностью ЛС</a:t>
            </a:r>
          </a:p>
          <a:p>
            <a:r>
              <a:rPr lang="ru-RU" dirty="0" smtClean="0"/>
              <a:t>Как правило </a:t>
            </a:r>
            <a:r>
              <a:rPr lang="ru-RU" dirty="0" err="1" smtClean="0"/>
              <a:t>дозозовисимые</a:t>
            </a:r>
            <a:endParaRPr lang="ru-RU" dirty="0" smtClean="0"/>
          </a:p>
          <a:p>
            <a:r>
              <a:rPr lang="ru-RU" dirty="0" smtClean="0"/>
              <a:t>Не зависит от реактивности организма</a:t>
            </a:r>
          </a:p>
          <a:p>
            <a:r>
              <a:rPr lang="ru-RU" dirty="0" smtClean="0"/>
              <a:t>75% от всех побочных реакций на ЛС</a:t>
            </a:r>
          </a:p>
          <a:p>
            <a:r>
              <a:rPr lang="ru-RU" dirty="0" smtClean="0"/>
              <a:t>Токсичность</a:t>
            </a:r>
          </a:p>
          <a:p>
            <a:r>
              <a:rPr lang="ru-RU" dirty="0" smtClean="0"/>
              <a:t>Токсические реакции , связанные с передозировкой или кумуляцией ЛС</a:t>
            </a:r>
          </a:p>
          <a:p>
            <a:r>
              <a:rPr lang="ru-RU" dirty="0" smtClean="0"/>
              <a:t>Реакции, обусловленные фармакологическим действием ЛС</a:t>
            </a:r>
          </a:p>
          <a:p>
            <a:r>
              <a:rPr lang="ru-RU" dirty="0" smtClean="0"/>
              <a:t>Реакции, вызванные взаимодействием ЛС</a:t>
            </a:r>
          </a:p>
          <a:p>
            <a:r>
              <a:rPr lang="ru-RU" dirty="0" smtClean="0"/>
              <a:t>Тератогенное действие</a:t>
            </a:r>
          </a:p>
          <a:p>
            <a:r>
              <a:rPr lang="ru-RU" dirty="0" smtClean="0"/>
              <a:t>Смешанные реакции  и пр.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2437"/>
          </a:xfrm>
        </p:spPr>
        <p:txBody>
          <a:bodyPr/>
          <a:lstStyle/>
          <a:p>
            <a:r>
              <a:rPr lang="ru-RU" dirty="0" smtClean="0"/>
              <a:t>2 тип реакций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148114"/>
            <a:ext cx="5183188" cy="4513943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Непредсказуемые </a:t>
            </a:r>
          </a:p>
          <a:p>
            <a:r>
              <a:rPr lang="ru-RU" sz="3300" dirty="0" smtClean="0"/>
              <a:t>Не связаны с </a:t>
            </a:r>
            <a:r>
              <a:rPr lang="ru-RU" sz="3300" dirty="0" err="1" smtClean="0"/>
              <a:t>фармокологической</a:t>
            </a:r>
            <a:r>
              <a:rPr lang="ru-RU" sz="3300" dirty="0" smtClean="0"/>
              <a:t> активностью ЛС</a:t>
            </a:r>
          </a:p>
          <a:p>
            <a:r>
              <a:rPr lang="ru-RU" sz="3300" dirty="0" err="1" smtClean="0"/>
              <a:t>Дозозовисимые</a:t>
            </a:r>
            <a:endParaRPr lang="ru-RU" sz="3300" dirty="0" smtClean="0"/>
          </a:p>
          <a:p>
            <a:r>
              <a:rPr lang="ru-RU" sz="3300" dirty="0" smtClean="0"/>
              <a:t>Обусловлены особенностями пациента </a:t>
            </a:r>
          </a:p>
          <a:p>
            <a:r>
              <a:rPr lang="ru-RU" sz="3300" dirty="0" smtClean="0"/>
              <a:t>25 % от всех побочных реакций на ЛС</a:t>
            </a:r>
          </a:p>
          <a:p>
            <a:endParaRPr lang="ru-RU" sz="3300" dirty="0"/>
          </a:p>
          <a:p>
            <a:endParaRPr lang="ru-RU" sz="3300" dirty="0" smtClean="0"/>
          </a:p>
          <a:p>
            <a:r>
              <a:rPr lang="ru-RU" sz="3300" dirty="0" smtClean="0"/>
              <a:t>Неаллергическая врожденная      гиперчувствительность (</a:t>
            </a:r>
            <a:r>
              <a:rPr lang="ru-RU" sz="3300" dirty="0" err="1" smtClean="0"/>
              <a:t>илиидиосинхразия</a:t>
            </a:r>
            <a:r>
              <a:rPr lang="ru-RU" sz="3300" dirty="0" smtClean="0"/>
              <a:t>)</a:t>
            </a:r>
          </a:p>
          <a:p>
            <a:r>
              <a:rPr lang="ru-RU" sz="3300" dirty="0" smtClean="0">
                <a:solidFill>
                  <a:srgbClr val="FF0000"/>
                </a:solidFill>
              </a:rPr>
              <a:t>Лекарственная гиперчувствительность    </a:t>
            </a:r>
            <a:endParaRPr lang="ru-RU" sz="3300" dirty="0">
              <a:solidFill>
                <a:srgbClr val="FF0000"/>
              </a:solidFill>
            </a:endParaRPr>
          </a:p>
          <a:p>
            <a:endParaRPr lang="ru-RU" sz="3300" dirty="0" smtClean="0"/>
          </a:p>
          <a:p>
            <a:r>
              <a:rPr lang="ru-RU" sz="3300" dirty="0" smtClean="0"/>
              <a:t>Аллергическая </a:t>
            </a:r>
            <a:r>
              <a:rPr lang="ru-RU" sz="3300" dirty="0" err="1" smtClean="0"/>
              <a:t>гиперчуствительность</a:t>
            </a:r>
            <a:r>
              <a:rPr lang="ru-RU" sz="3300" dirty="0" smtClean="0"/>
              <a:t>                        </a:t>
            </a:r>
          </a:p>
          <a:p>
            <a:pPr marL="0" indent="0">
              <a:buNone/>
            </a:pPr>
            <a:r>
              <a:rPr lang="ru-RU" sz="3300" dirty="0" smtClean="0"/>
              <a:t>Неаллергическая гиперчувствительность (</a:t>
            </a:r>
            <a:r>
              <a:rPr lang="ru-RU" sz="3300" dirty="0" err="1" smtClean="0"/>
              <a:t>псевдоаллергия</a:t>
            </a:r>
            <a:r>
              <a:rPr lang="ru-RU" sz="3300" dirty="0" smtClean="0"/>
              <a:t>)</a:t>
            </a:r>
            <a:endParaRPr lang="ru-RU" sz="3300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38400" y="1277257"/>
            <a:ext cx="972458" cy="428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01228" y="1277257"/>
            <a:ext cx="693057" cy="428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799771" y="3773714"/>
            <a:ext cx="0" cy="44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228115" y="3911599"/>
            <a:ext cx="304800" cy="55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008722" y="3821113"/>
            <a:ext cx="290286" cy="1161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866744" y="5138057"/>
            <a:ext cx="464456" cy="348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299008" y="5138057"/>
            <a:ext cx="1122249" cy="658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91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ЛС, наиболее часто вызывающие лекарственную гиперчувствительность: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Антибиотики (В-лактамы: препараты пенициллинового ряда, цефалоспорины; </a:t>
            </a:r>
            <a:r>
              <a:rPr lang="ru-RU" dirty="0" err="1" smtClean="0"/>
              <a:t>левомицетинового</a:t>
            </a:r>
            <a:r>
              <a:rPr lang="ru-RU" dirty="0" smtClean="0"/>
              <a:t> ряда) 40-60%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Пиразолоны , НПВП 14-18 %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Сульфаниламидные препараты 17 %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Местные анестетики </a:t>
            </a:r>
            <a:r>
              <a:rPr lang="ru-RU" dirty="0" smtClean="0"/>
              <a:t>до 15 %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FF0000"/>
                </a:solidFill>
              </a:rPr>
              <a:t>йРКС</a:t>
            </a:r>
            <a:r>
              <a:rPr lang="ru-RU" dirty="0" smtClean="0"/>
              <a:t> 5-8 %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Антикоагулянты </a:t>
            </a:r>
            <a:r>
              <a:rPr lang="ru-RU" dirty="0" smtClean="0"/>
              <a:t>(гепарин 1-4 %, произв. Кумарина 0.01-0.1 %)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Противосудорожные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Противовирусные и др.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829" y="444355"/>
            <a:ext cx="1066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Диагностика лекарственной аллергии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ru-RU" sz="3200" dirty="0" smtClean="0">
                <a:solidFill>
                  <a:srgbClr val="C00000"/>
                </a:solidFill>
              </a:rPr>
              <a:t>непереносимости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3944" y="6488668"/>
            <a:ext cx="153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www.nrcii.ru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38629" y="1364343"/>
            <a:ext cx="10515600" cy="4464277"/>
          </a:xfrm>
        </p:spPr>
        <p:txBody>
          <a:bodyPr/>
          <a:lstStyle/>
          <a:p>
            <a:r>
              <a:rPr lang="ru-RU" dirty="0">
                <a:latin typeface="Arial" charset="0"/>
              </a:rPr>
              <a:t>1. Необходимо определить является ли исследуемая реакция действительно побочным действием ЛС или она является «совпадающей» или «психофизиологической» реакцией, которые не имеют никакого отношения к лекарственной непереносимости.</a:t>
            </a:r>
          </a:p>
          <a:p>
            <a:r>
              <a:rPr lang="ru-RU" dirty="0" smtClean="0">
                <a:latin typeface="Arial" charset="0"/>
              </a:rPr>
              <a:t>2 </a:t>
            </a:r>
            <a:r>
              <a:rPr lang="ru-RU" dirty="0">
                <a:latin typeface="Arial" charset="0"/>
              </a:rPr>
              <a:t>Тщательный сбор анамнеза заболевания и </a:t>
            </a:r>
            <a:r>
              <a:rPr lang="ru-RU" dirty="0">
                <a:solidFill>
                  <a:srgbClr val="FF0000"/>
                </a:solidFill>
                <a:latin typeface="Arial" charset="0"/>
              </a:rPr>
              <a:t>фармакологического анамнеза </a:t>
            </a:r>
            <a:r>
              <a:rPr lang="ru-RU" dirty="0">
                <a:latin typeface="Arial" charset="0"/>
              </a:rPr>
              <a:t>и выявление основного анамнестического критерия ЛА – </a:t>
            </a:r>
            <a:r>
              <a:rPr lang="ru-RU" dirty="0">
                <a:solidFill>
                  <a:srgbClr val="FF0000"/>
                </a:solidFill>
                <a:latin typeface="Arial" charset="0"/>
              </a:rPr>
              <a:t>четкой связи развития реакции с приемом ЛС и положительной динамики после отмены причинно-значимого ЛС.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04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85" y="365126"/>
            <a:ext cx="10914743" cy="70893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Диагностика </a:t>
            </a:r>
            <a:r>
              <a:rPr lang="ru-RU" sz="2800" dirty="0" smtClean="0">
                <a:solidFill>
                  <a:srgbClr val="C00000"/>
                </a:solidFill>
              </a:rPr>
              <a:t>лекарственной аллергии</a:t>
            </a:r>
            <a:r>
              <a:rPr lang="en-US" sz="2800" dirty="0">
                <a:solidFill>
                  <a:srgbClr val="C00000"/>
                </a:solidFill>
              </a:rPr>
              <a:t>/</a:t>
            </a:r>
            <a:r>
              <a:rPr lang="ru-RU" sz="2800" dirty="0">
                <a:solidFill>
                  <a:srgbClr val="C00000"/>
                </a:solidFill>
              </a:rPr>
              <a:t>неперен</a:t>
            </a:r>
            <a:r>
              <a:rPr lang="ru-RU" sz="3200" dirty="0">
                <a:solidFill>
                  <a:srgbClr val="C00000"/>
                </a:solidFill>
              </a:rPr>
              <a:t>осимости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257" y="827314"/>
            <a:ext cx="10515600" cy="6168571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3</a:t>
            </a:r>
            <a:r>
              <a:rPr lang="ru-RU" dirty="0">
                <a:latin typeface="Arial" charset="0"/>
              </a:rPr>
              <a:t>. При сборе фармакологического анамнеза следует учесть следующее</a:t>
            </a:r>
            <a:r>
              <a:rPr lang="en-US" dirty="0">
                <a:latin typeface="Arial" charset="0"/>
              </a:rPr>
              <a:t>:</a:t>
            </a:r>
            <a:r>
              <a:rPr lang="ru-RU" dirty="0">
                <a:latin typeface="Arial" charset="0"/>
              </a:rPr>
              <a:t>                                                        </a:t>
            </a:r>
            <a:endParaRPr lang="ru-RU" dirty="0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charset="0"/>
              </a:rPr>
              <a:t>на </a:t>
            </a:r>
            <a:r>
              <a:rPr lang="ru-RU" dirty="0">
                <a:latin typeface="Arial" charset="0"/>
              </a:rPr>
              <a:t>какой препарат развилась реакция (или, какие препараты принимались на момент развития реакции</a:t>
            </a:r>
            <a:r>
              <a:rPr lang="ru-RU" dirty="0" smtClean="0">
                <a:latin typeface="Arial" charset="0"/>
              </a:rPr>
              <a:t>)                                                   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charset="0"/>
              </a:rPr>
              <a:t>на </a:t>
            </a:r>
            <a:r>
              <a:rPr lang="ru-RU" dirty="0">
                <a:latin typeface="Arial" charset="0"/>
              </a:rPr>
              <a:t>какой день приема ЛС развилась реакция</a:t>
            </a:r>
            <a:r>
              <a:rPr lang="en-US" dirty="0">
                <a:latin typeface="Arial" charset="0"/>
              </a:rPr>
              <a:t>;</a:t>
            </a:r>
            <a:r>
              <a:rPr lang="ru-RU" dirty="0">
                <a:latin typeface="Arial" charset="0"/>
              </a:rPr>
              <a:t>                                                              </a:t>
            </a:r>
            <a:endParaRPr lang="ru-RU" dirty="0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charset="0"/>
              </a:rPr>
              <a:t>в </a:t>
            </a:r>
            <a:r>
              <a:rPr lang="ru-RU" dirty="0">
                <a:latin typeface="Arial" charset="0"/>
              </a:rPr>
              <a:t>какой дозе применялся препарат</a:t>
            </a:r>
            <a:r>
              <a:rPr lang="en-US" dirty="0">
                <a:latin typeface="Arial" charset="0"/>
              </a:rPr>
              <a:t>;</a:t>
            </a:r>
            <a:r>
              <a:rPr lang="ru-RU" dirty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charset="0"/>
              </a:rPr>
              <a:t>путь </a:t>
            </a:r>
            <a:r>
              <a:rPr lang="ru-RU" dirty="0">
                <a:latin typeface="Arial" charset="0"/>
              </a:rPr>
              <a:t>введения ЛС</a:t>
            </a:r>
            <a:r>
              <a:rPr lang="en-US" dirty="0" smtClean="0">
                <a:latin typeface="Arial" charset="0"/>
              </a:rPr>
              <a:t>;</a:t>
            </a:r>
            <a:endParaRPr lang="ru-RU" dirty="0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charset="0"/>
              </a:rPr>
              <a:t>клинические </a:t>
            </a:r>
            <a:r>
              <a:rPr lang="ru-RU" dirty="0">
                <a:latin typeface="Arial" charset="0"/>
              </a:rPr>
              <a:t>проявления реакции</a:t>
            </a:r>
            <a:r>
              <a:rPr lang="en-US" dirty="0">
                <a:latin typeface="Arial" charset="0"/>
              </a:rPr>
              <a:t>;</a:t>
            </a:r>
            <a:r>
              <a:rPr lang="ru-RU" dirty="0">
                <a:latin typeface="Arial" charset="0"/>
              </a:rPr>
              <a:t>  </a:t>
            </a:r>
            <a:r>
              <a:rPr lang="ru-RU" dirty="0" smtClean="0">
                <a:latin typeface="Arial" charset="0"/>
              </a:rPr>
              <a:t>        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charset="0"/>
              </a:rPr>
              <a:t>чем </a:t>
            </a:r>
            <a:r>
              <a:rPr lang="ru-RU" dirty="0">
                <a:latin typeface="Arial" charset="0"/>
              </a:rPr>
              <a:t>купировалась реакция</a:t>
            </a:r>
            <a:r>
              <a:rPr lang="en-US" dirty="0" smtClean="0">
                <a:latin typeface="Arial" charset="0"/>
              </a:rPr>
              <a:t>;</a:t>
            </a:r>
            <a:r>
              <a:rPr lang="ru-RU" dirty="0" smtClean="0">
                <a:latin typeface="Arial" charset="0"/>
              </a:rPr>
              <a:t>            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charset="0"/>
              </a:rPr>
              <a:t>по </a:t>
            </a:r>
            <a:r>
              <a:rPr lang="ru-RU" dirty="0">
                <a:latin typeface="Arial" charset="0"/>
              </a:rPr>
              <a:t>поводу чего применялся препарат</a:t>
            </a:r>
            <a:r>
              <a:rPr lang="en-US" dirty="0" smtClean="0">
                <a:latin typeface="Arial" charset="0"/>
              </a:rPr>
              <a:t>;</a:t>
            </a:r>
            <a:endParaRPr lang="ru-RU" dirty="0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charset="0"/>
              </a:rPr>
              <a:t>были </a:t>
            </a:r>
            <a:r>
              <a:rPr lang="ru-RU" dirty="0">
                <a:latin typeface="Arial" charset="0"/>
              </a:rPr>
              <a:t>ли ранее реакции на </a:t>
            </a:r>
            <a:r>
              <a:rPr lang="ru-RU" dirty="0" smtClean="0">
                <a:latin typeface="Arial" charset="0"/>
              </a:rPr>
              <a:t>ЛС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charset="0"/>
              </a:rPr>
              <a:t>принимал </a:t>
            </a:r>
            <a:r>
              <a:rPr lang="ru-RU" dirty="0">
                <a:latin typeface="Arial" charset="0"/>
              </a:rPr>
              <a:t>ли после реакции препараты из этой группы</a:t>
            </a:r>
            <a:r>
              <a:rPr lang="en-US" dirty="0" smtClean="0">
                <a:latin typeface="Arial" charset="0"/>
              </a:rPr>
              <a:t>;</a:t>
            </a:r>
            <a:endParaRPr lang="ru-RU" dirty="0" smtClean="0">
              <a:latin typeface="Arial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charset="0"/>
              </a:rPr>
              <a:t>- </a:t>
            </a:r>
            <a:r>
              <a:rPr lang="ru-RU" dirty="0">
                <a:latin typeface="Arial" charset="0"/>
              </a:rPr>
              <a:t>какие препараты принимает и переносит хорошо.  </a:t>
            </a:r>
          </a:p>
        </p:txBody>
      </p:sp>
    </p:spTree>
    <p:extLst>
      <p:ext uri="{BB962C8B-B14F-4D97-AF65-F5344CB8AC3E}">
        <p14:creationId xmlns:p14="http://schemas.microsoft.com/office/powerpoint/2010/main" xmlns="" val="28629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1557</Words>
  <Application>Microsoft Office PowerPoint</Application>
  <PresentationFormat>Произвольный</PresentationFormat>
  <Paragraphs>259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Лекарственная непереносимость</vt:lpstr>
      <vt:lpstr>Почему и сегодня остаются актульными вопросы лекарственных осложнений ?</vt:lpstr>
      <vt:lpstr>                          Актуальность</vt:lpstr>
      <vt:lpstr>Факторы, способствующие возникновению лекарственной непереносимости</vt:lpstr>
      <vt:lpstr>Распространенность лекарственной аллергии</vt:lpstr>
      <vt:lpstr>  Классификация лекарственных осложнений </vt:lpstr>
      <vt:lpstr>ЛС, наиболее часто вызывающие лекарственную гиперчувствительность:</vt:lpstr>
      <vt:lpstr>Слайд 8</vt:lpstr>
      <vt:lpstr>Диагностика лекарственной аллергии/непереносимости </vt:lpstr>
      <vt:lpstr>Диагностика лекарственной аллергии/непереносимости</vt:lpstr>
      <vt:lpstr>Клинические проявления лекарственной аллергии неспецифичны</vt:lpstr>
      <vt:lpstr>Основные принципы лечения ЛА</vt:lpstr>
      <vt:lpstr>Частота тяжелых реакций на ЛС возрастает:</vt:lpstr>
      <vt:lpstr>Тесты in vitro </vt:lpstr>
      <vt:lpstr>Кожное тестирование с лекарственными препаратами</vt:lpstr>
      <vt:lpstr>Раздражающее действие ЛС при постановке в/к тестов</vt:lpstr>
      <vt:lpstr>Профилактика развития повторной аллергической реакции на ЛС-правильно собранный фармакологический анамнез.</vt:lpstr>
      <vt:lpstr>ЛС, имеющие сходные функциональные группы, отвечающие за развитие аллергических реакций.</vt:lpstr>
      <vt:lpstr>продолжение</vt:lpstr>
      <vt:lpstr>продолжение</vt:lpstr>
      <vt:lpstr>Классификация местных анестетиков по химическому строению</vt:lpstr>
      <vt:lpstr>Слайд 22</vt:lpstr>
      <vt:lpstr>Благодарю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Лекарственная непереносимость</dc:title>
  <dc:creator>Olga</dc:creator>
  <cp:lastModifiedBy>alerg</cp:lastModifiedBy>
  <cp:revision>51</cp:revision>
  <dcterms:created xsi:type="dcterms:W3CDTF">2019-03-25T15:26:11Z</dcterms:created>
  <dcterms:modified xsi:type="dcterms:W3CDTF">2019-06-20T02:44:30Z</dcterms:modified>
</cp:coreProperties>
</file>