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71" r:id="rId4"/>
    <p:sldId id="260" r:id="rId5"/>
    <p:sldId id="261" r:id="rId6"/>
    <p:sldId id="263" r:id="rId7"/>
    <p:sldId id="264" r:id="rId8"/>
    <p:sldId id="265" r:id="rId9"/>
    <p:sldId id="266" r:id="rId10"/>
    <p:sldId id="267" r:id="rId11"/>
    <p:sldId id="268" r:id="rId12"/>
    <p:sldId id="272"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9791B-4DD6-4036-B4AC-2A23EA5E7A4E}" type="datetimeFigureOut">
              <a:rPr lang="ru-RU" smtClean="0"/>
              <a:pPr/>
              <a:t>13.12.2017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D33D0-3098-4776-A885-E229A406BEDF}" type="slidenum">
              <a:rPr lang="ru-RU" smtClean="0"/>
              <a:pPr/>
              <a:t>‹#›</a:t>
            </a:fld>
            <a:endParaRPr lang="ru-RU"/>
          </a:p>
        </p:txBody>
      </p:sp>
    </p:spTree>
    <p:extLst>
      <p:ext uri="{BB962C8B-B14F-4D97-AF65-F5344CB8AC3E}">
        <p14:creationId xmlns:p14="http://schemas.microsoft.com/office/powerpoint/2010/main" val="1496224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C71EC6-210F-42DE-9C53-41977AD35B3D}" type="datetimeFigureOut">
              <a:rPr lang="ru-RU" smtClean="0"/>
              <a:pPr/>
              <a:t>13.12.2017</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13.12.2017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4C71EC6-210F-42DE-9C53-41977AD35B3D}" type="datetimeFigureOut">
              <a:rPr lang="ru-RU" smtClean="0"/>
              <a:pPr/>
              <a:t>13.12.2017</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13.12.2017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C71EC6-210F-42DE-9C53-41977AD35B3D}" type="datetimeFigureOut">
              <a:rPr lang="ru-RU" smtClean="0"/>
              <a:pPr/>
              <a:t>13.12.2017</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13.12.2017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13.12.2017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13.12.2017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pPr/>
              <a:t>13.12.2017</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13.12.2017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4C71EC6-210F-42DE-9C53-41977AD35B3D}" type="datetimeFigureOut">
              <a:rPr lang="ru-RU" smtClean="0"/>
              <a:pPr/>
              <a:t>13.12.2017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pPr/>
              <a:t>13.12.2017</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3975720"/>
          </a:xfrm>
        </p:spPr>
        <p:txBody>
          <a:bodyPr/>
          <a:lstStyle/>
          <a:p>
            <a:r>
              <a:rPr lang="ru-RU" sz="4000" dirty="0" smtClean="0"/>
              <a:t>Оформление документации на терапевтическом участке</a:t>
            </a:r>
            <a:endParaRPr lang="ru-RU" sz="4000" dirty="0"/>
          </a:p>
        </p:txBody>
      </p:sp>
      <p:sp>
        <p:nvSpPr>
          <p:cNvPr id="3" name="Подзаголовок 2"/>
          <p:cNvSpPr>
            <a:spLocks noGrp="1"/>
          </p:cNvSpPr>
          <p:nvPr>
            <p:ph type="subTitle" idx="1"/>
          </p:nvPr>
        </p:nvSpPr>
        <p:spPr>
          <a:xfrm>
            <a:off x="3354442" y="5013176"/>
            <a:ext cx="5114778" cy="1584176"/>
          </a:xfrm>
        </p:spPr>
        <p:txBody>
          <a:bodyPr/>
          <a:lstStyle/>
          <a:p>
            <a:r>
              <a:rPr lang="ru-RU" dirty="0" smtClean="0"/>
              <a:t>Огнева Алена Геннадьевна</a:t>
            </a:r>
            <a:endParaRPr lang="ru-RU" dirty="0"/>
          </a:p>
        </p:txBody>
      </p:sp>
    </p:spTree>
    <p:extLst>
      <p:ext uri="{BB962C8B-B14F-4D97-AF65-F5344CB8AC3E}">
        <p14:creationId xmlns:p14="http://schemas.microsoft.com/office/powerpoint/2010/main" val="3469925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2026568" cy="3973056"/>
          </a:xfrm>
        </p:spPr>
        <p:txBody>
          <a:bodyPr>
            <a:normAutofit/>
          </a:bodyPr>
          <a:lstStyle/>
          <a:p>
            <a:r>
              <a:rPr lang="ru-RU" sz="2000" dirty="0" smtClean="0"/>
              <a:t>Образец контрольной карты</a:t>
            </a:r>
            <a:endParaRPr lang="ru-RU" sz="2000"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0"/>
            <a:ext cx="5472608" cy="339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3370950"/>
            <a:ext cx="5472608" cy="348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243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3754760" cy="5616624"/>
          </a:xfrm>
        </p:spPr>
        <p:txBody>
          <a:bodyPr>
            <a:normAutofit fontScale="92500" lnSpcReduction="10000"/>
          </a:bodyPr>
          <a:lstStyle/>
          <a:p>
            <a:r>
              <a:rPr lang="ru-RU" dirty="0" smtClean="0"/>
              <a:t>Журнал диспансерного наблюдения больных должен быть на каждом участке, содержит список больных с ХНИЗ.</a:t>
            </a:r>
          </a:p>
          <a:p>
            <a:r>
              <a:rPr lang="ru-RU" dirty="0" smtClean="0"/>
              <a:t>Список пациентов разделен по нозологиям.</a:t>
            </a:r>
          </a:p>
          <a:p>
            <a:r>
              <a:rPr lang="ru-RU" dirty="0" smtClean="0"/>
              <a:t>В журнале также рекомендуется указать даты назначенных и фактических явок каждого пациента ежегодно.</a:t>
            </a:r>
          </a:p>
          <a:p>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0"/>
            <a:ext cx="3910756" cy="554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3490" y="3501008"/>
            <a:ext cx="4494547" cy="319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Штриховая стрелка вправо 8"/>
          <p:cNvSpPr/>
          <p:nvPr/>
        </p:nvSpPr>
        <p:spPr>
          <a:xfrm>
            <a:off x="3419872" y="6093296"/>
            <a:ext cx="1224136"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34208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Объект 4"/>
          <p:cNvSpPr>
            <a:spLocks noGrp="1"/>
          </p:cNvSpPr>
          <p:nvPr>
            <p:ph idx="1"/>
          </p:nvPr>
        </p:nvSpPr>
        <p:spPr/>
        <p:txBody>
          <a:bodyPr/>
          <a:lstStyle/>
          <a:p>
            <a:endParaRPr lang="ru-RU" dirty="0"/>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7757120"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998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172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898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Обязанности участковой мед сестры </a:t>
            </a:r>
            <a:endParaRPr lang="ru-RU" dirty="0"/>
          </a:p>
        </p:txBody>
      </p:sp>
      <p:sp>
        <p:nvSpPr>
          <p:cNvPr id="3" name="Объект 2"/>
          <p:cNvSpPr>
            <a:spLocks noGrp="1"/>
          </p:cNvSpPr>
          <p:nvPr>
            <p:ph idx="1"/>
          </p:nvPr>
        </p:nvSpPr>
        <p:spPr/>
        <p:txBody>
          <a:bodyPr>
            <a:normAutofit fontScale="92500" lnSpcReduction="20000"/>
          </a:bodyPr>
          <a:lstStyle/>
          <a:p>
            <a:r>
              <a:rPr lang="ru-RU" dirty="0" smtClean="0"/>
              <a:t>1.Формирование списка </a:t>
            </a:r>
            <a:r>
              <a:rPr lang="ru-RU" dirty="0"/>
              <a:t>прикрепленного населения</a:t>
            </a:r>
          </a:p>
          <a:p>
            <a:r>
              <a:rPr lang="ru-RU" dirty="0" smtClean="0"/>
              <a:t>2.Ведение паспорта </a:t>
            </a:r>
            <a:r>
              <a:rPr lang="ru-RU" dirty="0"/>
              <a:t>участка</a:t>
            </a:r>
          </a:p>
          <a:p>
            <a:r>
              <a:rPr lang="ru-RU" dirty="0" smtClean="0"/>
              <a:t>3.Ведение </a:t>
            </a:r>
            <a:r>
              <a:rPr lang="ru-RU" dirty="0"/>
              <a:t>журнала диспансерного </a:t>
            </a:r>
            <a:r>
              <a:rPr lang="ru-RU" dirty="0" smtClean="0"/>
              <a:t>наблюдения, формирует </a:t>
            </a:r>
            <a:r>
              <a:rPr lang="ru-RU" dirty="0"/>
              <a:t>картотеку контрольных карт</a:t>
            </a:r>
          </a:p>
          <a:p>
            <a:r>
              <a:rPr lang="ru-RU" dirty="0" smtClean="0"/>
              <a:t>4. </a:t>
            </a:r>
            <a:r>
              <a:rPr lang="ru-RU" dirty="0"/>
              <a:t>П</a:t>
            </a:r>
            <a:r>
              <a:rPr lang="ru-RU" dirty="0" smtClean="0"/>
              <a:t>ланирование </a:t>
            </a:r>
            <a:r>
              <a:rPr lang="ru-RU" dirty="0"/>
              <a:t>«Д» явок в соответствии с рекомендацией участкового врача терапевта</a:t>
            </a:r>
          </a:p>
          <a:p>
            <a:r>
              <a:rPr lang="ru-RU" dirty="0" smtClean="0"/>
              <a:t>5.Приглашение </a:t>
            </a:r>
            <a:r>
              <a:rPr lang="ru-RU" dirty="0"/>
              <a:t>пациентов на «Д» осмотры (смс оповещение, телефонные звонки)</a:t>
            </a:r>
          </a:p>
          <a:p>
            <a:r>
              <a:rPr lang="ru-RU" dirty="0" smtClean="0"/>
              <a:t>6.Составление отчета </a:t>
            </a:r>
            <a:r>
              <a:rPr lang="ru-RU" dirty="0"/>
              <a:t>о выполнении плана «Д» </a:t>
            </a:r>
            <a:r>
              <a:rPr lang="ru-RU" dirty="0" smtClean="0"/>
              <a:t>осмотров</a:t>
            </a:r>
            <a:endParaRPr lang="en-US" dirty="0" smtClean="0"/>
          </a:p>
          <a:p>
            <a:r>
              <a:rPr lang="en-US" dirty="0" smtClean="0"/>
              <a:t>7.</a:t>
            </a:r>
            <a:r>
              <a:rPr lang="ru-RU" dirty="0" smtClean="0"/>
              <a:t>Патронаж </a:t>
            </a:r>
            <a:r>
              <a:rPr lang="ru-RU" dirty="0"/>
              <a:t>маломобильных пациентов </a:t>
            </a:r>
          </a:p>
          <a:p>
            <a:r>
              <a:rPr lang="en-US" dirty="0" smtClean="0"/>
              <a:t>8.</a:t>
            </a:r>
            <a:r>
              <a:rPr lang="ru-RU" dirty="0" smtClean="0"/>
              <a:t>Выполнение </a:t>
            </a:r>
            <a:r>
              <a:rPr lang="ru-RU" dirty="0"/>
              <a:t>назначений врача на дому</a:t>
            </a:r>
          </a:p>
          <a:p>
            <a:endParaRPr lang="ru-RU" dirty="0"/>
          </a:p>
          <a:p>
            <a:endParaRPr lang="ru-RU" dirty="0"/>
          </a:p>
        </p:txBody>
      </p:sp>
    </p:spTree>
    <p:extLst>
      <p:ext uri="{BB962C8B-B14F-4D97-AF65-F5344CB8AC3E}">
        <p14:creationId xmlns:p14="http://schemas.microsoft.com/office/powerpoint/2010/main" val="2089320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1003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625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38842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270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7239000" cy="6051072"/>
          </a:xfrm>
        </p:spPr>
        <p:txBody>
          <a:bodyPr/>
          <a:lstStyle/>
          <a:p>
            <a:pPr marL="0" indent="0" algn="just">
              <a:buNone/>
            </a:pPr>
            <a:r>
              <a:rPr lang="ru-RU" b="1" dirty="0" smtClean="0">
                <a:solidFill>
                  <a:srgbClr val="FF0000"/>
                </a:solidFill>
              </a:rPr>
              <a:t>Контрольная карта (форма 030/у-04)</a:t>
            </a:r>
          </a:p>
          <a:p>
            <a:pPr marL="0" indent="0" algn="just">
              <a:buNone/>
            </a:pPr>
            <a:r>
              <a:rPr lang="ru-RU" dirty="0" smtClean="0"/>
              <a:t> Порядок заполнения регламентируется  </a:t>
            </a:r>
            <a:r>
              <a:rPr lang="ru-RU" b="1" dirty="0" smtClean="0">
                <a:solidFill>
                  <a:srgbClr val="FF0000"/>
                </a:solidFill>
              </a:rPr>
              <a:t>Приказом </a:t>
            </a:r>
            <a:r>
              <a:rPr lang="ru-RU" b="1" dirty="0">
                <a:solidFill>
                  <a:srgbClr val="FF0000"/>
                </a:solidFill>
              </a:rPr>
              <a:t>Минздрава России от 15.12.2014 N 834н </a:t>
            </a:r>
            <a:r>
              <a:rPr lang="ru-RU" dirty="0"/>
              <a:t>"Об утверждении унифицированных форм медицинской документации, используемых в медицинских организациях, оказывающих медицинскую помощь в амбулаторных условиях, и порядков по их заполнению" </a:t>
            </a:r>
            <a:r>
              <a:rPr lang="ru-RU" dirty="0" smtClean="0"/>
              <a:t>.</a:t>
            </a:r>
            <a:endParaRPr lang="ru-RU" dirty="0"/>
          </a:p>
        </p:txBody>
      </p:sp>
    </p:spTree>
    <p:extLst>
      <p:ext uri="{BB962C8B-B14F-4D97-AF65-F5344CB8AC3E}">
        <p14:creationId xmlns:p14="http://schemas.microsoft.com/office/powerpoint/2010/main" val="1166763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7239000" cy="5907056"/>
          </a:xfrm>
        </p:spPr>
        <p:txBody>
          <a:bodyPr>
            <a:normAutofit fontScale="85000" lnSpcReduction="10000"/>
          </a:bodyPr>
          <a:lstStyle/>
          <a:p>
            <a:pPr algn="just"/>
            <a:r>
              <a:rPr lang="ru-RU" dirty="0" smtClean="0"/>
              <a:t>Номер контрольной </a:t>
            </a:r>
            <a:r>
              <a:rPr lang="ru-RU" dirty="0"/>
              <a:t>карты соответствует </a:t>
            </a:r>
            <a:r>
              <a:rPr lang="ru-RU" dirty="0" smtClean="0"/>
              <a:t>номеру</a:t>
            </a:r>
          </a:p>
          <a:p>
            <a:pPr marL="0" indent="0" algn="just">
              <a:buNone/>
            </a:pPr>
            <a:r>
              <a:rPr lang="ru-RU" dirty="0" smtClean="0"/>
              <a:t>медицинской карты </a:t>
            </a:r>
            <a:r>
              <a:rPr lang="ru-RU" dirty="0"/>
              <a:t>амбулаторного</a:t>
            </a:r>
          </a:p>
          <a:p>
            <a:pPr marL="0" indent="0" algn="just">
              <a:buNone/>
            </a:pPr>
            <a:r>
              <a:rPr lang="ru-RU" dirty="0"/>
              <a:t>больного (форма №025/у-04) </a:t>
            </a:r>
            <a:endParaRPr lang="ru-RU" dirty="0" smtClean="0"/>
          </a:p>
          <a:p>
            <a:pPr marL="0" indent="0" algn="just">
              <a:buNone/>
            </a:pPr>
            <a:r>
              <a:rPr lang="ru-RU" dirty="0" smtClean="0"/>
              <a:t>    Указать номер телефона пациента</a:t>
            </a:r>
          </a:p>
          <a:p>
            <a:pPr algn="just"/>
            <a:r>
              <a:rPr lang="ru-RU" dirty="0" smtClean="0"/>
              <a:t>Контрольная </a:t>
            </a:r>
            <a:r>
              <a:rPr lang="ru-RU" dirty="0"/>
              <a:t>карта диспансерного наблюдения </a:t>
            </a:r>
            <a:r>
              <a:rPr lang="ru-RU" dirty="0" smtClean="0"/>
              <a:t>заполняется </a:t>
            </a:r>
            <a:r>
              <a:rPr lang="ru-RU" dirty="0"/>
              <a:t>всеми амбулаторно-поликлиническими учреждениями (исключения составляют специализированные учреждения). Карта заполняется на всех больных, которые взяты под диспансерное наблюдение по причине их заболевания. Если пациент имеет право на получение специальных услуг, то проставляется маркировка (буква Л</a:t>
            </a:r>
            <a:r>
              <a:rPr lang="ru-RU" dirty="0" smtClean="0"/>
              <a:t>).</a:t>
            </a:r>
          </a:p>
          <a:p>
            <a:pPr algn="just"/>
            <a:r>
              <a:rPr lang="ru-RU" dirty="0" smtClean="0"/>
              <a:t> </a:t>
            </a:r>
            <a:r>
              <a:rPr lang="ru-RU" dirty="0"/>
              <a:t>Диагноз заболевания пациента проставляется в правом верхнем углу карты, также указывается дата установления данного диагноза, код болезней по МКБ, код имеющейся </a:t>
            </a:r>
            <a:r>
              <a:rPr lang="ru-RU" dirty="0" smtClean="0"/>
              <a:t>льготы </a:t>
            </a:r>
            <a:endParaRPr lang="ru-RU" dirty="0"/>
          </a:p>
        </p:txBody>
      </p:sp>
    </p:spTree>
    <p:extLst>
      <p:ext uri="{BB962C8B-B14F-4D97-AF65-F5344CB8AC3E}">
        <p14:creationId xmlns:p14="http://schemas.microsoft.com/office/powerpoint/2010/main" val="1637897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7239000" cy="5979064"/>
          </a:xfrm>
        </p:spPr>
        <p:txBody>
          <a:bodyPr>
            <a:normAutofit fontScale="92500" lnSpcReduction="20000"/>
          </a:bodyPr>
          <a:lstStyle/>
          <a:p>
            <a:pPr algn="just"/>
            <a:r>
              <a:rPr lang="ru-RU" dirty="0"/>
              <a:t>Контрольная карта используется для ведения учета за посещением больных в соответствии с утвержденным индивидуальным планом диспансерного наблюдения. Для этого в карте указываются даты назначений, а также даты фактической явки больного. </a:t>
            </a:r>
            <a:endParaRPr lang="ru-RU" dirty="0" smtClean="0"/>
          </a:p>
          <a:p>
            <a:pPr algn="just"/>
            <a:r>
              <a:rPr lang="ru-RU" dirty="0" smtClean="0"/>
              <a:t>В </a:t>
            </a:r>
            <a:r>
              <a:rPr lang="ru-RU" dirty="0"/>
              <a:t>карте отмечаются все сведения об изменении диагноза, о возникающих осложнениях и сопутствующих заболеваниях. Вносятся сведения о проводимых врачебных мероприятиях:</a:t>
            </a:r>
          </a:p>
          <a:p>
            <a:pPr algn="just"/>
            <a:endParaRPr lang="ru-RU" dirty="0"/>
          </a:p>
          <a:p>
            <a:pPr algn="just"/>
            <a:r>
              <a:rPr lang="ru-RU" dirty="0"/>
              <a:t>    лечебно-профилактические;</a:t>
            </a:r>
          </a:p>
          <a:p>
            <a:pPr algn="just"/>
            <a:r>
              <a:rPr lang="ru-RU" dirty="0"/>
              <a:t>    госпитализация;</a:t>
            </a:r>
          </a:p>
          <a:p>
            <a:pPr algn="just"/>
            <a:r>
              <a:rPr lang="ru-RU" dirty="0"/>
              <a:t>    лечение в дневном стационаре;</a:t>
            </a:r>
          </a:p>
          <a:p>
            <a:pPr algn="just"/>
            <a:r>
              <a:rPr lang="ru-RU" dirty="0"/>
              <a:t>    санаторно-курортное лечение;</a:t>
            </a:r>
          </a:p>
          <a:p>
            <a:pPr algn="just"/>
            <a:r>
              <a:rPr lang="ru-RU" dirty="0"/>
              <a:t>    присвоение пациенту инвалидности;</a:t>
            </a:r>
          </a:p>
          <a:p>
            <a:pPr algn="just"/>
            <a:r>
              <a:rPr lang="ru-RU" dirty="0"/>
              <a:t>    рекомендации по трудоустройству и пр.</a:t>
            </a:r>
          </a:p>
          <a:p>
            <a:endParaRPr lang="ru-RU" dirty="0"/>
          </a:p>
        </p:txBody>
      </p:sp>
    </p:spTree>
    <p:extLst>
      <p:ext uri="{BB962C8B-B14F-4D97-AF65-F5344CB8AC3E}">
        <p14:creationId xmlns:p14="http://schemas.microsoft.com/office/powerpoint/2010/main" val="2059576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7239000" cy="5547016"/>
          </a:xfrm>
        </p:spPr>
        <p:txBody>
          <a:bodyPr>
            <a:normAutofit fontScale="77500" lnSpcReduction="20000"/>
          </a:bodyPr>
          <a:lstStyle/>
          <a:p>
            <a:pPr algn="just"/>
            <a:r>
              <a:rPr lang="ru-RU" dirty="0"/>
              <a:t>Контрольная карта подписывается лечащим врачом.</a:t>
            </a:r>
          </a:p>
          <a:p>
            <a:pPr algn="just"/>
            <a:r>
              <a:rPr lang="ru-RU" dirty="0"/>
              <a:t>Карты хранятся в картотеке у каждого врача,  по формам заболеваний либо </a:t>
            </a:r>
            <a:r>
              <a:rPr lang="ru-RU" dirty="0">
                <a:solidFill>
                  <a:srgbClr val="FF0000"/>
                </a:solidFill>
              </a:rPr>
              <a:t>датам явки</a:t>
            </a:r>
            <a:r>
              <a:rPr lang="ru-RU" dirty="0"/>
              <a:t> на осмотр пациентов. Это позволяет вести контроль за своевременной явкой больных. </a:t>
            </a:r>
            <a:endParaRPr lang="ru-RU" dirty="0" smtClean="0"/>
          </a:p>
          <a:p>
            <a:pPr algn="just">
              <a:buNone/>
            </a:pPr>
            <a:r>
              <a:rPr lang="ru-RU" dirty="0" smtClean="0"/>
              <a:t>Карты </a:t>
            </a:r>
            <a:r>
              <a:rPr lang="ru-RU" dirty="0"/>
              <a:t>льготной категории больных рекомендуется хранить отдельно. </a:t>
            </a:r>
            <a:endParaRPr lang="ru-RU" dirty="0" smtClean="0"/>
          </a:p>
          <a:p>
            <a:pPr algn="just">
              <a:buNone/>
            </a:pPr>
            <a:r>
              <a:rPr lang="ru-RU" dirty="0" smtClean="0"/>
              <a:t>На </a:t>
            </a:r>
            <a:r>
              <a:rPr lang="ru-RU" dirty="0"/>
              <a:t>больных, находящихся под диспансерным наблюдением по поводу двух и более заболеваний, </a:t>
            </a:r>
            <a:r>
              <a:rPr lang="ru-RU" dirty="0" err="1"/>
              <a:t>этиологически</a:t>
            </a:r>
            <a:r>
              <a:rPr lang="ru-RU" dirty="0"/>
              <a:t> не связанных между собой рекомендуется заполнение раздельных контрольных </a:t>
            </a:r>
            <a:r>
              <a:rPr lang="ru-RU" dirty="0" smtClean="0"/>
              <a:t>карт </a:t>
            </a:r>
            <a:r>
              <a:rPr lang="ru-RU" u="sng" dirty="0"/>
              <a:t>( в целях </a:t>
            </a:r>
            <a:r>
              <a:rPr lang="ru-RU" u="sng" dirty="0" smtClean="0"/>
              <a:t>избежать дублирования </a:t>
            </a:r>
            <a:r>
              <a:rPr lang="ru-RU" u="sng" dirty="0"/>
              <a:t>разрешено завести одну контрольную </a:t>
            </a:r>
            <a:r>
              <a:rPr lang="ru-RU" u="sng" dirty="0" smtClean="0"/>
              <a:t>карту, где превалирующее заболевание указывается как основное, а все ХНИЗ, требующие диспансерного наблюдения, указываются в сопутствующих, при этом в протоколе диспансерного наблюдения врач оценивает эффективность терапии и динамику развития </a:t>
            </a:r>
            <a:r>
              <a:rPr lang="ru-RU" u="sng" dirty="0" smtClean="0">
                <a:solidFill>
                  <a:srgbClr val="FF0000"/>
                </a:solidFill>
              </a:rPr>
              <a:t>всех</a:t>
            </a:r>
            <a:r>
              <a:rPr lang="ru-RU" u="sng" dirty="0" smtClean="0"/>
              <a:t> заболеваний </a:t>
            </a:r>
            <a:r>
              <a:rPr lang="ru-RU" dirty="0" smtClean="0"/>
              <a:t>).</a:t>
            </a:r>
            <a:endParaRPr lang="ru-RU" dirty="0"/>
          </a:p>
          <a:p>
            <a:pPr algn="just"/>
            <a:r>
              <a:rPr lang="ru-RU" dirty="0"/>
              <a:t>Данные </a:t>
            </a:r>
            <a:r>
              <a:rPr lang="ru-RU" dirty="0" smtClean="0"/>
              <a:t>карты используются </a:t>
            </a:r>
            <a:r>
              <a:rPr lang="ru-RU" dirty="0"/>
              <a:t>для составления </a:t>
            </a:r>
            <a:r>
              <a:rPr lang="ru-RU" dirty="0" smtClean="0"/>
              <a:t>статистической медицинской </a:t>
            </a:r>
            <a:r>
              <a:rPr lang="ru-RU" dirty="0"/>
              <a:t>отчетности соответствующего направления.</a:t>
            </a:r>
          </a:p>
          <a:p>
            <a:endParaRPr lang="ru-RU" dirty="0"/>
          </a:p>
        </p:txBody>
      </p:sp>
    </p:spTree>
    <p:extLst>
      <p:ext uri="{BB962C8B-B14F-4D97-AF65-F5344CB8AC3E}">
        <p14:creationId xmlns:p14="http://schemas.microsoft.com/office/powerpoint/2010/main" val="23729090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107</TotalTime>
  <Words>455</Words>
  <Application>Microsoft Office PowerPoint</Application>
  <PresentationFormat>Экран (4:3)</PresentationFormat>
  <Paragraphs>37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Изящная</vt:lpstr>
      <vt:lpstr>Оформление документации на терапевтическом участке</vt:lpstr>
      <vt:lpstr>Презентация PowerPoint</vt:lpstr>
      <vt:lpstr>Обязанности участковой мед сестры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Образец контрольной карты</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Оформление документации на терапевтическом участке</dc:title>
  <dc:creator>Kardio</dc:creator>
  <cp:lastModifiedBy>Наталья</cp:lastModifiedBy>
  <cp:revision>18</cp:revision>
  <cp:lastPrinted>2017-12-07T18:29:27Z</cp:lastPrinted>
  <dcterms:created xsi:type="dcterms:W3CDTF">2017-12-07T17:05:19Z</dcterms:created>
  <dcterms:modified xsi:type="dcterms:W3CDTF">2017-12-13T15:24:22Z</dcterms:modified>
</cp:coreProperties>
</file>