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309" r:id="rId3"/>
    <p:sldId id="257" r:id="rId4"/>
    <p:sldId id="258" r:id="rId5"/>
    <p:sldId id="273" r:id="rId6"/>
    <p:sldId id="272" r:id="rId7"/>
    <p:sldId id="299" r:id="rId8"/>
    <p:sldId id="333" r:id="rId9"/>
    <p:sldId id="285" r:id="rId10"/>
    <p:sldId id="277" r:id="rId11"/>
    <p:sldId id="278" r:id="rId12"/>
    <p:sldId id="279" r:id="rId13"/>
    <p:sldId id="281" r:id="rId14"/>
    <p:sldId id="282" r:id="rId15"/>
    <p:sldId id="283" r:id="rId16"/>
    <p:sldId id="291" r:id="rId17"/>
    <p:sldId id="322" r:id="rId18"/>
    <p:sldId id="323" r:id="rId19"/>
    <p:sldId id="325" r:id="rId20"/>
    <p:sldId id="331" r:id="rId21"/>
    <p:sldId id="329" r:id="rId22"/>
    <p:sldId id="326" r:id="rId23"/>
    <p:sldId id="324" r:id="rId24"/>
    <p:sldId id="330" r:id="rId25"/>
    <p:sldId id="335" r:id="rId26"/>
    <p:sldId id="265" r:id="rId27"/>
    <p:sldId id="266" r:id="rId28"/>
    <p:sldId id="284" r:id="rId29"/>
    <p:sldId id="268" r:id="rId30"/>
    <p:sldId id="269" r:id="rId31"/>
    <p:sldId id="270" r:id="rId32"/>
    <p:sldId id="271" r:id="rId33"/>
    <p:sldId id="332" r:id="rId34"/>
    <p:sldId id="280" r:id="rId35"/>
    <p:sldId id="328" r:id="rId36"/>
    <p:sldId id="304" r:id="rId37"/>
    <p:sldId id="305" r:id="rId38"/>
    <p:sldId id="321" r:id="rId39"/>
    <p:sldId id="336" r:id="rId40"/>
    <p:sldId id="31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25" autoAdjust="0"/>
  </p:normalViewPr>
  <p:slideViewPr>
    <p:cSldViewPr>
      <p:cViewPr>
        <p:scale>
          <a:sx n="70" d="100"/>
          <a:sy n="70" d="100"/>
        </p:scale>
        <p:origin x="-678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B1341-00D2-48DE-9501-B2F17C2362B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4D6A2-B74A-4F6C-B068-6307851F0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66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4D6A2-B74A-4F6C-B068-6307851F0BD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4D6A2-B74A-4F6C-B068-6307851F0BD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5445224"/>
            <a:ext cx="6427440" cy="1152128"/>
          </a:xfrm>
        </p:spPr>
        <p:txBody>
          <a:bodyPr>
            <a:normAutofit/>
          </a:bodyPr>
          <a:lstStyle/>
          <a:p>
            <a:r>
              <a:rPr lang="ru-RU" dirty="0" err="1" smtClean="0"/>
              <a:t>Килина</a:t>
            </a:r>
            <a:r>
              <a:rPr lang="ru-RU" dirty="0" smtClean="0"/>
              <a:t> Наталья Сергеевна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412776"/>
            <a:ext cx="8458200" cy="3387824"/>
          </a:xfrm>
        </p:spPr>
        <p:txBody>
          <a:bodyPr>
            <a:normAutofit fontScale="92500" lnSpcReduction="10000"/>
          </a:bodyPr>
          <a:lstStyle/>
          <a:p>
            <a:r>
              <a:rPr lang="ru-RU" sz="4800" dirty="0" smtClean="0"/>
              <a:t>ОРГАНИЗАЦИЯ ДЕЯТЕЛЬНОСТИ УЧАСТКОВОГО ВРАЧА-ТЕРАПЕВТА в ГБУ «ВАРГАШИНСКОЙ ЦРБ».</a:t>
            </a:r>
          </a:p>
          <a:p>
            <a:r>
              <a:rPr lang="ru-RU" sz="4800" dirty="0" smtClean="0"/>
              <a:t>ДИСПАНСЕРНОЕ НАБЛЮДЕНИЕ БОЛЬНЫХ С ХНИЗ.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60114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Основаниями </a:t>
            </a:r>
            <a:r>
              <a:rPr lang="ru-RU" dirty="0"/>
              <a:t>для прекращения диспансерного наблюдения являются: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) выздоровление или достижение стойкой компенсации физиологических функций после перенесенного острого заболевания (состояния, в том числе травмы, отравления);</a:t>
            </a:r>
          </a:p>
          <a:p>
            <a:r>
              <a:rPr lang="ru-RU" dirty="0"/>
              <a:t>2) достижение стойкой компенсации физиологических функций или стойкой ремиссии хронического заболевания (состояния);</a:t>
            </a:r>
          </a:p>
          <a:p>
            <a:r>
              <a:rPr lang="ru-RU" dirty="0"/>
              <a:t>3) устранение (коррекция) факторов риска и снижение степени риска развития хронических неинфекционных заболеваний и их осложнений до умеренного или низкого уровня.</a:t>
            </a:r>
          </a:p>
        </p:txBody>
      </p:sp>
    </p:spTree>
    <p:extLst>
      <p:ext uri="{BB962C8B-B14F-4D97-AF65-F5344CB8AC3E}">
        <p14:creationId xmlns:p14="http://schemas.microsoft.com/office/powerpoint/2010/main" val="1415762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</a:t>
            </a:r>
            <a:r>
              <a:rPr lang="ru-RU" dirty="0"/>
              <a:t>эффективности диспансерного </a:t>
            </a:r>
            <a:r>
              <a:rPr lang="ru-RU" dirty="0" smtClean="0"/>
              <a:t>наблюдения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60851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1) уменьшение числа случаев и количества дней временной нетрудоспособности граждан, находящихся под диспансерным наблюдением;</a:t>
            </a:r>
          </a:p>
          <a:p>
            <a:r>
              <a:rPr lang="ru-RU" dirty="0"/>
              <a:t>2) уменьшение числа госпитализаций граждан, находящихся под диспансерным наблюдением, в том числе по экстренным медицинским показаниям, по поводу обострений и осложнений заболеваний;</a:t>
            </a:r>
          </a:p>
          <a:p>
            <a:r>
              <a:rPr lang="ru-RU" dirty="0"/>
              <a:t>3) отсутствие увеличения или сокращение числа случаев инвалидности граждан, находящихся под диспансерным наблюдением;</a:t>
            </a:r>
          </a:p>
          <a:p>
            <a:r>
              <a:rPr lang="ru-RU" dirty="0"/>
              <a:t>4) снижение показателей смертности, в том числе смертности вне медицинских организаций, граждан, находящихся под диспансерным наблюдением;</a:t>
            </a:r>
          </a:p>
          <a:p>
            <a:r>
              <a:rPr lang="ru-RU" dirty="0"/>
              <a:t>5) уменьшение частоты обострений хронических заболеваний у граждан, находящихся под диспансерным наблюдением;</a:t>
            </a:r>
          </a:p>
          <a:p>
            <a:r>
              <a:rPr lang="ru-RU" dirty="0"/>
              <a:t>6) снижение числа вызовов скорой медицинской помощи и госпитализаций по экстренным медицинским показаниям среди взрослого населения, находящегося под диспансерным наблюдением.</a:t>
            </a:r>
          </a:p>
        </p:txBody>
      </p:sp>
    </p:spTree>
    <p:extLst>
      <p:ext uri="{BB962C8B-B14F-4D97-AF65-F5344CB8AC3E}">
        <p14:creationId xmlns:p14="http://schemas.microsoft.com/office/powerpoint/2010/main" val="3397333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ПЕРЕЧЕНЬ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ЗАБОЛЕВАНИЙ (СОСТОЯНИЙ), ПРИ НАЛИЧИИ КОТОРЫХ УСТАНАВЛИВАЕТСЯ</a:t>
            </a:r>
          </a:p>
          <a:p>
            <a:pPr marL="0" indent="0" algn="ctr">
              <a:buNone/>
            </a:pPr>
            <a:r>
              <a:rPr lang="ru-RU" dirty="0"/>
              <a:t>ГРУППА ДИСПАНСЕРНОГО НАБЛЮДЕНИЯ ВРАЧОМ-ТЕРАПЕВТОМ И</a:t>
            </a:r>
          </a:p>
          <a:p>
            <a:pPr marL="0" indent="0" algn="ctr">
              <a:buNone/>
            </a:pPr>
            <a:r>
              <a:rPr lang="ru-RU" dirty="0"/>
              <a:t>АЛГОРИТМЫ ДИСПАНСЕРНОГО НАБЛЮБДЕНИЯ</a:t>
            </a:r>
          </a:p>
          <a:p>
            <a:pPr marL="0" indent="0" algn="ctr">
              <a:buNone/>
            </a:pPr>
            <a:r>
              <a:rPr lang="ru-RU" dirty="0" err="1"/>
              <a:t>р</a:t>
            </a:r>
            <a:r>
              <a:rPr lang="ru-RU" dirty="0" err="1" smtClean="0"/>
              <a:t>егламентрируются</a:t>
            </a:r>
            <a:r>
              <a:rPr lang="ru-RU" dirty="0" smtClean="0"/>
              <a:t> </a:t>
            </a:r>
            <a:r>
              <a:rPr lang="ru-RU" b="1" u="sng" dirty="0" smtClean="0"/>
              <a:t>приказом </a:t>
            </a:r>
            <a:r>
              <a:rPr lang="ru-RU" b="1" u="sng" dirty="0"/>
              <a:t>Министерства</a:t>
            </a:r>
          </a:p>
          <a:p>
            <a:pPr marL="0" indent="0" algn="ctr">
              <a:buNone/>
            </a:pPr>
            <a:r>
              <a:rPr lang="ru-RU" b="1" u="sng" dirty="0"/>
              <a:t>здравоохранения Российской Федерации от 21.12.2012 г. N 1344н </a:t>
            </a:r>
            <a:r>
              <a:rPr lang="ru-RU" dirty="0"/>
              <a:t>и </a:t>
            </a:r>
            <a:r>
              <a:rPr lang="ru-RU" b="1" u="sng" dirty="0"/>
              <a:t>Методическими рекомендациями «Диспансерное</a:t>
            </a:r>
          </a:p>
          <a:p>
            <a:pPr marL="0" indent="0" algn="ctr">
              <a:buNone/>
            </a:pPr>
            <a:r>
              <a:rPr lang="ru-RU" b="1" u="sng" dirty="0"/>
              <a:t>наблюдение больных ХНИЗ и пациентов с высоким риском их развития» под редакцией </a:t>
            </a:r>
            <a:r>
              <a:rPr lang="ru-RU" b="1" u="sng" dirty="0" err="1"/>
              <a:t>Бойцова</a:t>
            </a:r>
            <a:r>
              <a:rPr lang="ru-RU" b="1" u="sng" dirty="0"/>
              <a:t> С.А. и </a:t>
            </a:r>
            <a:r>
              <a:rPr lang="ru-RU" b="1" u="sng" dirty="0" err="1"/>
              <a:t>Чучалина</a:t>
            </a:r>
            <a:r>
              <a:rPr lang="ru-RU" b="1" u="sng" dirty="0"/>
              <a:t> А.Г.</a:t>
            </a:r>
          </a:p>
          <a:p>
            <a:pPr marL="0" indent="0" algn="ctr">
              <a:buNone/>
            </a:pPr>
            <a:r>
              <a:rPr lang="ru-RU" b="1" u="sng" dirty="0"/>
              <a:t>2014г</a:t>
            </a:r>
            <a:r>
              <a:rPr lang="ru-RU" b="1" dirty="0" smtClean="0"/>
              <a:t>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420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ГРУППА ДИСПАНСЕРНОГО НАБЛЮДЕНИЯ ВРАЧОМ-ТЕРАПЕВТОМ (перечень заболеваний) – 38 наименований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256584"/>
          </a:xfrm>
        </p:spPr>
        <p:txBody>
          <a:bodyPr>
            <a:noAutofit/>
          </a:bodyPr>
          <a:lstStyle/>
          <a:p>
            <a:r>
              <a:rPr lang="ru-RU" sz="1600" b="1" dirty="0"/>
              <a:t>Хроническая ИБС без </a:t>
            </a:r>
            <a:r>
              <a:rPr lang="ru-RU" sz="1600" b="1" dirty="0" err="1"/>
              <a:t>жизнеугрожающих</a:t>
            </a:r>
            <a:r>
              <a:rPr lang="ru-RU" sz="1600" b="1" dirty="0"/>
              <a:t> нарушений ритма, ХСН не более II ФК</a:t>
            </a:r>
          </a:p>
          <a:p>
            <a:r>
              <a:rPr lang="ru-RU" sz="1600" b="1" dirty="0"/>
              <a:t>После ИМ (более 12 мес.), без стенокардии или со стенокардией стабильного течения I-II ФК, ХСН не более II ФК</a:t>
            </a:r>
          </a:p>
          <a:p>
            <a:r>
              <a:rPr lang="ru-RU" sz="1600" b="1" dirty="0"/>
              <a:t>Стенокардия стабильного течения I-II ФК у лиц трудоспособного возраста</a:t>
            </a:r>
          </a:p>
          <a:p>
            <a:r>
              <a:rPr lang="ru-RU" sz="1600" b="1" dirty="0"/>
              <a:t>Стенокардия стабильного течения I-IV ФК у лиц пенсионного возраста</a:t>
            </a:r>
          </a:p>
          <a:p>
            <a:r>
              <a:rPr lang="ru-RU" sz="1600" b="1" dirty="0"/>
              <a:t>Артериальная гипертония 1-3 степени у лиц с контролируемым АД на фоне приема АГП</a:t>
            </a:r>
          </a:p>
          <a:p>
            <a:r>
              <a:rPr lang="ru-RU" sz="1600" b="1" dirty="0"/>
              <a:t>Легочная гипертензия I-II ФК со стабильным течением</a:t>
            </a:r>
          </a:p>
          <a:p>
            <a:r>
              <a:rPr lang="ru-RU" sz="1600" b="1" dirty="0"/>
              <a:t>Состояние после </a:t>
            </a:r>
            <a:r>
              <a:rPr lang="ru-RU" sz="1600" b="1" dirty="0" err="1"/>
              <a:t>неосл</a:t>
            </a:r>
            <a:r>
              <a:rPr lang="ru-RU" sz="1600" b="1" dirty="0"/>
              <a:t>. хирургического и </a:t>
            </a:r>
            <a:r>
              <a:rPr lang="ru-RU" sz="1600" b="1" dirty="0" err="1"/>
              <a:t>рентгенэндоваскулярного</a:t>
            </a:r>
            <a:r>
              <a:rPr lang="ru-RU" sz="1600" b="1" dirty="0"/>
              <a:t> лечения ССЗ (после 6 мес. от операции)</a:t>
            </a:r>
          </a:p>
          <a:p>
            <a:r>
              <a:rPr lang="ru-RU" sz="1600" b="1" dirty="0"/>
              <a:t>Состояние после </a:t>
            </a:r>
            <a:r>
              <a:rPr lang="ru-RU" sz="1600" b="1" dirty="0" err="1"/>
              <a:t>осл</a:t>
            </a:r>
            <a:r>
              <a:rPr lang="ru-RU" sz="1600" b="1" dirty="0"/>
              <a:t>. хирургического и </a:t>
            </a:r>
            <a:r>
              <a:rPr lang="ru-RU" sz="1600" b="1" dirty="0" err="1"/>
              <a:t>рентгенэндоваскулярного</a:t>
            </a:r>
            <a:r>
              <a:rPr lang="ru-RU" sz="1600" b="1" dirty="0"/>
              <a:t> лечения ССЗ (после 12 мес. от операции)</a:t>
            </a:r>
          </a:p>
          <a:p>
            <a:r>
              <a:rPr lang="ru-RU" sz="1600" b="1" dirty="0"/>
              <a:t>ХСН I-III ФК, стабильное состояние</a:t>
            </a:r>
          </a:p>
          <a:p>
            <a:r>
              <a:rPr lang="ru-RU" sz="1600" b="1" dirty="0"/>
              <a:t>Фибрилляция и (или) трепетание предсердий (пароксизмальная и </a:t>
            </a:r>
            <a:r>
              <a:rPr lang="ru-RU" sz="1600" b="1" dirty="0" err="1"/>
              <a:t>персистирующая</a:t>
            </a:r>
            <a:r>
              <a:rPr lang="ru-RU" sz="1600" b="1" dirty="0"/>
              <a:t> формы на фоне эффективной профилактической антиаритмической терапии)</a:t>
            </a:r>
          </a:p>
          <a:p>
            <a:r>
              <a:rPr lang="ru-RU" sz="1600" b="1" dirty="0"/>
              <a:t>Фибрилляция и (или) трепетание предсердий (пароксизмальная, </a:t>
            </a:r>
            <a:r>
              <a:rPr lang="ru-RU" sz="1600" b="1" dirty="0" err="1"/>
              <a:t>персистириующая</a:t>
            </a:r>
            <a:r>
              <a:rPr lang="ru-RU" sz="1600" b="1" dirty="0"/>
              <a:t> и постоянная формы с эффективным контролем ЧСС на фоне приема лекарственных препаратов)</a:t>
            </a:r>
          </a:p>
          <a:p>
            <a:r>
              <a:rPr lang="ru-RU" sz="1600" b="1" dirty="0"/>
              <a:t>Предсердная и желудочковая экстрасистолия, </a:t>
            </a:r>
            <a:r>
              <a:rPr lang="ru-RU" sz="1600" b="1" dirty="0" err="1"/>
              <a:t>наджелудочковые</a:t>
            </a:r>
            <a:r>
              <a:rPr lang="ru-RU" sz="1600" b="1" dirty="0"/>
              <a:t> и желудочковые тахикардии на фоне эффективной профилактической антиаритмической </a:t>
            </a:r>
            <a:r>
              <a:rPr lang="ru-RU" sz="1600" b="1" dirty="0" smtClean="0"/>
              <a:t>терапии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880086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8640"/>
            <a:ext cx="8686800" cy="6480720"/>
          </a:xfrm>
        </p:spPr>
        <p:txBody>
          <a:bodyPr>
            <a:noAutofit/>
          </a:bodyPr>
          <a:lstStyle/>
          <a:p>
            <a:r>
              <a:rPr lang="ru-RU" sz="1500" b="1" dirty="0"/>
              <a:t>Эзофагит (</a:t>
            </a:r>
            <a:r>
              <a:rPr lang="ru-RU" sz="1500" b="1" dirty="0" err="1"/>
              <a:t>эозинофильный,химический</a:t>
            </a:r>
            <a:r>
              <a:rPr lang="ru-RU" sz="1500" b="1" dirty="0"/>
              <a:t>, лекарственный)</a:t>
            </a:r>
          </a:p>
          <a:p>
            <a:r>
              <a:rPr lang="ru-RU" sz="1500" b="1" dirty="0" err="1"/>
              <a:t>Гастроэзофагеальный</a:t>
            </a:r>
            <a:r>
              <a:rPr lang="ru-RU" sz="1500" b="1" dirty="0"/>
              <a:t> рефлюкс с эзофагитом (без </a:t>
            </a:r>
            <a:r>
              <a:rPr lang="ru-RU" sz="1500" b="1" dirty="0" err="1"/>
              <a:t>цилиндроклеточной</a:t>
            </a:r>
            <a:r>
              <a:rPr lang="ru-RU" sz="1500" b="1" dirty="0"/>
              <a:t> метаплазии – пищевода </a:t>
            </a:r>
            <a:r>
              <a:rPr lang="ru-RU" sz="1500" b="1" dirty="0" err="1"/>
              <a:t>Баррета</a:t>
            </a:r>
            <a:r>
              <a:rPr lang="ru-RU" sz="1500" b="1" dirty="0"/>
              <a:t>)</a:t>
            </a:r>
          </a:p>
          <a:p>
            <a:r>
              <a:rPr lang="ru-RU" sz="1500" b="1" dirty="0"/>
              <a:t>Язвенная болезнь желудка, неосложненное течение В течение 5 лет с момента последнего обострения</a:t>
            </a:r>
          </a:p>
          <a:p>
            <a:r>
              <a:rPr lang="ru-RU" sz="1500" b="1" dirty="0"/>
              <a:t>Язвенная болезнь двенадцатиперстной кишки В течение 5 лет с момента последнего обострения</a:t>
            </a:r>
          </a:p>
          <a:p>
            <a:r>
              <a:rPr lang="ru-RU" sz="1500" b="1" dirty="0"/>
              <a:t>Хронический атрофический </a:t>
            </a:r>
            <a:r>
              <a:rPr lang="ru-RU" sz="1500" b="1" dirty="0" err="1"/>
              <a:t>фундальный</a:t>
            </a:r>
            <a:r>
              <a:rPr lang="ru-RU" sz="1500" b="1" dirty="0"/>
              <a:t> и мультифокальный гастрит</a:t>
            </a:r>
          </a:p>
          <a:p>
            <a:r>
              <a:rPr lang="ru-RU" sz="1500" b="1" dirty="0"/>
              <a:t>Полипы (</a:t>
            </a:r>
            <a:r>
              <a:rPr lang="ru-RU" sz="1500" b="1" dirty="0" err="1"/>
              <a:t>полипоз</a:t>
            </a:r>
            <a:r>
              <a:rPr lang="ru-RU" sz="1500" b="1" dirty="0"/>
              <a:t>) желудка</a:t>
            </a:r>
          </a:p>
          <a:p>
            <a:r>
              <a:rPr lang="ru-RU" sz="1500" b="1" dirty="0" err="1"/>
              <a:t>Дивертикулярная</a:t>
            </a:r>
            <a:r>
              <a:rPr lang="ru-RU" sz="1500" b="1" dirty="0"/>
              <a:t> болезнь кишечника, легкое </a:t>
            </a:r>
            <a:r>
              <a:rPr lang="ru-RU" sz="1500" b="1" dirty="0" smtClean="0"/>
              <a:t>течение</a:t>
            </a:r>
          </a:p>
          <a:p>
            <a:r>
              <a:rPr lang="ru-RU" sz="1500" b="1" dirty="0" err="1"/>
              <a:t>Полипоз</a:t>
            </a:r>
            <a:r>
              <a:rPr lang="ru-RU" sz="1500" b="1" dirty="0"/>
              <a:t> кишечника, семейный </a:t>
            </a:r>
            <a:r>
              <a:rPr lang="ru-RU" sz="1500" b="1" dirty="0" err="1"/>
              <a:t>полипоз</a:t>
            </a:r>
            <a:r>
              <a:rPr lang="ru-RU" sz="1500" b="1" dirty="0"/>
              <a:t> толстой кишки, синдром </a:t>
            </a:r>
            <a:r>
              <a:rPr lang="ru-RU" sz="1500" b="1" dirty="0" err="1"/>
              <a:t>Гартнера</a:t>
            </a:r>
            <a:r>
              <a:rPr lang="ru-RU" sz="1500" b="1" dirty="0"/>
              <a:t>, синдром </a:t>
            </a:r>
            <a:r>
              <a:rPr lang="ru-RU" sz="1500" b="1" dirty="0" err="1"/>
              <a:t>Пейца-Егерса</a:t>
            </a:r>
            <a:r>
              <a:rPr lang="ru-RU" sz="1500" b="1" dirty="0"/>
              <a:t>, синдром Турко</a:t>
            </a:r>
          </a:p>
          <a:p>
            <a:r>
              <a:rPr lang="ru-RU" sz="1500" b="1" dirty="0"/>
              <a:t>Состояние после резекции желудка (по прошествии более 2 лет после операции)</a:t>
            </a:r>
          </a:p>
          <a:p>
            <a:r>
              <a:rPr lang="ru-RU" sz="1500" b="1" dirty="0"/>
              <a:t>Рубцовая стриктура пищевода, не требующая оперативного лечения</a:t>
            </a:r>
          </a:p>
          <a:p>
            <a:r>
              <a:rPr lang="ru-RU" sz="1500" b="1" dirty="0"/>
              <a:t>Рецидивирующий и хронический бронхиты</a:t>
            </a:r>
          </a:p>
          <a:p>
            <a:r>
              <a:rPr lang="ru-RU" sz="1500" b="1" dirty="0"/>
              <a:t>ХОБЛ нетяжелого течения без осложнений, в стабильном состоянии</a:t>
            </a:r>
          </a:p>
          <a:p>
            <a:r>
              <a:rPr lang="ru-RU" sz="1500" b="1" dirty="0" err="1"/>
              <a:t>Посттуберкулезные</a:t>
            </a:r>
            <a:r>
              <a:rPr lang="ru-RU" sz="1500" b="1" dirty="0"/>
              <a:t> и </a:t>
            </a:r>
            <a:r>
              <a:rPr lang="ru-RU" sz="1500" b="1" dirty="0" err="1"/>
              <a:t>постпневмонические</a:t>
            </a:r>
            <a:r>
              <a:rPr lang="ru-RU" sz="1500" b="1" dirty="0"/>
              <a:t> изменения в легких без дыхательной недостаточности</a:t>
            </a:r>
          </a:p>
          <a:p>
            <a:r>
              <a:rPr lang="ru-RU" sz="1500" b="1" dirty="0"/>
              <a:t>Состояние после перенесенного плеврита</a:t>
            </a:r>
          </a:p>
          <a:p>
            <a:r>
              <a:rPr lang="ru-RU" sz="1500" b="1" dirty="0"/>
              <a:t>Бронхиальная астма (контролируемая на фоне приема лекарственных препаратов)</a:t>
            </a:r>
          </a:p>
          <a:p>
            <a:r>
              <a:rPr lang="ru-RU" sz="1500" b="1" dirty="0"/>
              <a:t>Пациенты, перенесшие острую почечную недостаточность, в стабильном состоянии, с ХПН 1 стадии</a:t>
            </a:r>
          </a:p>
          <a:p>
            <a:r>
              <a:rPr lang="ru-RU" sz="1500" b="1" dirty="0"/>
              <a:t>Пациенты, страдающие хронической болезнью почек (независимо от ее причины и стадии), в стабильном состоянии с ХПН 1 стадии</a:t>
            </a:r>
          </a:p>
          <a:p>
            <a:r>
              <a:rPr lang="ru-RU" sz="1500" b="1" dirty="0"/>
              <a:t>Пациенты, относящиеся к группам риска поражения почек</a:t>
            </a:r>
          </a:p>
        </p:txBody>
      </p:sp>
    </p:spTree>
    <p:extLst>
      <p:ext uri="{BB962C8B-B14F-4D97-AF65-F5344CB8AC3E}">
        <p14:creationId xmlns:p14="http://schemas.microsoft.com/office/powerpoint/2010/main" val="3718773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5040560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/>
              <a:t>Остеопороз первичный</a:t>
            </a:r>
          </a:p>
          <a:p>
            <a:r>
              <a:rPr lang="ru-RU" sz="8000" b="1" dirty="0"/>
              <a:t>Инсулиннезависимый сахарный диабет (2 тип)</a:t>
            </a:r>
          </a:p>
          <a:p>
            <a:r>
              <a:rPr lang="ru-RU" sz="8000" b="1" dirty="0" err="1"/>
              <a:t>Инсулинзависимый</a:t>
            </a:r>
            <a:r>
              <a:rPr lang="ru-RU" sz="8000" b="1" dirty="0"/>
              <a:t> сахарный диабет с подобранной дозой инсулина и стабильным течением</a:t>
            </a:r>
          </a:p>
          <a:p>
            <a:r>
              <a:rPr lang="ru-RU" sz="8000" b="1" dirty="0"/>
              <a:t>Последствия перенесенных ОНМК со стабильным течением по прошествии 6 месяцев после острого периода</a:t>
            </a:r>
          </a:p>
          <a:p>
            <a:r>
              <a:rPr lang="ru-RU" sz="8000" b="1" dirty="0"/>
              <a:t>Деменции, иные состояния, сопровождающиеся когнитивными нарушениями, со стабильным течением</a:t>
            </a:r>
          </a:p>
          <a:p>
            <a:r>
              <a:rPr lang="ru-RU" sz="8000" b="1" dirty="0"/>
              <a:t>Последствия легких черепно-мозговых травм, не сопровождавшихся нейрохирургическим вмешательством, со стабильным течением по прошествии 6 месяцев после травмы</a:t>
            </a:r>
          </a:p>
          <a:p>
            <a:r>
              <a:rPr lang="ru-RU" sz="8000" b="1" dirty="0"/>
              <a:t>Последствия травмы нервной системы, сопровождавшейся нейрохирургическим вмешательством, со стабильным течением по истечении 6 месяцев после операции</a:t>
            </a:r>
          </a:p>
          <a:p>
            <a:r>
              <a:rPr lang="ru-RU" sz="8000" b="1" dirty="0"/>
              <a:t>Стеноз внутренней сонной артерии от 40 до 70</a:t>
            </a:r>
            <a:r>
              <a:rPr lang="ru-RU" sz="8000" b="1" dirty="0" smtClean="0"/>
              <a:t>%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6500" b="1" dirty="0" smtClean="0"/>
              <a:t>              </a:t>
            </a:r>
            <a:endParaRPr lang="ru-RU" sz="6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54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1772816"/>
            <a:ext cx="403244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25706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217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работы участкового терапевта в ГБУ «</a:t>
            </a:r>
            <a:r>
              <a:rPr lang="ru-RU" dirty="0" err="1" smtClean="0"/>
              <a:t>Варгашинская</a:t>
            </a:r>
            <a:r>
              <a:rPr lang="ru-RU" dirty="0" smtClean="0"/>
              <a:t> ЦРБ»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 Изучение нормативной базы</a:t>
            </a:r>
          </a:p>
          <a:p>
            <a:r>
              <a:rPr lang="ru-RU" dirty="0" smtClean="0"/>
              <a:t>2. Проведение зачета по владению нормативной базы участковыми врачами терапевтами </a:t>
            </a:r>
          </a:p>
          <a:p>
            <a:r>
              <a:rPr lang="ru-RU" dirty="0" smtClean="0"/>
              <a:t>3.Распределение обязанностей на участке </a:t>
            </a:r>
          </a:p>
          <a:p>
            <a:r>
              <a:rPr lang="ru-RU" dirty="0" smtClean="0"/>
              <a:t>4.Участковый врач:  осуществляет  работу по оказанию срочной и плановой медицинской помощи, проведение профилактических осмотров,  выявление острых и хронических заболеваний, определяет группу здоровья и определяет необходимость  «Д» наблюдения , кратность наблюдения и сроки ( в соответствии с методическими рекомендациями и приказом 1344н)</a:t>
            </a:r>
          </a:p>
          <a:p>
            <a:r>
              <a:rPr lang="ru-RU" dirty="0" smtClean="0"/>
              <a:t>5. Осуществляет  диспансерный  осмотр,  определяет дальнейшую тактику на каждом «Д» осмотре</a:t>
            </a:r>
          </a:p>
          <a:p>
            <a:r>
              <a:rPr lang="ru-RU" dirty="0" smtClean="0"/>
              <a:t>6.Проводит оценку достижения ЦП состояния здоровья </a:t>
            </a:r>
          </a:p>
          <a:p>
            <a:r>
              <a:rPr lang="ru-RU" dirty="0" smtClean="0"/>
              <a:t>7.Представляет отчет заведующей поликлиники о проведенной работе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Участковая мед. сестра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37931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1.Формирует список прикрепленного населения</a:t>
            </a:r>
          </a:p>
          <a:p>
            <a:r>
              <a:rPr lang="ru-RU" dirty="0" smtClean="0"/>
              <a:t>2.Ведет паспорт участка</a:t>
            </a:r>
          </a:p>
          <a:p>
            <a:r>
              <a:rPr lang="ru-RU" dirty="0" smtClean="0"/>
              <a:t>3.Ведет журнала диспансерного наблюдения,</a:t>
            </a:r>
            <a:br>
              <a:rPr lang="ru-RU" dirty="0" smtClean="0"/>
            </a:br>
            <a:r>
              <a:rPr lang="ru-RU" dirty="0" smtClean="0"/>
              <a:t>формирует картотеку контрольных карт</a:t>
            </a:r>
          </a:p>
          <a:p>
            <a:r>
              <a:rPr lang="ru-RU" dirty="0" smtClean="0"/>
              <a:t>4.Занимается планированием «Д» явок в соответствии с рекомендацией участкового врача терапевта</a:t>
            </a:r>
          </a:p>
          <a:p>
            <a:r>
              <a:rPr lang="ru-RU" dirty="0" smtClean="0"/>
              <a:t>5.Приглашает пациентов на «Д» осмотры (смс оповещение, телефонные звонки)</a:t>
            </a:r>
          </a:p>
          <a:p>
            <a:r>
              <a:rPr lang="ru-RU" dirty="0" smtClean="0"/>
              <a:t>6.Составляет отчет о выполнении плана «Д» осмотров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Фельдшер </a:t>
            </a:r>
            <a:r>
              <a:rPr lang="ru-RU" dirty="0" err="1" smtClean="0"/>
              <a:t>ФАПа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осуществляет  работу по оказанию срочной и плановой медицинской </a:t>
            </a:r>
            <a:r>
              <a:rPr lang="ru-RU" dirty="0" err="1" smtClean="0"/>
              <a:t>прмощи</a:t>
            </a:r>
            <a:r>
              <a:rPr lang="ru-RU" dirty="0" smtClean="0"/>
              <a:t>, </a:t>
            </a:r>
            <a:r>
              <a:rPr lang="ru-RU" dirty="0" err="1" smtClean="0"/>
              <a:t>прочедение</a:t>
            </a:r>
            <a:r>
              <a:rPr lang="ru-RU" dirty="0" smtClean="0"/>
              <a:t> профилактических </a:t>
            </a:r>
            <a:r>
              <a:rPr lang="ru-RU" dirty="0" err="1" smtClean="0"/>
              <a:t>омотров</a:t>
            </a:r>
            <a:r>
              <a:rPr lang="ru-RU" dirty="0" smtClean="0"/>
              <a:t>,  </a:t>
            </a:r>
            <a:r>
              <a:rPr lang="ru-RU" dirty="0" err="1" smtClean="0"/>
              <a:t>вывление</a:t>
            </a:r>
            <a:r>
              <a:rPr lang="ru-RU" dirty="0" smtClean="0"/>
              <a:t> острых и хронических заболеваний, определяет группу здоровья и определяет </a:t>
            </a:r>
            <a:r>
              <a:rPr lang="ru-RU" dirty="0" err="1" smtClean="0"/>
              <a:t>необходимось</a:t>
            </a:r>
            <a:r>
              <a:rPr lang="ru-RU" dirty="0" smtClean="0"/>
              <a:t> Д наблюдения , кратность наблюдения и сроки ( в </a:t>
            </a:r>
            <a:r>
              <a:rPr lang="ru-RU" dirty="0" err="1" smtClean="0"/>
              <a:t>сответсви</a:t>
            </a:r>
            <a:r>
              <a:rPr lang="ru-RU" dirty="0" smtClean="0"/>
              <a:t> с </a:t>
            </a:r>
            <a:r>
              <a:rPr lang="ru-RU" dirty="0" err="1" smtClean="0"/>
              <a:t>методичеҫкими </a:t>
            </a:r>
            <a:r>
              <a:rPr lang="ru-RU" dirty="0" smtClean="0"/>
              <a:t>рекомендациями и приказом 1344н)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осуществляетт</a:t>
            </a:r>
            <a:r>
              <a:rPr lang="ru-RU" dirty="0" smtClean="0"/>
              <a:t> Д осмотр   определяет дальнейшую тактику на каждом Д осмотре</a:t>
            </a:r>
          </a:p>
          <a:p>
            <a:r>
              <a:rPr lang="ru-RU" dirty="0" smtClean="0"/>
              <a:t>Проводит оценку достижения ЦП состояния здоровья , </a:t>
            </a:r>
          </a:p>
          <a:p>
            <a:r>
              <a:rPr lang="ru-RU" dirty="0" smtClean="0"/>
              <a:t>Представляет отчет </a:t>
            </a:r>
            <a:r>
              <a:rPr lang="ru-RU" dirty="0" err="1" smtClean="0"/>
              <a:t>завед</a:t>
            </a:r>
            <a:r>
              <a:rPr lang="ru-RU" dirty="0" smtClean="0"/>
              <a:t> поликлиникой о проведенной работе </a:t>
            </a:r>
          </a:p>
          <a:p>
            <a:endParaRPr lang="ru-RU" dirty="0" smtClean="0"/>
          </a:p>
          <a:p>
            <a:r>
              <a:rPr lang="ru-RU" dirty="0" smtClean="0"/>
              <a:t>В случае </a:t>
            </a:r>
            <a:r>
              <a:rPr lang="ru-RU" dirty="0" err="1" smtClean="0"/>
              <a:t>недостижения</a:t>
            </a:r>
            <a:r>
              <a:rPr lang="ru-RU" dirty="0" smtClean="0"/>
              <a:t> компенсации </a:t>
            </a:r>
            <a:r>
              <a:rPr lang="ru-RU" dirty="0" err="1" smtClean="0"/>
              <a:t>состочния</a:t>
            </a:r>
            <a:r>
              <a:rPr lang="ru-RU" dirty="0" smtClean="0"/>
              <a:t> здоровья </a:t>
            </a:r>
            <a:r>
              <a:rPr lang="ru-RU" dirty="0" err="1" smtClean="0"/>
              <a:t>напрпавляется</a:t>
            </a:r>
            <a:r>
              <a:rPr lang="ru-RU" dirty="0" smtClean="0"/>
              <a:t>  в </a:t>
            </a:r>
            <a:r>
              <a:rPr lang="ru-RU" dirty="0" err="1" smtClean="0"/>
              <a:t>црб</a:t>
            </a:r>
            <a:r>
              <a:rPr lang="ru-RU" dirty="0" smtClean="0"/>
              <a:t> на консультацию к врачу терапевту , предварительно выдаются направления для проведения необходимых исследований</a:t>
            </a:r>
          </a:p>
          <a:p>
            <a:r>
              <a:rPr lang="ru-RU" dirty="0" smtClean="0"/>
              <a:t>После осмотра врача </a:t>
            </a:r>
            <a:r>
              <a:rPr lang="ru-RU" dirty="0" err="1" smtClean="0"/>
              <a:t>терапвта</a:t>
            </a:r>
            <a:r>
              <a:rPr lang="ru-RU" dirty="0" smtClean="0"/>
              <a:t> </a:t>
            </a:r>
            <a:r>
              <a:rPr lang="ru-RU" dirty="0" err="1" smtClean="0"/>
              <a:t>проводмт</a:t>
            </a:r>
            <a:r>
              <a:rPr lang="ru-RU" dirty="0" smtClean="0"/>
              <a:t> </a:t>
            </a:r>
            <a:r>
              <a:rPr lang="ru-RU" dirty="0" err="1" smtClean="0"/>
              <a:t>дальнйший</a:t>
            </a:r>
            <a:r>
              <a:rPr lang="ru-RU" dirty="0" smtClean="0"/>
              <a:t> мониторинг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267"/>
            <a:ext cx="9144000" cy="622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Первичная медико-санитарная помощь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4699248" cy="489917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ПМСП</a:t>
            </a:r>
            <a:r>
              <a:rPr lang="ru-RU" dirty="0" smtClean="0"/>
              <a:t>-основа системы оказания медицинской помощи, включает мероприятия </a:t>
            </a:r>
            <a:r>
              <a:rPr lang="ru-RU" dirty="0" smtClean="0">
                <a:solidFill>
                  <a:srgbClr val="FF0000"/>
                </a:solidFill>
              </a:rPr>
              <a:t>по профилактике, диагностике,  лечению</a:t>
            </a:r>
            <a:r>
              <a:rPr lang="ru-RU" dirty="0" smtClean="0"/>
              <a:t> заболеваний и состояний, </a:t>
            </a:r>
            <a:r>
              <a:rPr lang="ru-RU" dirty="0" smtClean="0">
                <a:solidFill>
                  <a:srgbClr val="FF0000"/>
                </a:solidFill>
              </a:rPr>
              <a:t>медицинской реабилитации, наблюдению за течением беременности, формирование здорового образа </a:t>
            </a:r>
            <a:r>
              <a:rPr lang="ru-RU" dirty="0" smtClean="0"/>
              <a:t>жизни, в </a:t>
            </a:r>
            <a:r>
              <a:rPr lang="ru-RU" dirty="0" err="1" smtClean="0"/>
              <a:t>т.ч</a:t>
            </a:r>
            <a:r>
              <a:rPr lang="ru-RU" dirty="0" smtClean="0"/>
              <a:t>. снижению уровня факторов риска заболеваний, санитарно-гигиеническому просвещению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2519772" cy="169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26925"/>
            <a:ext cx="2103314" cy="140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126925"/>
            <a:ext cx="136349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29835"/>
            <a:ext cx="1705372" cy="170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787" y="5143149"/>
            <a:ext cx="2257213" cy="154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935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Диспансерное наблюдение на </a:t>
            </a:r>
            <a:r>
              <a:rPr lang="ru-RU" dirty="0" err="1" smtClean="0"/>
              <a:t>ФАП</a:t>
            </a:r>
            <a:r>
              <a:rPr lang="ru-RU" sz="2800" dirty="0" err="1" smtClean="0"/>
              <a:t>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Диспансерное наблюдение осуществляют следующие медицинские работники медицинской организации (структурного подразделения иной организации, осуществляющей медицинскую деятельность), где гражданин получает первичную медико-санитарную помощь (далее - медицинская организация):</a:t>
            </a:r>
          </a:p>
          <a:p>
            <a:r>
              <a:rPr lang="ru-RU" dirty="0"/>
              <a:t>1) врач-терапевт (врач-терапевт участковый, врач-терапевт участковый цехового врачебного участка, врач общей практики (семейный врач)) (далее - врач-терапевт);</a:t>
            </a:r>
          </a:p>
          <a:p>
            <a:r>
              <a:rPr lang="ru-RU" dirty="0"/>
              <a:t>2) врачи-специалисты (по профилю заболевания гражданина);</a:t>
            </a:r>
          </a:p>
          <a:p>
            <a:r>
              <a:rPr lang="ru-RU" dirty="0"/>
              <a:t>3) врач (фельдшер) отделения (кабинета) медицинской профилактики;</a:t>
            </a:r>
          </a:p>
          <a:p>
            <a:r>
              <a:rPr lang="ru-RU" dirty="0"/>
              <a:t>4) врач (фельдшер) отделения (кабинета) медицинской профилактики или центра здоровья;</a:t>
            </a:r>
          </a:p>
          <a:p>
            <a:r>
              <a:rPr lang="ru-RU" b="1" u="sng" dirty="0"/>
              <a:t>5) фельдшер фельдшерско-акушерского пункта (фельдшерского здравпункта) в случае возложения на него руководителем медицинской организации отдельных функций лечащего врача, в том числе по проведению диспансерного наблюдения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383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Фельдшер </a:t>
            </a:r>
            <a:r>
              <a:rPr lang="ru-RU" dirty="0" err="1" smtClean="0"/>
              <a:t>ФАПа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осуществляет  работу по оказанию срочной и плановой медицинской помощи, проведение профилактических осмотров,  выявление острых и хронических заболеваний, определяет группу здоровья и определяет необходимость « Д» наблюдения , кратность наблюдения и сроки ( в соответствии с методическими рекомендациями и приказом 1344н)</a:t>
            </a:r>
          </a:p>
          <a:p>
            <a:r>
              <a:rPr lang="ru-RU" dirty="0" smtClean="0"/>
              <a:t> осуществляет «Д» осмотр, определяет дальнейшую тактику на каждом «Д» осмотре</a:t>
            </a:r>
          </a:p>
          <a:p>
            <a:r>
              <a:rPr lang="ru-RU" dirty="0" smtClean="0"/>
              <a:t>Проводит оценку достижения ЦП состояния здоровья  </a:t>
            </a:r>
          </a:p>
          <a:p>
            <a:r>
              <a:rPr lang="ru-RU" dirty="0" smtClean="0"/>
              <a:t>Представляет </a:t>
            </a:r>
            <a:r>
              <a:rPr lang="ru-RU" dirty="0" smtClean="0"/>
              <a:t>отчет заведующей поликлиники о проведенной работе </a:t>
            </a:r>
          </a:p>
          <a:p>
            <a:endParaRPr lang="ru-RU" dirty="0" smtClean="0"/>
          </a:p>
          <a:p>
            <a:r>
              <a:rPr lang="ru-RU" dirty="0" smtClean="0"/>
              <a:t>В случае не достижения компенсации состояния здоровья, сомнениях в диагнозе направляет  в ЦРБ на консультацию к врачу терапевту , предварительно выдаются направления для проведения необходимых исследований</a:t>
            </a:r>
          </a:p>
          <a:p>
            <a:r>
              <a:rPr lang="ru-RU" dirty="0" smtClean="0"/>
              <a:t>После осмотра врача терапевта проводит дальнейший мониторинг согласно его рекомендациям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Медицинская сестра </a:t>
            </a:r>
            <a:r>
              <a:rPr lang="ru-RU" dirty="0" err="1" smtClean="0"/>
              <a:t>ФАПа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Осуществляет наблюдение за пациентами страдающими ХНИЗ  </a:t>
            </a:r>
          </a:p>
          <a:p>
            <a:r>
              <a:rPr lang="ru-RU" dirty="0" smtClean="0"/>
              <a:t>Ежемесячно контроль АД, уровня гликемии, наличие отеков, прием лекарственных препаратов , докладывает фельдшеру </a:t>
            </a:r>
            <a:r>
              <a:rPr lang="ru-RU" dirty="0" err="1" smtClean="0"/>
              <a:t>ФАПа</a:t>
            </a:r>
            <a:r>
              <a:rPr lang="ru-RU" dirty="0" smtClean="0"/>
              <a:t>  и участковому врачу о результатах лечения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sz="4000" b="1" dirty="0" smtClean="0"/>
              <a:t>Фельдшер кабинета профилактики:</a:t>
            </a:r>
          </a:p>
          <a:p>
            <a:pPr marL="0" indent="0">
              <a:buNone/>
            </a:pPr>
            <a:r>
              <a:rPr lang="ru-RU" sz="3500" dirty="0" smtClean="0"/>
              <a:t>Осуществляет диспансерное наблюдение лиц без ХНИЗ с высоким и очень высоким риском их развития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Взаимодействия врача терапевта сельского участка и фельдшера </a:t>
            </a:r>
            <a:r>
              <a:rPr lang="ru-RU" dirty="0" err="1" smtClean="0"/>
              <a:t>ФАПа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04864"/>
            <a:ext cx="8686800" cy="387526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совместно с участковым фельдшером планирует «Д» наблюдение  </a:t>
            </a:r>
          </a:p>
          <a:p>
            <a:pPr algn="ctr"/>
            <a:r>
              <a:rPr lang="ru-RU" dirty="0" smtClean="0"/>
              <a:t> осуществляет контроль за работой фельдшера ФАПА</a:t>
            </a:r>
          </a:p>
          <a:p>
            <a:pPr algn="ctr"/>
            <a:r>
              <a:rPr lang="ru-RU" dirty="0"/>
              <a:t>к</a:t>
            </a:r>
            <a:r>
              <a:rPr lang="ru-RU" dirty="0" smtClean="0"/>
              <a:t>онсультирует в случае необходимости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8640"/>
            <a:ext cx="8686800" cy="655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Таким образом, фельдшер </a:t>
            </a:r>
            <a:r>
              <a:rPr lang="ru-RU" sz="2000" dirty="0"/>
              <a:t>фельдшерско-акушерского пункта </a:t>
            </a:r>
            <a:r>
              <a:rPr lang="ru-RU" sz="2000" dirty="0" smtClean="0"/>
              <a:t>в </a:t>
            </a:r>
            <a:r>
              <a:rPr lang="ru-RU" sz="2000" dirty="0"/>
              <a:t>случае возложения на него руководителем медицинской организации </a:t>
            </a:r>
            <a:r>
              <a:rPr lang="ru-RU" sz="2000" dirty="0" smtClean="0"/>
              <a:t>функций </a:t>
            </a:r>
            <a:r>
              <a:rPr lang="ru-RU" sz="2000" dirty="0"/>
              <a:t>лечащего </a:t>
            </a:r>
            <a:r>
              <a:rPr lang="ru-RU" sz="2000" dirty="0" smtClean="0"/>
              <a:t>врача участкового, проводит диспансерное наблюдение своего участка в полном объеме, заполняет контрольные карты и протоколы диспансерного наблюдения . Однако в связи с важностью данного направления, рекомендовано разделить данную функцию с врачом-терапевтом, консультирующим данное село (деревню). </a:t>
            </a:r>
          </a:p>
          <a:p>
            <a:pPr marL="0" indent="0">
              <a:buNone/>
            </a:pPr>
            <a:r>
              <a:rPr lang="ru-RU" sz="2000" dirty="0" smtClean="0"/>
              <a:t>Больной, находящийся на диспансерном наблюдении по поводу ХНИЗ, хотя бы однократно в текущем году должен быть осмотрен врачом-терапевтом ЛПУ, за которым он закреплен, а также дополнительно в случае необходимости.  В контрольной карте диспансерного наблюдения </a:t>
            </a:r>
          </a:p>
          <a:p>
            <a:pPr marL="0" indent="0">
              <a:buNone/>
            </a:pPr>
            <a:r>
              <a:rPr lang="ru-RU" sz="2000" dirty="0" smtClean="0"/>
              <a:t>помимо назначенных и </a:t>
            </a:r>
          </a:p>
          <a:p>
            <a:pPr marL="0" indent="0">
              <a:buNone/>
            </a:pPr>
            <a:r>
              <a:rPr lang="ru-RU" sz="2000" dirty="0" smtClean="0"/>
              <a:t>фактических явок должно быть </a:t>
            </a:r>
          </a:p>
          <a:p>
            <a:pPr marL="0" indent="0">
              <a:buNone/>
            </a:pPr>
            <a:r>
              <a:rPr lang="ru-RU" sz="2000" dirty="0" smtClean="0"/>
              <a:t>указано, где осуществлен </a:t>
            </a:r>
          </a:p>
          <a:p>
            <a:pPr marL="0" indent="0">
              <a:buNone/>
            </a:pPr>
            <a:r>
              <a:rPr lang="ru-RU" sz="2000" dirty="0" smtClean="0"/>
              <a:t>диспансерный осмотр ( на </a:t>
            </a:r>
            <a:r>
              <a:rPr lang="ru-RU" sz="2000" dirty="0" err="1" smtClean="0"/>
              <a:t>ФАПе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r>
              <a:rPr lang="ru-RU" sz="2000" dirty="0" smtClean="0"/>
              <a:t>или же в ЛПУ).  В ГБУ «ВЦРБ»</a:t>
            </a:r>
          </a:p>
          <a:p>
            <a:pPr marL="0" indent="0">
              <a:buNone/>
            </a:pPr>
            <a:r>
              <a:rPr lang="ru-RU" sz="2000" dirty="0"/>
              <a:t>к</a:t>
            </a:r>
            <a:r>
              <a:rPr lang="ru-RU" sz="2000" dirty="0" smtClean="0"/>
              <a:t>артотека контрольных карт </a:t>
            </a:r>
          </a:p>
          <a:p>
            <a:pPr marL="0" indent="0">
              <a:buNone/>
            </a:pPr>
            <a:r>
              <a:rPr lang="ru-RU" sz="2000" dirty="0"/>
              <a:t>в</a:t>
            </a:r>
            <a:r>
              <a:rPr lang="ru-RU" sz="2000" dirty="0" smtClean="0"/>
              <a:t>едется и терапевтом, </a:t>
            </a:r>
          </a:p>
          <a:p>
            <a:pPr marL="0" indent="0">
              <a:buNone/>
            </a:pPr>
            <a:r>
              <a:rPr lang="ru-RU" sz="2000" dirty="0" smtClean="0"/>
              <a:t>и фельдшером.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1048"/>
            <a:ext cx="4763947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496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12776"/>
            <a:ext cx="8686800" cy="4176464"/>
          </a:xfrm>
        </p:spPr>
        <p:txBody>
          <a:bodyPr>
            <a:normAutofit fontScale="90000"/>
          </a:bodyPr>
          <a:lstStyle/>
          <a:p>
            <a:r>
              <a:rPr lang="ru-RU" dirty="0"/>
              <a:t>Для лучшего владения всей ситуацией на участке, целенаправленного планирования работы,  заполняется </a:t>
            </a:r>
            <a:r>
              <a:rPr lang="ru-RU" u="sng" dirty="0"/>
              <a:t>паспорт врачебного (терапевтического) участка </a:t>
            </a:r>
            <a:r>
              <a:rPr lang="ru-RU" dirty="0"/>
              <a:t>(форма 030-П/у), утвержденный приказом МЗ РФ № 765 от 07.12.05 г.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692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паспорте должны быть выделены следующие разделы: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1 Характеристика </a:t>
            </a:r>
            <a:r>
              <a:rPr lang="ru-RU" b="1" dirty="0"/>
              <a:t>врачебного терапевтического участка:</a:t>
            </a:r>
          </a:p>
          <a:p>
            <a:r>
              <a:rPr lang="ru-RU" dirty="0"/>
              <a:t>численность населения;</a:t>
            </a:r>
          </a:p>
          <a:p>
            <a:r>
              <a:rPr lang="ru-RU" dirty="0"/>
              <a:t>план участка с указанием этажности домов, числа квартир, расположением школ, детских дошкольных учреждений;</a:t>
            </a:r>
          </a:p>
          <a:p>
            <a:r>
              <a:rPr lang="ru-RU" dirty="0"/>
              <a:t>перечень предприятий и учреждений с указанием количества работающих (списки обновляются ежегодно, заверяются администрацией предприятий).</a:t>
            </a:r>
          </a:p>
        </p:txBody>
      </p:sp>
    </p:spTree>
    <p:extLst>
      <p:ext uri="{BB962C8B-B14F-4D97-AF65-F5344CB8AC3E}">
        <p14:creationId xmlns:p14="http://schemas.microsoft.com/office/powerpoint/2010/main" val="3141678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686800" cy="626469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5900" b="1" dirty="0" smtClean="0"/>
              <a:t>2 Характеристика </a:t>
            </a:r>
            <a:r>
              <a:rPr lang="ru-RU" sz="5900" b="1" dirty="0"/>
              <a:t>прикрепленного населения:</a:t>
            </a:r>
          </a:p>
          <a:p>
            <a:r>
              <a:rPr lang="ru-RU" sz="4900" dirty="0"/>
              <a:t>возрастно-половой состав населения;</a:t>
            </a:r>
          </a:p>
          <a:p>
            <a:r>
              <a:rPr lang="ru-RU" sz="4900" dirty="0"/>
              <a:t>население трудоспособного возраста (мужчин, женщин);</a:t>
            </a:r>
          </a:p>
          <a:p>
            <a:r>
              <a:rPr lang="ru-RU" sz="4900" dirty="0"/>
              <a:t>население старше 60 лет (мужчин, женщин);</a:t>
            </a:r>
          </a:p>
          <a:p>
            <a:r>
              <a:rPr lang="ru-RU" sz="4900" dirty="0"/>
              <a:t>работающее население (мужчин, женщин);</a:t>
            </a:r>
          </a:p>
          <a:p>
            <a:r>
              <a:rPr lang="ru-RU" sz="4900" dirty="0"/>
              <a:t>неработающее население (мужчин, женщин);</a:t>
            </a:r>
          </a:p>
          <a:p>
            <a:r>
              <a:rPr lang="ru-RU" sz="4900" dirty="0"/>
              <a:t>пенсионеры (мужчин, женщин);</a:t>
            </a:r>
          </a:p>
          <a:p>
            <a:r>
              <a:rPr lang="ru-RU" sz="4900" dirty="0"/>
              <a:t>число лиц, имеющих производственную вредность (мужчин, женщин);</a:t>
            </a:r>
          </a:p>
          <a:p>
            <a:r>
              <a:rPr lang="ru-RU" sz="4900" dirty="0"/>
              <a:t>число лиц, относящихся к группам риска и злоупотребляющих алкоголем, курением, наркотиками (мужчин, женщин);</a:t>
            </a:r>
          </a:p>
          <a:p>
            <a:r>
              <a:rPr lang="ru-RU" sz="4900" dirty="0"/>
              <a:t>список лиц, страдающих социально значимыми заболеваниями (туберкулезом, сахарным диабетом, новообразованиями, заболеваниями сердечно-сосудистыми заболеваниями и поражением опорно-двигательного аппарата</a:t>
            </a:r>
            <a:r>
              <a:rPr lang="ru-RU" sz="4900" dirty="0" smtClean="0"/>
              <a:t>).</a:t>
            </a:r>
            <a:endParaRPr lang="ru-RU" sz="4900" dirty="0"/>
          </a:p>
          <a:p>
            <a:pPr marL="0" indent="0">
              <a:buNone/>
            </a:pPr>
            <a:r>
              <a:rPr lang="ru-RU" sz="5900" b="1" dirty="0" smtClean="0"/>
              <a:t>3 Состояние </a:t>
            </a:r>
            <a:r>
              <a:rPr lang="ru-RU" sz="5900" b="1" dirty="0"/>
              <a:t>здоровья и результаты лечения прикрепленного населения:</a:t>
            </a:r>
          </a:p>
          <a:p>
            <a:r>
              <a:rPr lang="ru-RU" sz="4900" dirty="0"/>
              <a:t>возрастной состав населения, из них трудоспособных и нетрудоспособных мужчин и женщин;</a:t>
            </a:r>
          </a:p>
          <a:p>
            <a:r>
              <a:rPr lang="ru-RU" sz="4900" dirty="0"/>
              <a:t>диспансерная группа (возрастно-половая характеристика, движение «Д» группы, нуждалось в проведении лечебно-оздоровительных мероприятий и получило их (амбулаторное, стационарное лечение, ВТМП, лечение в дневном стационаре, санаторно-курортное лечение);</a:t>
            </a:r>
          </a:p>
          <a:p>
            <a:r>
              <a:rPr lang="ru-RU" sz="4900" dirty="0"/>
              <a:t>число проведенных мероприятий: прививок, анализов, исследований, процедур, консультаций;</a:t>
            </a:r>
          </a:p>
          <a:p>
            <a:r>
              <a:rPr lang="ru-RU" sz="4900" dirty="0"/>
              <a:t>число лиц, которым оказана скорая медицинская помощь при выездах (человек), в том числе направлено в стационар;</a:t>
            </a:r>
          </a:p>
          <a:p>
            <a:r>
              <a:rPr lang="ru-RU" sz="4900" dirty="0"/>
              <a:t>выход на инвалидность (всего, в отчетном году);</a:t>
            </a:r>
          </a:p>
          <a:p>
            <a:r>
              <a:rPr lang="ru-RU" sz="4900" dirty="0"/>
              <a:t>число умерших (всего, в том числе на дому).</a:t>
            </a:r>
          </a:p>
        </p:txBody>
      </p:sp>
    </p:spTree>
    <p:extLst>
      <p:ext uri="{BB962C8B-B14F-4D97-AF65-F5344CB8AC3E}">
        <p14:creationId xmlns:p14="http://schemas.microsoft.com/office/powerpoint/2010/main" val="2283677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r>
              <a:rPr lang="ru-RU" dirty="0"/>
              <a:t>Сведения о диспансерном наблюдении</a:t>
            </a:r>
            <a:br>
              <a:rPr lang="ru-RU" dirty="0"/>
            </a:br>
            <a:r>
              <a:rPr lang="ru-RU" dirty="0"/>
              <a:t>вносятся: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132856"/>
            <a:ext cx="8686800" cy="3947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 в медицинскую карту амбулаторного</a:t>
            </a:r>
          </a:p>
          <a:p>
            <a:pPr marL="0" indent="0">
              <a:buNone/>
            </a:pPr>
            <a:r>
              <a:rPr lang="ru-RU" dirty="0"/>
              <a:t>больного (форма №025/у-04) и</a:t>
            </a:r>
          </a:p>
          <a:p>
            <a:pPr marL="0" indent="0">
              <a:buNone/>
            </a:pPr>
            <a:r>
              <a:rPr lang="ru-RU" dirty="0"/>
              <a:t> Контрольную карту диспансерного</a:t>
            </a:r>
          </a:p>
          <a:p>
            <a:pPr marL="0" indent="0">
              <a:buNone/>
            </a:pPr>
            <a:r>
              <a:rPr lang="ru-RU" dirty="0"/>
              <a:t>наблюдения (</a:t>
            </a:r>
            <a:r>
              <a:rPr lang="ru-RU" dirty="0" smtClean="0"/>
              <a:t>форма </a:t>
            </a:r>
            <a:r>
              <a:rPr lang="ru-RU" dirty="0"/>
              <a:t>№030/у-04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/>
              <a:t>Журнал </a:t>
            </a:r>
            <a:r>
              <a:rPr lang="ru-RU" dirty="0" smtClean="0"/>
              <a:t>диспансерного наблюдения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433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Контрольные карты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28800"/>
            <a:ext cx="8686800" cy="489654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Контрольная карта диспансерного наблюдения заполняется абсолютно всеми амбулаторно-поликлиническими учреждениями (исключения составляют специализированные учреждения). Карта заполняется на всех больных, которые взяты под диспансерное наблюдение по причине их заболевания</a:t>
            </a:r>
            <a:r>
              <a:rPr lang="ru-RU" dirty="0" smtClean="0"/>
              <a:t>.</a:t>
            </a:r>
          </a:p>
          <a:p>
            <a:r>
              <a:rPr lang="ru-RU" dirty="0"/>
              <a:t>Диагноз заболевания пациента проставляется в правом верхнем углу карты, также указывается дата установления данного диагноза, код болезней по МКБ, код имеющейся льготы. В карте необходимо отметить способ выявления действующего диагноза (при профилактическом осмотре или  при обращении в медицинское учреждение за помощью</a:t>
            </a:r>
            <a:r>
              <a:rPr lang="ru-RU" dirty="0" smtClean="0"/>
              <a:t>).</a:t>
            </a:r>
          </a:p>
          <a:p>
            <a:r>
              <a:rPr lang="ru-RU" dirty="0"/>
              <a:t>На больных, находящихся под </a:t>
            </a:r>
            <a:r>
              <a:rPr lang="ru-RU" dirty="0" smtClean="0"/>
              <a:t>диспансерным наблюдением </a:t>
            </a:r>
            <a:r>
              <a:rPr lang="ru-RU" dirty="0"/>
              <a:t>по поводу двух и </a:t>
            </a:r>
            <a:r>
              <a:rPr lang="ru-RU" dirty="0" smtClean="0"/>
              <a:t>более заболеваний</a:t>
            </a:r>
            <a:r>
              <a:rPr lang="ru-RU" dirty="0"/>
              <a:t>, </a:t>
            </a:r>
            <a:r>
              <a:rPr lang="ru-RU" dirty="0" err="1"/>
              <a:t>этиологически</a:t>
            </a:r>
            <a:r>
              <a:rPr lang="ru-RU" dirty="0"/>
              <a:t> не связанных </a:t>
            </a:r>
            <a:r>
              <a:rPr lang="ru-RU" dirty="0" smtClean="0"/>
              <a:t>между </a:t>
            </a:r>
            <a:r>
              <a:rPr lang="ru-RU" dirty="0" smtClean="0"/>
              <a:t>собой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i="1" dirty="0"/>
              <a:t>заполняются раздельные </a:t>
            </a:r>
            <a:r>
              <a:rPr lang="ru-RU" i="1" dirty="0" smtClean="0"/>
              <a:t>контрольные карты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После анализа эффективности  заполнения карты на каждый диагноз пришли к выводу , что создается большая картотека</a:t>
            </a:r>
            <a:r>
              <a:rPr lang="en-US" dirty="0" smtClean="0"/>
              <a:t>, </a:t>
            </a:r>
            <a:r>
              <a:rPr lang="ru-RU" dirty="0" smtClean="0"/>
              <a:t>сложная для повседневной работы, предложено заводить карту одну , вносить хронические заболевания , в журнале «Д» наблюдения регистрировать в каждом разделе по нозологиям.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22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Нормативные документы, необходимые для работы участкового врача терапевта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Приказ Минздрава России от 15.11.2012 N </a:t>
            </a:r>
            <a:r>
              <a:rPr lang="ru-RU" dirty="0" smtClean="0">
                <a:solidFill>
                  <a:schemeClr val="tx1"/>
                </a:solidFill>
              </a:rPr>
              <a:t>923н «Об </a:t>
            </a:r>
            <a:r>
              <a:rPr lang="ru-RU" dirty="0">
                <a:solidFill>
                  <a:schemeClr val="tx1"/>
                </a:solidFill>
              </a:rPr>
              <a:t>утверждении Порядка оказания медицинской помощи взрослому населению по профилю </a:t>
            </a:r>
            <a:r>
              <a:rPr lang="ru-RU" dirty="0" smtClean="0">
                <a:solidFill>
                  <a:schemeClr val="tx1"/>
                </a:solidFill>
              </a:rPr>
              <a:t>«терапия»»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Приказ Департамента здравоохранения Курганской области  от 12.09.2013 г. №1225 « Об организации оказания медицинской помощи взрослому населению на территории Курганской области  по профилю «терапия»</a:t>
            </a:r>
          </a:p>
          <a:p>
            <a:r>
              <a:rPr lang="ru-RU" dirty="0">
                <a:solidFill>
                  <a:schemeClr val="tx1"/>
                </a:solidFill>
              </a:rPr>
              <a:t>Приказ Министерства здравоохранения России от №543н  « Об утверждении положения  об организации первичной медико-санитарной помощи взрослому населению»</a:t>
            </a:r>
          </a:p>
          <a:p>
            <a:r>
              <a:rPr lang="ru-RU" dirty="0">
                <a:solidFill>
                  <a:srgbClr val="7030A0"/>
                </a:solidFill>
              </a:rPr>
              <a:t>Приказ Минздрава России от 21.12.2012 г. </a:t>
            </a:r>
            <a:r>
              <a:rPr lang="ru-RU" u="sng" dirty="0">
                <a:solidFill>
                  <a:srgbClr val="7030A0"/>
                </a:solidFill>
              </a:rPr>
              <a:t>№1344н </a:t>
            </a:r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dirty="0">
                <a:solidFill>
                  <a:srgbClr val="7030A0"/>
                </a:solidFill>
              </a:rPr>
              <a:t>О</a:t>
            </a:r>
            <a:r>
              <a:rPr lang="ru-RU" dirty="0" smtClean="0">
                <a:solidFill>
                  <a:srgbClr val="7030A0"/>
                </a:solidFill>
              </a:rPr>
              <a:t>б </a:t>
            </a:r>
            <a:r>
              <a:rPr lang="ru-RU" dirty="0">
                <a:solidFill>
                  <a:srgbClr val="7030A0"/>
                </a:solidFill>
              </a:rPr>
              <a:t>утверждении порядка проведения диспансерного наблюдения»</a:t>
            </a:r>
          </a:p>
          <a:p>
            <a:r>
              <a:rPr lang="ru-RU" u="sng" dirty="0">
                <a:solidFill>
                  <a:srgbClr val="7030A0"/>
                </a:solidFill>
              </a:rPr>
              <a:t>Методические рекомендации </a:t>
            </a:r>
            <a:r>
              <a:rPr lang="ru-RU" dirty="0">
                <a:solidFill>
                  <a:srgbClr val="7030A0"/>
                </a:solidFill>
              </a:rPr>
              <a:t>МЗРФ 2014 г. « Диспансерное наблюдение больных хроническими неинфекционными заболеваниями  и пациентов с высоким риском их </a:t>
            </a:r>
            <a:r>
              <a:rPr lang="ru-RU" dirty="0" smtClean="0">
                <a:solidFill>
                  <a:srgbClr val="7030A0"/>
                </a:solidFill>
              </a:rPr>
              <a:t>развития»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346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764704"/>
            <a:ext cx="8686800" cy="576064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Контрольная карта используется для ведения учета за посещением больных в соответствии с утвержденным индивидуальным планом диспансерного наблюдения. Для этого в карте указываются даты назначений, а также даты фактической явки больного. В карте отмечаются все сведения об изменении диагноза, о возникающих осложнениях и сопутствующих заболеваниях. Вносятся сведения о проводимых врачебных мероприятиях:</a:t>
            </a:r>
          </a:p>
          <a:p>
            <a:r>
              <a:rPr lang="ru-RU" dirty="0"/>
              <a:t>лечебно-профилактические;</a:t>
            </a:r>
          </a:p>
          <a:p>
            <a:r>
              <a:rPr lang="ru-RU" dirty="0"/>
              <a:t>госпитализация;</a:t>
            </a:r>
          </a:p>
          <a:p>
            <a:r>
              <a:rPr lang="ru-RU" dirty="0"/>
              <a:t>лечение в дневном стационаре;</a:t>
            </a:r>
          </a:p>
          <a:p>
            <a:r>
              <a:rPr lang="ru-RU" dirty="0"/>
              <a:t>санаторно-курортное лечение;</a:t>
            </a:r>
          </a:p>
          <a:p>
            <a:r>
              <a:rPr lang="ru-RU" dirty="0"/>
              <a:t>присвоение пациенту инвалидности;</a:t>
            </a:r>
          </a:p>
          <a:p>
            <a:r>
              <a:rPr lang="ru-RU" dirty="0"/>
              <a:t>рекомендации по трудоустройству и пр.</a:t>
            </a:r>
          </a:p>
          <a:p>
            <a:r>
              <a:rPr lang="ru-RU" dirty="0"/>
              <a:t>Контрольная карта подписывается лечащим врачом.</a:t>
            </a:r>
          </a:p>
          <a:p>
            <a:r>
              <a:rPr lang="ru-RU" dirty="0"/>
              <a:t>Карты хранятся в картотеке у каждого врача,  по формам заболеваний либо датам явки на осмотр </a:t>
            </a:r>
            <a:r>
              <a:rPr lang="ru-RU" dirty="0" smtClean="0"/>
              <a:t>пациентов </a:t>
            </a:r>
            <a:r>
              <a:rPr lang="ru-RU" dirty="0"/>
              <a:t>(в </a:t>
            </a:r>
            <a:r>
              <a:rPr lang="ru-RU" dirty="0" smtClean="0"/>
              <a:t>целом или </a:t>
            </a:r>
            <a:r>
              <a:rPr lang="ru-RU" dirty="0"/>
              <a:t>по нозологическим формам </a:t>
            </a:r>
            <a:r>
              <a:rPr lang="ru-RU" dirty="0" smtClean="0"/>
              <a:t>заболеваний, не </a:t>
            </a:r>
            <a:r>
              <a:rPr lang="ru-RU" dirty="0"/>
              <a:t>связанных между </a:t>
            </a:r>
            <a:r>
              <a:rPr lang="ru-RU" dirty="0" smtClean="0"/>
              <a:t>собой). Это позволяет </a:t>
            </a:r>
            <a:r>
              <a:rPr lang="ru-RU" dirty="0"/>
              <a:t>вести контроль за своевременной явкой </a:t>
            </a:r>
            <a:r>
              <a:rPr lang="ru-RU" dirty="0" smtClean="0"/>
              <a:t>больных, систематичностью посещений. </a:t>
            </a:r>
            <a:r>
              <a:rPr lang="ru-RU" dirty="0"/>
              <a:t>Карты льготной категории больных рекомендуется хранить отдельно.</a:t>
            </a:r>
          </a:p>
        </p:txBody>
      </p:sp>
    </p:spTree>
    <p:extLst>
      <p:ext uri="{BB962C8B-B14F-4D97-AF65-F5344CB8AC3E}">
        <p14:creationId xmlns:p14="http://schemas.microsoft.com/office/powerpoint/2010/main" val="3634128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4000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057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4000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523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Участковый врач во время диспансерного наблюдения осуществляет: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9685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Оценку состояния, сбор жалоб, анамнеза, </a:t>
            </a:r>
            <a:r>
              <a:rPr lang="ru-RU" dirty="0" err="1" smtClean="0"/>
              <a:t>физикальное</a:t>
            </a:r>
            <a:r>
              <a:rPr lang="ru-RU" dirty="0" smtClean="0"/>
              <a:t> обследование</a:t>
            </a:r>
          </a:p>
          <a:p>
            <a:r>
              <a:rPr lang="ru-RU" dirty="0" smtClean="0"/>
              <a:t>Назначение и оценку лабораторных и инструментальных исследований</a:t>
            </a:r>
          </a:p>
          <a:p>
            <a:r>
              <a:rPr lang="ru-RU" dirty="0" smtClean="0"/>
              <a:t>Устанавливает и уточняет диагноз заболевания</a:t>
            </a:r>
          </a:p>
          <a:p>
            <a:r>
              <a:rPr lang="ru-RU" dirty="0" smtClean="0"/>
              <a:t>Проводит краткое профилактическое консультирование</a:t>
            </a:r>
          </a:p>
          <a:p>
            <a:r>
              <a:rPr lang="ru-RU" dirty="0" smtClean="0"/>
              <a:t>Вносит коррекцию лечения при необходимости</a:t>
            </a:r>
          </a:p>
          <a:p>
            <a:r>
              <a:rPr lang="ru-RU" dirty="0" smtClean="0"/>
              <a:t>Назначает по мед. показаниям профилактические, реабилитационные мероприятия, направляет на консультации профильных специалистов, на санаторно-курортное лечение, на углубленное индивидуальное или групповое профилактическое консультирование в кабинет медицинской профилактики</a:t>
            </a:r>
          </a:p>
          <a:p>
            <a:r>
              <a:rPr lang="ru-RU" dirty="0" smtClean="0"/>
              <a:t>Обеспечивает памяткой по алгоритму действий при </a:t>
            </a:r>
            <a:r>
              <a:rPr lang="ru-RU" dirty="0" err="1" smtClean="0"/>
              <a:t>жизнеугрожающих</a:t>
            </a:r>
            <a:r>
              <a:rPr lang="ru-RU" dirty="0" smtClean="0"/>
              <a:t> ситуациях</a:t>
            </a:r>
          </a:p>
          <a:p>
            <a:r>
              <a:rPr lang="ru-RU" dirty="0" smtClean="0"/>
              <a:t>Диспансерный осмотр тяжелых больных </a:t>
            </a:r>
            <a:r>
              <a:rPr lang="ru-RU" dirty="0"/>
              <a:t>и в случае </a:t>
            </a:r>
            <a:r>
              <a:rPr lang="ru-RU" dirty="0" smtClean="0"/>
              <a:t>выраженных двигательных нарушений осуществляется </a:t>
            </a:r>
            <a:r>
              <a:rPr lang="ru-RU" dirty="0"/>
              <a:t>на дому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31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47667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Протокол диспансерного осмотра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Дата ________________Группа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диспансерного наблюдения </a:t>
            </a:r>
          </a:p>
          <a:p>
            <a:pPr marL="0" indent="0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Ф.И.О.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пациента:__________________________________________________________________________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_____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Возраст_________________________________________________________________________________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Жалобы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на момент осмотра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:_______________________________________________________________</a:t>
            </a:r>
          </a:p>
          <a:p>
            <a:pPr marL="0" indent="0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Анамнез заболевания.</a:t>
            </a:r>
          </a:p>
          <a:p>
            <a:pPr marL="0" indent="0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Начало заболевания______________________________________________________________________</a:t>
            </a:r>
          </a:p>
          <a:p>
            <a:pPr marL="0" indent="0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Получаемая терапия_____________________________________________________________________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Динамика состояния (эффективность лечения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) и оценка целевых показателей компенсации заболевания:____________________________________________________________________________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Объективный статус на момент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осмотра:________________________________________________________________________________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Проводимые лечебно-профилактические рекомендации _____________________________________________________________________________________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___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Диагноз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заболевания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сновного___________________________________________________________</a:t>
            </a:r>
          </a:p>
          <a:p>
            <a:pPr marL="0" indent="0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Осложнения основного___________________________________________________________________</a:t>
            </a:r>
          </a:p>
          <a:p>
            <a:pPr marL="0" indent="0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Сопутствующие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заболевания______________________________________________________________</a:t>
            </a:r>
          </a:p>
          <a:p>
            <a:pPr marL="0" indent="0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Рекомендации</a:t>
            </a:r>
          </a:p>
          <a:p>
            <a:pPr marL="0" indent="0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Назначено обследование:_________________________________________________________________</a:t>
            </a:r>
          </a:p>
          <a:p>
            <a:pPr marL="0" indent="0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Назначено лечение:_______________________________________________________________________</a:t>
            </a:r>
          </a:p>
          <a:p>
            <a:pPr marL="0" indent="0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</a:t>
            </a:r>
          </a:p>
          <a:p>
            <a:pPr marL="0" indent="0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Дата следующего диспансерного осмотра __________________________Врач_____________________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83212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пациенту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5515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Осмотр врача завершается формулировкой диагноза,  определением степени компенсации хронического заболевания</a:t>
            </a:r>
          </a:p>
          <a:p>
            <a:r>
              <a:rPr lang="ru-RU" dirty="0" smtClean="0"/>
              <a:t>Рекомендациями по медикаментозной терапии</a:t>
            </a:r>
          </a:p>
          <a:p>
            <a:r>
              <a:rPr lang="ru-RU" dirty="0" smtClean="0"/>
              <a:t>Выдается карта </a:t>
            </a:r>
            <a:r>
              <a:rPr lang="ru-RU" dirty="0"/>
              <a:t>д</a:t>
            </a:r>
            <a:r>
              <a:rPr lang="ru-RU" dirty="0" smtClean="0"/>
              <a:t>испансерного наблюдения пациенту для хранения дома, где должна быть вся информация о пациенте,  и рекомендации в случае возникновения ухудшения состояния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531445"/>
          </a:xfrm>
        </p:spPr>
        <p:txBody>
          <a:bodyPr/>
          <a:lstStyle/>
          <a:p>
            <a:r>
              <a:rPr lang="ru-RU" dirty="0" smtClean="0"/>
              <a:t>Во время каждого диспансерного осмотра рекомендовано обеспечить пациента информацией о клинике и доврачебной помощи при неотложных состояниях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8000"/>
            <a:ext cx="5256584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4392488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940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8640"/>
            <a:ext cx="8686800" cy="5891485"/>
          </a:xfrm>
        </p:spPr>
        <p:txBody>
          <a:bodyPr/>
          <a:lstStyle/>
          <a:p>
            <a:r>
              <a:rPr lang="ru-RU" dirty="0" smtClean="0"/>
              <a:t>На обратной стороне должна содержаться информация о целевых уровнях факторов риска, диагнозе, рекомендаций для данного пациента и данные врача, осуществляющего диспансерный осмотр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59968"/>
            <a:ext cx="6948264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099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5142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14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597666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Приказ МЗРФ от 07.12.2005 г. №765 «Об организации деятельности  врача – терапевта  участкового»</a:t>
            </a:r>
          </a:p>
          <a:p>
            <a:r>
              <a:rPr lang="ru-RU" dirty="0"/>
              <a:t>Приказ МЗ РФ   от 19 . 04.2007 г. №282 </a:t>
            </a:r>
            <a:r>
              <a:rPr lang="ru-RU" dirty="0" smtClean="0"/>
              <a:t>«Критерии </a:t>
            </a:r>
            <a:r>
              <a:rPr lang="ru-RU" dirty="0"/>
              <a:t>оценки эффективности деятельности врача – терапевта участкового»</a:t>
            </a:r>
          </a:p>
          <a:p>
            <a:r>
              <a:rPr lang="ru-RU" dirty="0"/>
              <a:t>Приказ Минтруда России от 21.03.2017 г.№293 «Об утверждении профессионального стандарта «Врач-лечебник (врач–терапевт участковый </a:t>
            </a:r>
            <a:r>
              <a:rPr lang="ru-RU" dirty="0" smtClean="0"/>
              <a:t>)»</a:t>
            </a:r>
          </a:p>
          <a:p>
            <a:r>
              <a:rPr lang="ru-RU" dirty="0"/>
              <a:t>Приказ Министерства здравоохранения РФ от 3 февраля 2015 г. N 36ан "Об утверждении порядка проведения диспансеризации определенных групп взрослого </a:t>
            </a:r>
            <a:r>
              <a:rPr lang="ru-RU" dirty="0" smtClean="0"/>
              <a:t>населения«</a:t>
            </a:r>
          </a:p>
          <a:p>
            <a:r>
              <a:rPr lang="ru-RU" dirty="0"/>
              <a:t>Приказ Министерства здравоохранения РФ от 6 марта 2015 г. №87н "Об унифицированной форме медицинской документации и форме статистической отчетности, используемых при проведении диспансеризации определенных групп взрослого населения и профилактических медицинских осмотров, порядках по их </a:t>
            </a:r>
            <a:r>
              <a:rPr lang="ru-RU" dirty="0" smtClean="0"/>
              <a:t>заполнению«</a:t>
            </a:r>
            <a:endParaRPr lang="ru-RU" dirty="0"/>
          </a:p>
          <a:p>
            <a:r>
              <a:rPr lang="ru-RU" dirty="0"/>
              <a:t>Приказ Минздрава России от 15.12.2014 N 834н "Об утверждении унифицированных форм медицинской документации, используемых в медицинских организациях, оказывающих медицинскую помощь в амбулаторных условиях, и порядков по их заполнению"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436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412775"/>
            <a:ext cx="8953500" cy="499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22600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u="sng" dirty="0">
                <a:solidFill>
                  <a:srgbClr val="FF0000"/>
                </a:solidFill>
              </a:rPr>
              <a:t>Порядок диспансерного наблюдения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регламентирует приказ Минздрава России от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21.12.2012 № 1344н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«Об утверждении Порядка </a:t>
            </a:r>
            <a:r>
              <a:rPr lang="ru-RU" dirty="0" smtClean="0">
                <a:solidFill>
                  <a:srgbClr val="FF0000"/>
                </a:solidFill>
              </a:rPr>
              <a:t>проведения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диспансерного </a:t>
            </a:r>
            <a:r>
              <a:rPr lang="ru-RU" dirty="0">
                <a:solidFill>
                  <a:srgbClr val="FF0000"/>
                </a:solidFill>
              </a:rPr>
              <a:t>наблюдения»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Зарегистрирован </a:t>
            </a:r>
            <a:r>
              <a:rPr lang="ru-RU" dirty="0">
                <a:solidFill>
                  <a:srgbClr val="FF0000"/>
                </a:solidFill>
              </a:rPr>
              <a:t>в Минюсте России 14.02.2013 N </a:t>
            </a:r>
            <a:r>
              <a:rPr lang="ru-RU" dirty="0" smtClean="0">
                <a:solidFill>
                  <a:srgbClr val="FF0000"/>
                </a:solidFill>
              </a:rPr>
              <a:t>27072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99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/>
          <a:lstStyle/>
          <a:p>
            <a:r>
              <a:rPr lang="ru-RU" dirty="0" smtClean="0"/>
              <a:t>Диспансерное наблюдение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184576"/>
          </a:xfrm>
        </p:spPr>
        <p:txBody>
          <a:bodyPr>
            <a:noAutofit/>
          </a:bodyPr>
          <a:lstStyle/>
          <a:p>
            <a:r>
              <a:rPr lang="ru-RU" sz="1850" b="1" u="sng" dirty="0"/>
              <a:t>Диспансерное наблюдение </a:t>
            </a:r>
            <a:r>
              <a:rPr lang="ru-RU" sz="1850" dirty="0"/>
              <a:t>представляет собой динамическое наблюдение, в том числе необходимое </a:t>
            </a:r>
            <a:r>
              <a:rPr lang="ru-RU" sz="1850" dirty="0" smtClean="0"/>
              <a:t>обследование, за </a:t>
            </a:r>
            <a:r>
              <a:rPr lang="ru-RU" sz="1850" dirty="0"/>
              <a:t>состоянием здоровья лиц, страдающих хроническими заболеваниями, функциональными расстройствами, иными состояниями, в целях своевременного выявления, предупреждения осложнений, обострений заболеваний, иных патологических состояний, их профилактики и осуществления медицинской реабилитации указанных лиц </a:t>
            </a:r>
            <a:r>
              <a:rPr lang="ru-RU" sz="1850" dirty="0" smtClean="0"/>
              <a:t>.</a:t>
            </a:r>
          </a:p>
          <a:p>
            <a:r>
              <a:rPr lang="ru-RU" sz="1850" dirty="0"/>
              <a:t>Диспансерное наблюдение осуществляется в отношении граждан, страдающих отдельными видами хронических неинфекционных и инфекционных заболеваний или имеющих высокий риск их развития, а также в отношении граждан, находящихся в восстановительном периоде после перенесенных тяжелых острых заболеваний (состояний, в том числе травм и отравлений</a:t>
            </a:r>
            <a:r>
              <a:rPr lang="ru-RU" sz="1850" dirty="0" smtClean="0"/>
              <a:t>).</a:t>
            </a:r>
          </a:p>
          <a:p>
            <a:r>
              <a:rPr lang="ru-RU" sz="1850" b="1" u="sng" dirty="0"/>
              <a:t>Диспансеризация</a:t>
            </a:r>
            <a:r>
              <a:rPr lang="ru-RU" sz="1850" u="sng" dirty="0"/>
              <a:t> </a:t>
            </a:r>
            <a:r>
              <a:rPr lang="ru-RU" sz="1850" dirty="0"/>
              <a:t>- это один из видов обследования здоровья населения, представляющий собой комплекс мероприятий, в том числе медицинский осмотр врачами нескольких специальностей с применением необходимых методов обследования, определение групп состояния здоровья, проведение профилактического консультирования и, при необходимости, лечебно-оздоровительных мероприятий и динамического наблюдения за состоянием здоровья выявленных больных. </a:t>
            </a:r>
            <a:endParaRPr lang="ru-RU" sz="1850" dirty="0" smtClean="0"/>
          </a:p>
        </p:txBody>
      </p:sp>
    </p:spTree>
    <p:extLst>
      <p:ext uri="{BB962C8B-B14F-4D97-AF65-F5344CB8AC3E}">
        <p14:creationId xmlns:p14="http://schemas.microsoft.com/office/powerpoint/2010/main" val="222874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023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708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800" b="1" dirty="0">
                <a:solidFill>
                  <a:srgbClr val="C00000"/>
                </a:solidFill>
              </a:rPr>
              <a:t>Цель диспансерного наблюдения:</a:t>
            </a:r>
          </a:p>
          <a:p>
            <a:r>
              <a:rPr lang="ru-RU" dirty="0"/>
              <a:t>уменьшение обострений, вызовов СМП, госпитализаций, снижение предотвратимой смертности</a:t>
            </a:r>
          </a:p>
          <a:p>
            <a:r>
              <a:rPr lang="ru-RU" dirty="0"/>
              <a:t>Снизить смертность в стране можно только снизив ее на каждом терапевтическом </a:t>
            </a:r>
            <a:r>
              <a:rPr lang="ru-RU" dirty="0" smtClean="0"/>
              <a:t>участке.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3800" b="1" dirty="0">
                <a:solidFill>
                  <a:srgbClr val="C00000"/>
                </a:solidFill>
              </a:rPr>
              <a:t>Способ достижения цели диспансерного наблюдения:</a:t>
            </a:r>
          </a:p>
          <a:p>
            <a:r>
              <a:rPr lang="ru-RU" dirty="0"/>
              <a:t>достижение целевых значений АД, ЧСС, характера ритма, холестерина, глюкозы, МНО, массы тела </a:t>
            </a:r>
          </a:p>
        </p:txBody>
      </p:sp>
    </p:spTree>
    <p:extLst>
      <p:ext uri="{BB962C8B-B14F-4D97-AF65-F5344CB8AC3E}">
        <p14:creationId xmlns:p14="http://schemas.microsoft.com/office/powerpoint/2010/main" val="3247735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758</TotalTime>
  <Words>2805</Words>
  <Application>Microsoft Office PowerPoint</Application>
  <PresentationFormat>Экран (4:3)</PresentationFormat>
  <Paragraphs>258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Трек</vt:lpstr>
      <vt:lpstr>Килина Наталья Сергеевна</vt:lpstr>
      <vt:lpstr>Первичная медико-санитарная помощь</vt:lpstr>
      <vt:lpstr>Нормативные документы, необходимые для работы участкового врача терапевта</vt:lpstr>
      <vt:lpstr>Презентация PowerPoint</vt:lpstr>
      <vt:lpstr>Презентация PowerPoint</vt:lpstr>
      <vt:lpstr>Диспансерное наблюдение</vt:lpstr>
      <vt:lpstr>Презентация PowerPoint</vt:lpstr>
      <vt:lpstr>Презентация PowerPoint</vt:lpstr>
      <vt:lpstr>Презентация PowerPoint</vt:lpstr>
      <vt:lpstr>Основаниями для прекращения диспансерного наблюдения являются: </vt:lpstr>
      <vt:lpstr>Критерии эффективности диспансерного наблюдения</vt:lpstr>
      <vt:lpstr>Презентация PowerPoint</vt:lpstr>
      <vt:lpstr>ГРУППА ДИСПАНСЕРНОГО НАБЛЮДЕНИЯ ВРАЧОМ-ТЕРАПЕВТОМ (перечень заболеваний) – 38 наименований </vt:lpstr>
      <vt:lpstr>Презентация PowerPoint</vt:lpstr>
      <vt:lpstr>Презентация PowerPoint</vt:lpstr>
      <vt:lpstr>Презентация PowerPoint</vt:lpstr>
      <vt:lpstr>Организация работы участкового терапевта в ГБУ «Варгашинская ЦРБ»</vt:lpstr>
      <vt:lpstr>Участковая мед. сестра</vt:lpstr>
      <vt:lpstr>Фельдшер ФАПа</vt:lpstr>
      <vt:lpstr>Диспансерное наблюдение на ФАПе</vt:lpstr>
      <vt:lpstr>Фельдшер ФАПа</vt:lpstr>
      <vt:lpstr>Медицинская сестра ФАПа</vt:lpstr>
      <vt:lpstr>Взаимодействия врача терапевта сельского участка и фельдшера ФАПа</vt:lpstr>
      <vt:lpstr>Презентация PowerPoint</vt:lpstr>
      <vt:lpstr>Для лучшего владения всей ситуацией на участке, целенаправленного планирования работы,  заполняется паспорт врачебного (терапевтического) участка (форма 030-П/у), утвержденный приказом МЗ РФ № 765 от 07.12.05 г.  </vt:lpstr>
      <vt:lpstr>В паспорте должны быть выделены следующие разделы:</vt:lpstr>
      <vt:lpstr>Презентация PowerPoint</vt:lpstr>
      <vt:lpstr>Сведения о диспансерном наблюдении вносятся:</vt:lpstr>
      <vt:lpstr>Контрольные карты</vt:lpstr>
      <vt:lpstr>Презентация PowerPoint</vt:lpstr>
      <vt:lpstr>Презентация PowerPoint</vt:lpstr>
      <vt:lpstr>Презентация PowerPoint</vt:lpstr>
      <vt:lpstr>Участковый врач во время диспансерного наблюдения осуществляет:</vt:lpstr>
      <vt:lpstr>Протокол диспансерного осмотра</vt:lpstr>
      <vt:lpstr>Рекомендации пациенту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Килина Наталья Сергеевна</dc:title>
  <dc:creator>Наталья</dc:creator>
  <cp:lastModifiedBy>Наталья</cp:lastModifiedBy>
  <cp:revision>72</cp:revision>
  <dcterms:created xsi:type="dcterms:W3CDTF">2017-12-03T11:45:24Z</dcterms:created>
  <dcterms:modified xsi:type="dcterms:W3CDTF">2017-12-13T15:26:57Z</dcterms:modified>
</cp:coreProperties>
</file>