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8"/>
  </p:notesMasterIdLst>
  <p:sldIdLst>
    <p:sldId id="256" r:id="rId3"/>
    <p:sldId id="270" r:id="rId4"/>
    <p:sldId id="257" r:id="rId5"/>
    <p:sldId id="264" r:id="rId6"/>
    <p:sldId id="273" r:id="rId7"/>
    <p:sldId id="268" r:id="rId8"/>
    <p:sldId id="258" r:id="rId9"/>
    <p:sldId id="269" r:id="rId10"/>
    <p:sldId id="278" r:id="rId11"/>
    <p:sldId id="276" r:id="rId12"/>
    <p:sldId id="277" r:id="rId13"/>
    <p:sldId id="283" r:id="rId14"/>
    <p:sldId id="279" r:id="rId15"/>
    <p:sldId id="265" r:id="rId16"/>
    <p:sldId id="28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2" autoAdjust="0"/>
    <p:restoredTop sz="99462" autoAdjust="0"/>
  </p:normalViewPr>
  <p:slideViewPr>
    <p:cSldViewPr>
      <p:cViewPr varScale="1">
        <p:scale>
          <a:sx n="111" d="100"/>
          <a:sy n="111" d="100"/>
        </p:scale>
        <p:origin x="108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71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C1C8F8-DF68-4700-A4F2-13C5B5DA1313}" type="datetimeFigureOut">
              <a:rPr lang="en-US"/>
              <a:pPr>
                <a:defRPr/>
              </a:pPr>
              <a:t>12/14/2017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C0E31D-F685-444D-8EF8-68A6EEE4B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41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CEC081D2-24AE-4D59-AEAD-BB9B482DB010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457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Заключение по итогам курса, лекции и т. д. 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1E4D6A6-06DB-481A-AF35-756887B63B73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11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232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Заключение по итогам курса, лекции и т. д. 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1E4D6A6-06DB-481A-AF35-756887B63B73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12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14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Заключение по итогам курса, лекции и т. д. 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1E4D6A6-06DB-481A-AF35-756887B63B73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13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232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Место для вопросов и обсуждений.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1DFEB84C-7B50-49F6-BE4B-CC63DF10C602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14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006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Начальные сведения о курсе, пособия и материалы, необходимые для занятий или проекта.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9564BE98-274F-4FDE-9C32-7D8445E42A6F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3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187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Шаблон расписания с необязательными периодами и задачами.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F3146AF-A929-4CAA-ABB8-0DD965293DD5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4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58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Шаблон расписания с необязательными периодами и задачами.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F3146AF-A929-4CAA-ABB8-0DD965293DD5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5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651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Факторы</a:t>
            </a:r>
            <a:r>
              <a:rPr lang="ru-RU" baseline="0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 риска </a:t>
            </a:r>
            <a:r>
              <a:rPr lang="ru-RU" baseline="0" dirty="0" err="1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поведенеского</a:t>
            </a:r>
            <a:r>
              <a:rPr lang="ru-RU" baseline="0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 характера (вредные привычки – курение, чрезмерное употребление алкоголя, нерациональное питание, гиподинамия и пр.) обычный человек как правило, воспринимает как жизненные удовольствия: хорошо и вкусно поесть (ИМТ/ожирение), возможность непринужденного общения (курение, алкоголь) отдохнуть (многочасовое сидение у телевизора), снятие стресса (алкоголь, обильная еда, курение) и т.д. Именно по этой причине, традиционно даваемые советы по отказу от вредных привычек чаще всего не приводят к их выполнению т.к направлены на лишение удовольствия.</a:t>
            </a:r>
            <a:endParaRPr lang="ru-RU" dirty="0" smtClean="0">
              <a:solidFill>
                <a:srgbClr val="000000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D3F6DC86-A2AE-4AB5-901B-1247E367B516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6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632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выявленных нарушениях в показателях обязательного комплекса  (АД, ЭКГ, уровней ХС,  сахара крови) пациентам с избыточной МТ/ожирением необходимо провести строго по показаниям  более углубленное  клинико-лабораторное, инструментальное обследование (биохимия крови, включая липидный спектр, ГТТ,  печеночные пробы, электролитные показатели, и др., а также 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мониторирование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артериального давления,  ЭХО-КГ,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допплерографию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сосудов и  другие методы). При необходимости назначают консультации специалистов.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Оказание первичной медико-санитарной помощи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лицам с ожирением осуществляется согласно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Приказу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Министерства здравоохранения РФ от 9 ноября 2012 г. N 752н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"Об утверждении стандарта первичной медико-санитарной помощи при ожирении"</a:t>
            </a:r>
            <a:endParaRPr lang="ru-RU" dirty="0" smtClean="0">
              <a:solidFill>
                <a:srgbClr val="000000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9AD45056-8E17-4354-A390-123037D8F74C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7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032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Заключение по итогам курса, лекции и т. д. 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1E4D6A6-06DB-481A-AF35-756887B63B73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8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232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Заключение по итогам курса, лекции и т. д. 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1E4D6A6-06DB-481A-AF35-756887B63B73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9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232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Заключение по итогам курса, лекции и т. д. 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61E4D6A6-06DB-481A-AF35-756887B63B73}" type="slidenum">
              <a:rPr lang="ru-RU">
                <a:solidFill>
                  <a:srgbClr val="000000"/>
                </a:solidFill>
                <a:latin typeface="Calibri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10</a:t>
            </a:fld>
            <a:endParaRPr lang="ru-RU">
              <a:solidFill>
                <a:srgbClr val="000000"/>
              </a:solidFill>
              <a:latin typeface="Calibri" pitchFamily="34" charset="0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23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730A6F-D859-4599-BD85-D3B46B9E3960}" type="datetime8">
              <a:rPr lang="en-US"/>
              <a:pPr>
                <a:defRPr/>
              </a:pPr>
              <a:t>12/14/2017 7:56 AM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A399C3-E61C-4EAA-82EE-7C6930347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5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35A89-AD26-4637-A55C-4AF51946829B}" type="datetime8">
              <a:rPr lang="en-US"/>
              <a:pPr>
                <a:defRPr/>
              </a:pPr>
              <a:t>12/14/2017 7:56 AM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33856-77BD-4DB3-850E-42DDFBFA6150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027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5B3EF-4939-4BA6-9F76-BE18DC201107}" type="datetime8">
              <a:rPr lang="en-US"/>
              <a:pPr>
                <a:defRPr/>
              </a:pPr>
              <a:t>12/14/2017 7:56 AM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37525-C99F-45F8-BCD6-A23BD19FDB20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59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8D9A4-377A-48FB-8B6E-708277834682}" type="datetime8">
              <a:rPr lang="en-US"/>
              <a:pPr>
                <a:defRPr/>
              </a:pPr>
              <a:t>12/14/2017 7:56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AF31E5-90FB-4748-AA02-1832F863A6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8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3A28F-7BAA-4979-ACB2-657B9A16C0E9}" type="datetime8">
              <a:rPr lang="en-US"/>
              <a:pPr>
                <a:defRPr/>
              </a:pPr>
              <a:t>12/14/2017 7:56 AM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50DC4B-AFC8-4C8B-B50E-63C74BE0A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7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3796AD-1FBE-4746-A9D1-51006446B9BB}" type="datetime8">
              <a:rPr lang="en-US"/>
              <a:pPr>
                <a:defRPr/>
              </a:pPr>
              <a:t>12/14/2017 7:56 AM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487E39-B90D-4E7F-B007-87E5A9D9B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5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F580E6-9B90-4C5A-B742-66F832680966}" type="datetime8">
              <a:rPr lang="en-US"/>
              <a:pPr>
                <a:defRPr/>
              </a:pPr>
              <a:t>12/14/2017 7:56 AM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7A1EBF-F951-486B-8D2A-E5BBF0A73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415B6-2866-4988-A375-DA3B30A24652}" type="datetime8">
              <a:rPr lang="en-US"/>
              <a:pPr>
                <a:defRPr/>
              </a:pPr>
              <a:t>12/14/2017 7:56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3D9562-C15B-401A-B5E8-98285CADB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84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9598E-51C8-4EBF-99E4-7E9D97DDB595}" type="datetime8">
              <a:rPr lang="en-US"/>
              <a:pPr>
                <a:defRPr/>
              </a:pPr>
              <a:t>12/14/2017 7:56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BBA06C2-5B02-4996-B425-1E9A29B4D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5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F15A4-847C-42D9-B435-FB8430E09AE8}" type="datetime8">
              <a:rPr lang="en-US"/>
              <a:pPr>
                <a:defRPr/>
              </a:pPr>
              <a:t>12/14/2017 7:56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4E2B62-9A4C-4BED-83A9-83BB3C224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4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243932-47F8-4FA8-A300-43F4C0F567B1}" type="datetime8">
              <a:rPr lang="en-US"/>
              <a:pPr>
                <a:defRPr/>
              </a:pPr>
              <a:t>12/14/2017 7:56 AM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AEC403-95ED-4CB3-A050-A071737CA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7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949DFD-C07A-4E74-B3AF-1050F0791C74}" type="datetime8">
              <a:rPr lang="en-US"/>
              <a:pPr>
                <a:defRPr/>
              </a:pPr>
              <a:t>12/14/2017 7:56 AM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489A17-E658-43C5-B831-F2760E47AF23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362200" y="980728"/>
            <a:ext cx="6382544" cy="3312368"/>
          </a:xfrm>
        </p:spPr>
        <p:txBody>
          <a:bodyPr>
            <a:noAutofit/>
          </a:bodyPr>
          <a:lstStyle/>
          <a:p>
            <a:r>
              <a:rPr lang="ru-RU" sz="3600" cap="none" dirty="0" smtClean="0">
                <a:solidFill>
                  <a:schemeClr val="accent1">
                    <a:lumMod val="50000"/>
                  </a:schemeClr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Диспансерное наблюдение пациентов, имеющих высокий и очень высокий абсолютный суммарный сердечно-сосудистый риск</a:t>
            </a:r>
            <a:endParaRPr lang="ru-RU" sz="2800" cap="none" dirty="0" smtClean="0">
              <a:solidFill>
                <a:schemeClr val="accent1">
                  <a:lumMod val="50000"/>
                </a:schemeClr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ts val="713"/>
              </a:spcBef>
              <a:buClrTx/>
              <a:buFont typeface="Tw Cen MT" pitchFamily="34" charset="0"/>
              <a:buNone/>
            </a:pPr>
            <a:r>
              <a:rPr lang="ru-RU" sz="2400" dirty="0" smtClean="0">
                <a:ea typeface="Tw Cen MT" pitchFamily="34" charset="0"/>
                <a:cs typeface="Tw Cen MT" pitchFamily="34" charset="0"/>
                <a:sym typeface="Tw Cen MT" pitchFamily="34" charset="0"/>
              </a:rPr>
              <a:t>ГКУ «Курганский областной Центр медицинской профилактики» 2017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/>
          </p:cNvSpPr>
          <p:nvPr>
            <p:ph type="title"/>
          </p:nvPr>
        </p:nvSpPr>
        <p:spPr>
          <a:xfrm>
            <a:off x="612774" y="228600"/>
            <a:ext cx="8531225" cy="990600"/>
          </a:xfrm>
        </p:spPr>
        <p:txBody>
          <a:bodyPr/>
          <a:lstStyle/>
          <a:p>
            <a:pPr>
              <a:buSzPct val="100000"/>
            </a:pPr>
            <a:r>
              <a:rPr lang="ru-RU" sz="3200" i="1" dirty="0" smtClean="0"/>
              <a:t>Лечение</a:t>
            </a:r>
            <a:r>
              <a:rPr lang="ru-RU" sz="3200" dirty="0" smtClean="0"/>
              <a:t> </a:t>
            </a:r>
            <a:endParaRPr lang="ru-RU" sz="3200" dirty="0" smtClean="0">
              <a:solidFill>
                <a:srgbClr val="444D26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  <p:sp>
        <p:nvSpPr>
          <p:cNvPr id="21507" name="Rectangle 2"/>
          <p:cNvSpPr>
            <a:spLocks noGrp="1"/>
          </p:cNvSpPr>
          <p:nvPr>
            <p:ph sz="quarter" idx="1"/>
          </p:nvPr>
        </p:nvSpPr>
        <p:spPr>
          <a:xfrm>
            <a:off x="612774" y="1600200"/>
            <a:ext cx="8531225" cy="44958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400" b="1" dirty="0" smtClean="0"/>
              <a:t>Медикаментозное лечение</a:t>
            </a:r>
          </a:p>
          <a:p>
            <a:pPr algn="just">
              <a:buNone/>
            </a:pPr>
            <a:r>
              <a:rPr lang="ru-RU" sz="2400" b="1" dirty="0" smtClean="0"/>
              <a:t>Показания к фармакотерапии ожирения </a:t>
            </a:r>
          </a:p>
          <a:p>
            <a:pPr algn="just">
              <a:buNone/>
            </a:pPr>
            <a:r>
              <a:rPr lang="ru-RU" sz="2400" b="1" dirty="0" smtClean="0"/>
              <a:t>ИМТ ≥ 30 кг/м2</a:t>
            </a:r>
          </a:p>
          <a:p>
            <a:pPr algn="just">
              <a:buNone/>
            </a:pPr>
            <a:r>
              <a:rPr lang="ru-RU" sz="2400" b="1" dirty="0" smtClean="0"/>
              <a:t>ИМТ ≥ 27 кг/м2 при наличии осложнений</a:t>
            </a:r>
          </a:p>
          <a:p>
            <a:pPr algn="just">
              <a:buNone/>
            </a:pPr>
            <a:r>
              <a:rPr lang="ru-RU" sz="2400" b="1" dirty="0" smtClean="0"/>
              <a:t>ИМТ ≥ 25 кг/м2 при неэффективности немедикаментозных методов лечения</a:t>
            </a:r>
          </a:p>
          <a:p>
            <a:pPr algn="just">
              <a:buNone/>
            </a:pPr>
            <a:endParaRPr lang="ru-RU" sz="2400" b="1" dirty="0" smtClean="0"/>
          </a:p>
          <a:p>
            <a:pPr algn="just">
              <a:buNone/>
            </a:pPr>
            <a:r>
              <a:rPr lang="ru-RU" sz="2400" b="1" dirty="0" smtClean="0"/>
              <a:t>Перечень ЛС для снижения массы тела, зарегистрированных в РФ – орлистат, сибутрамин, лираглутид.</a:t>
            </a:r>
            <a:endParaRPr lang="ru-RU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/>
          </p:cNvSpPr>
          <p:nvPr>
            <p:ph type="title"/>
          </p:nvPr>
        </p:nvSpPr>
        <p:spPr>
          <a:xfrm>
            <a:off x="612774" y="228600"/>
            <a:ext cx="8531225" cy="990600"/>
          </a:xfrm>
        </p:spPr>
        <p:txBody>
          <a:bodyPr/>
          <a:lstStyle/>
          <a:p>
            <a:pPr>
              <a:buSzPct val="100000"/>
            </a:pPr>
            <a:r>
              <a:rPr lang="ru-RU" sz="3200" i="1" dirty="0" smtClean="0"/>
              <a:t>Диспансерное наблюдение</a:t>
            </a:r>
            <a:r>
              <a:rPr lang="ru-RU" sz="3200" dirty="0" smtClean="0"/>
              <a:t> </a:t>
            </a:r>
            <a:endParaRPr lang="ru-RU" sz="3200" dirty="0" smtClean="0">
              <a:solidFill>
                <a:srgbClr val="444D26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  <p:sp>
        <p:nvSpPr>
          <p:cNvPr id="21507" name="Rectangle 2"/>
          <p:cNvSpPr>
            <a:spLocks noGrp="1"/>
          </p:cNvSpPr>
          <p:nvPr>
            <p:ph sz="quarter" idx="1"/>
          </p:nvPr>
        </p:nvSpPr>
        <p:spPr>
          <a:xfrm>
            <a:off x="612774" y="1600200"/>
            <a:ext cx="8531225" cy="44958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Динамический контроль на фоне немедикаментозных рекомендаций и самоконтроля МТ осуществляется 1 раз в 6 месяцев, на протяжении не менее 2-х лет.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При назначении лекарственной терапии режим контрольных посещений врача определяется индивидуально и зависимости от характера лечения и индивидуального состояния, но не реже чем 1 раз в 1-3 месяца.  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/>
          </p:cNvSpPr>
          <p:nvPr>
            <p:ph type="title"/>
          </p:nvPr>
        </p:nvSpPr>
        <p:spPr>
          <a:xfrm>
            <a:off x="612774" y="228600"/>
            <a:ext cx="8531225" cy="990600"/>
          </a:xfrm>
        </p:spPr>
        <p:txBody>
          <a:bodyPr/>
          <a:lstStyle/>
          <a:p>
            <a:pPr>
              <a:buSzPct val="100000"/>
            </a:pPr>
            <a:r>
              <a:rPr lang="ru-RU" sz="3200" i="1" dirty="0" smtClean="0"/>
              <a:t>Курение табака</a:t>
            </a:r>
            <a:r>
              <a:rPr lang="ru-RU" sz="3200" dirty="0" smtClean="0"/>
              <a:t> </a:t>
            </a:r>
            <a:endParaRPr lang="ru-RU" sz="3200" dirty="0" smtClean="0">
              <a:solidFill>
                <a:srgbClr val="444D26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  <p:sp>
        <p:nvSpPr>
          <p:cNvPr id="21507" name="Rectangle 2"/>
          <p:cNvSpPr>
            <a:spLocks noGrp="1"/>
          </p:cNvSpPr>
          <p:nvPr>
            <p:ph sz="quarter" idx="1"/>
          </p:nvPr>
        </p:nvSpPr>
        <p:spPr>
          <a:xfrm>
            <a:off x="612775" y="1412776"/>
            <a:ext cx="8531225" cy="4495800"/>
          </a:xfrm>
        </p:spPr>
        <p:txBody>
          <a:bodyPr/>
          <a:lstStyle/>
          <a:p>
            <a:pPr algn="just">
              <a:buNone/>
            </a:pPr>
            <a:r>
              <a:rPr lang="ru-RU" sz="1600" b="1" dirty="0" smtClean="0"/>
              <a:t>Оказание медицинской помощи по отказу от </a:t>
            </a:r>
            <a:r>
              <a:rPr lang="ru-RU" sz="1600" b="1" dirty="0" smtClean="0"/>
              <a:t>курения</a:t>
            </a:r>
          </a:p>
          <a:p>
            <a:pPr marL="457200" indent="-457200" algn="just">
              <a:buAutoNum type="arabicPeriod"/>
            </a:pPr>
            <a:r>
              <a:rPr lang="ru-RU" sz="1600" dirty="0" smtClean="0"/>
              <a:t>Определить степень никотиновой зависимости (тест Фагестрема)</a:t>
            </a:r>
          </a:p>
          <a:p>
            <a:pPr marL="457200" indent="-457200" algn="just">
              <a:buAutoNum type="arabicPeriod"/>
            </a:pPr>
            <a:r>
              <a:rPr lang="ru-RU" sz="1600" dirty="0" smtClean="0"/>
              <a:t>Определить тип курительного поведения (анкета Д.Хорна)</a:t>
            </a:r>
          </a:p>
          <a:p>
            <a:pPr marL="457200" indent="-457200" algn="just">
              <a:buAutoNum type="arabicPeriod"/>
            </a:pPr>
            <a:r>
              <a:rPr lang="ru-RU" sz="1600" dirty="0" smtClean="0"/>
              <a:t>Уровень мотивации к отказу от курения (вопросник)</a:t>
            </a:r>
            <a:endParaRPr lang="ru-RU" sz="16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/>
              <a:t>Индивидуальное углубленное и (или) групповое профилактическое консультирование.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/>
              <a:t>Медикаментозное лечение: никотинзаместительная терапия (Никоретте – жевательная резинка, ингалятор, пластырь) – курс лечения от 3 до 6 месяцев;</a:t>
            </a:r>
            <a:r>
              <a:rPr lang="ru-RU" sz="1600" dirty="0"/>
              <a:t> </a:t>
            </a:r>
            <a:r>
              <a:rPr lang="ru-RU" sz="1600" dirty="0" smtClean="0"/>
              <a:t>Варениклин (чампикс)- курс лечения 12 недель.</a:t>
            </a:r>
          </a:p>
          <a:p>
            <a:pPr algn="just">
              <a:buFontTx/>
              <a:buChar char="-"/>
            </a:pPr>
            <a:r>
              <a:rPr lang="ru-RU" sz="1400" dirty="0" smtClean="0"/>
              <a:t>Рекомендуется позвонить ч/з несколько дней после планируемой даты отказа от курения, т.к. именно в этот период особенно важна поддержка. (ч/з 1 месяц, 3 месяца, 6 месяцев, год после отказа от курения)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В более отдаленный период ч/з 6 месяцев  – для наблюдения за пациентом во время проведения медикаментозного лечения; коррекции, оценки эффективности симптоматической терапии; при необходимости для разработки индивидуального плана (рациональное питание, повышение физической активности при возможном увеличении массы тела)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Следующее посещение ч/з год - (профилактическое консультирование)</a:t>
            </a:r>
          </a:p>
          <a:p>
            <a:pPr algn="just">
              <a:buFontTx/>
              <a:buChar char="-"/>
            </a:pPr>
            <a:r>
              <a:rPr lang="ru-RU" sz="1400" dirty="0" smtClean="0"/>
              <a:t>Работа считается эффективной, если 30% выпускников не курят ч/з год после посещения школы для желающих бросить курить.</a:t>
            </a: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01875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/>
          </p:cNvSpPr>
          <p:nvPr>
            <p:ph type="title"/>
          </p:nvPr>
        </p:nvSpPr>
        <p:spPr>
          <a:xfrm>
            <a:off x="612774" y="228600"/>
            <a:ext cx="8531225" cy="990600"/>
          </a:xfrm>
        </p:spPr>
        <p:txBody>
          <a:bodyPr/>
          <a:lstStyle/>
          <a:p>
            <a:pPr>
              <a:buSzPct val="100000"/>
            </a:pPr>
            <a:r>
              <a:rPr lang="ru-RU" sz="3200" i="1" dirty="0" smtClean="0"/>
              <a:t>Курение табака</a:t>
            </a:r>
            <a:r>
              <a:rPr lang="ru-RU" sz="3200" dirty="0" smtClean="0"/>
              <a:t> </a:t>
            </a:r>
            <a:endParaRPr lang="ru-RU" sz="3200" dirty="0" smtClean="0">
              <a:solidFill>
                <a:srgbClr val="444D26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  <p:sp>
        <p:nvSpPr>
          <p:cNvPr id="21507" name="Rectangle 2"/>
          <p:cNvSpPr>
            <a:spLocks noGrp="1"/>
          </p:cNvSpPr>
          <p:nvPr>
            <p:ph sz="quarter" idx="1"/>
          </p:nvPr>
        </p:nvSpPr>
        <p:spPr>
          <a:xfrm>
            <a:off x="612775" y="1412776"/>
            <a:ext cx="8531225" cy="4495800"/>
          </a:xfrm>
        </p:spPr>
        <p:txBody>
          <a:bodyPr/>
          <a:lstStyle/>
          <a:p>
            <a:pPr algn="just">
              <a:buNone/>
            </a:pPr>
            <a:r>
              <a:rPr lang="ru-RU" sz="2000" b="1" dirty="0" smtClean="0"/>
              <a:t>Оказание медицинской помощи по отказу от курения в зависимости от степени никотиновой зависимости (тест Фагестрема</a:t>
            </a:r>
            <a:r>
              <a:rPr lang="ru-RU" sz="2000" dirty="0" smtClean="0"/>
              <a:t>)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2060848"/>
          <a:ext cx="9144000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116"/>
                <a:gridCol w="1825773"/>
                <a:gridCol w="5580111"/>
              </a:tblGrid>
              <a:tr h="109585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Степень никотиновой зависимости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Количество баллов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Вмешательство</a:t>
                      </a:r>
                      <a:endParaRPr lang="ru-RU" sz="2000" b="1" dirty="0"/>
                    </a:p>
                  </a:txBody>
                  <a:tcPr/>
                </a:tc>
              </a:tr>
              <a:tr h="76377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Легкая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0 – 3 балла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Углубленное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dirty="0" smtClean="0"/>
                        <a:t>консультирование и/или школа по отказу</a:t>
                      </a:r>
                      <a:r>
                        <a:rPr lang="ru-RU" sz="2000" b="1" baseline="0" dirty="0" smtClean="0"/>
                        <a:t> от курения</a:t>
                      </a:r>
                      <a:endParaRPr lang="ru-RU" sz="2000" b="1" dirty="0"/>
                    </a:p>
                  </a:txBody>
                  <a:tcPr/>
                </a:tc>
              </a:tr>
              <a:tr h="142792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Средняя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 – 6 баллов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Рассмотреть возможность назначения лекарственной терапии по отказу от курения (при отсутствии противопоказаний), психотерапия (при возможности)</a:t>
                      </a:r>
                      <a:endParaRPr lang="ru-RU" sz="2000" b="1" dirty="0"/>
                    </a:p>
                  </a:txBody>
                  <a:tcPr/>
                </a:tc>
              </a:tr>
              <a:tr h="139297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Тяжелая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7 – 10 баллов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Назначить лекарственную терапию по отказу от курения (при отсутствии противопоказаний,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dirty="0" smtClean="0"/>
                        <a:t>психотерапия (при возможности)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SzPct val="100000"/>
            </a:pPr>
            <a:r>
              <a:rPr lang="ru-RU" sz="3200" dirty="0" smtClean="0">
                <a:solidFill>
                  <a:srgbClr val="444D26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Гиперхолестеринемия </a:t>
            </a:r>
            <a:r>
              <a:rPr lang="ru-RU" sz="3200" dirty="0">
                <a:solidFill>
                  <a:srgbClr val="444D26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/>
            </a:r>
            <a:br>
              <a:rPr lang="ru-RU" sz="3200" dirty="0">
                <a:solidFill>
                  <a:srgbClr val="444D26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</a:br>
            <a:r>
              <a:rPr lang="ru-RU" sz="2400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у</a:t>
            </a:r>
            <a:r>
              <a:rPr lang="ru-RU" sz="2400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ровень </a:t>
            </a:r>
            <a:r>
              <a:rPr lang="ru-RU" sz="2400" dirty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ОХ 5 ммоль/л и более</a:t>
            </a:r>
            <a:br>
              <a:rPr lang="ru-RU" sz="2400" dirty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</a:br>
            <a:endParaRPr lang="ru-RU" sz="2400" dirty="0" smtClean="0">
              <a:solidFill>
                <a:srgbClr val="444D26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752600"/>
            <a:ext cx="8367464" cy="4419600"/>
          </a:xfrm>
        </p:spPr>
        <p:txBody>
          <a:bodyPr/>
          <a:lstStyle/>
          <a:p>
            <a:pPr marL="0" indent="0" algn="just">
              <a:spcBef>
                <a:spcPts val="713"/>
              </a:spcBef>
              <a:buClr>
                <a:srgbClr val="F3A447"/>
              </a:buClr>
              <a:buNone/>
            </a:pPr>
            <a:endParaRPr lang="ru-RU" sz="1800" dirty="0" smtClean="0">
              <a:solidFill>
                <a:srgbClr val="000000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  <a:p>
            <a:pPr lvl="5" algn="just"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ru-RU" dirty="0"/>
              <a:t>К</a:t>
            </a:r>
            <a:r>
              <a:rPr lang="ru-RU" dirty="0" smtClean="0"/>
              <a:t>онтроль </a:t>
            </a:r>
            <a:r>
              <a:rPr lang="ru-RU" dirty="0"/>
              <a:t>уровня холестерина </a:t>
            </a:r>
            <a:r>
              <a:rPr lang="ru-RU" dirty="0" smtClean="0"/>
              <a:t>крови </a:t>
            </a:r>
            <a:r>
              <a:rPr lang="ru-RU" dirty="0"/>
              <a:t>2 раза в </a:t>
            </a:r>
            <a:r>
              <a:rPr lang="ru-RU" dirty="0" smtClean="0"/>
              <a:t>год </a:t>
            </a:r>
          </a:p>
          <a:p>
            <a:pPr lvl="5" algn="just"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ru-RU" dirty="0" smtClean="0"/>
              <a:t>Цель – уровень ОХ не выше 5 ммоль/л, особенно уровень ХС ЛНП: при низком ССР – ХС ЛПН должен быть не выше 3 ммоль/л; при высоком риске – не выше 2,5 ммоль/л; при очень высоком ССР – не выше 1,8 ммоль/л или, если не удается достичь целевого уровня, необходимо снижение ХС ЛНП на 50% от исходного.</a:t>
            </a:r>
          </a:p>
          <a:p>
            <a:pPr lvl="0" algn="just"/>
            <a:r>
              <a:rPr lang="ru-RU" sz="1600" dirty="0"/>
              <a:t>информировать пациента о его уровнях общего холестерина, других липидных показателях и целевых </a:t>
            </a:r>
            <a:r>
              <a:rPr lang="ru-RU" sz="1600" dirty="0" smtClean="0"/>
              <a:t>уровнях</a:t>
            </a:r>
            <a:endParaRPr lang="ru-RU" sz="1600" dirty="0"/>
          </a:p>
          <a:p>
            <a:pPr lvl="0" algn="just"/>
            <a:r>
              <a:rPr lang="ru-RU" sz="1600" dirty="0"/>
              <a:t>обучить пациента принципам рационального питания и дать информацию об особенностях питания при нарушениях липидного (жирового) обмена; </a:t>
            </a:r>
          </a:p>
          <a:p>
            <a:pPr lvl="0" algn="just"/>
            <a:r>
              <a:rPr lang="ru-RU" sz="1600" dirty="0"/>
              <a:t>дать рекомендации по оптимизации повседневной физической активности и самоконтроля адекватности  нагрузки; </a:t>
            </a:r>
          </a:p>
          <a:p>
            <a:pPr algn="just"/>
            <a:r>
              <a:rPr lang="ru-RU" sz="1600" dirty="0"/>
              <a:t>обучить самоконтролю массы тела, ведению </a:t>
            </a:r>
            <a:r>
              <a:rPr lang="ru-RU" sz="1600" dirty="0" smtClean="0"/>
              <a:t>дневника.</a:t>
            </a:r>
            <a:endParaRPr lang="ru-RU" sz="1600" dirty="0" smtClean="0">
              <a:solidFill>
                <a:srgbClr val="000000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5689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«ЗОЖ – это стиль жизни, который складывается из простых вещей, им стоит обучиться и получать от них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удовольствие»</a:t>
            </a:r>
          </a:p>
          <a:p>
            <a:endParaRPr lang="ru-RU" sz="3200" dirty="0">
              <a:latin typeface="Batang" panose="02030600000101010101" pitchFamily="18" charset="-127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	</a:t>
            </a:r>
            <a:endParaRPr lang="ru-RU" sz="3200" dirty="0">
              <a:latin typeface="Batang" panose="02030600000101010101" pitchFamily="18" charset="-127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endParaRPr lang="ru-RU" sz="3200" dirty="0" smtClean="0">
              <a:latin typeface="Batang" panose="02030600000101010101" pitchFamily="18" charset="-127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endParaRPr lang="ru-RU" sz="3200" dirty="0" smtClean="0">
              <a:latin typeface="Batang" panose="02030600000101010101" pitchFamily="18" charset="-127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r>
              <a:rPr lang="ru-RU" sz="3200" i="1" dirty="0" smtClean="0">
                <a:solidFill>
                  <a:srgbClr val="C00000"/>
                </a:solidFill>
                <a:latin typeface="Book Antiqua" panose="0204060205030503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 НАСТУПАЮЩИМ НОВЫМ ГОДОМ!</a:t>
            </a:r>
            <a:endParaRPr lang="ru-RU" sz="3200" i="1" dirty="0">
              <a:solidFill>
                <a:srgbClr val="C00000"/>
              </a:solidFill>
              <a:latin typeface="Book Antiqua" panose="02040602050305030304" pitchFamily="18" charset="0"/>
              <a:ea typeface="Batang" panose="02030600000101010101" pitchFamily="18" charset="-127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013176"/>
            <a:ext cx="58785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483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045"/>
          <p:cNvGrpSpPr/>
          <p:nvPr/>
        </p:nvGrpSpPr>
        <p:grpSpPr>
          <a:xfrm>
            <a:off x="631190" y="1541145"/>
            <a:ext cx="7881621" cy="3775709"/>
            <a:chOff x="0" y="0"/>
            <a:chExt cx="7881696" cy="3776294"/>
          </a:xfrm>
        </p:grpSpPr>
        <p:sp>
          <p:nvSpPr>
            <p:cNvPr id="4" name="Shape 17498"/>
            <p:cNvSpPr/>
            <p:nvPr/>
          </p:nvSpPr>
          <p:spPr>
            <a:xfrm>
              <a:off x="0" y="0"/>
              <a:ext cx="2402967" cy="664756"/>
            </a:xfrm>
            <a:custGeom>
              <a:avLst/>
              <a:gdLst/>
              <a:ahLst/>
              <a:cxnLst/>
              <a:rect l="0" t="0" r="0" b="0"/>
              <a:pathLst>
                <a:path w="2402967" h="664756">
                  <a:moveTo>
                    <a:pt x="0" y="0"/>
                  </a:moveTo>
                  <a:lnTo>
                    <a:pt x="2402967" y="0"/>
                  </a:lnTo>
                  <a:lnTo>
                    <a:pt x="2402967" y="664756"/>
                  </a:lnTo>
                  <a:lnTo>
                    <a:pt x="0" y="664756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C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" name="Shape 41"/>
            <p:cNvSpPr/>
            <p:nvPr/>
          </p:nvSpPr>
          <p:spPr>
            <a:xfrm>
              <a:off x="0" y="0"/>
              <a:ext cx="2402967" cy="664756"/>
            </a:xfrm>
            <a:custGeom>
              <a:avLst/>
              <a:gdLst/>
              <a:ahLst/>
              <a:cxnLst/>
              <a:rect l="0" t="0" r="0" b="0"/>
              <a:pathLst>
                <a:path w="2402967" h="664756">
                  <a:moveTo>
                    <a:pt x="0" y="664756"/>
                  </a:moveTo>
                  <a:lnTo>
                    <a:pt x="2402967" y="664756"/>
                  </a:lnTo>
                  <a:lnTo>
                    <a:pt x="2402967" y="0"/>
                  </a:lnTo>
                  <a:lnTo>
                    <a:pt x="0" y="0"/>
                  </a:lnTo>
                  <a:close/>
                </a:path>
              </a:pathLst>
            </a:custGeom>
            <a:ln w="12700" cap="flat">
              <a:miter lim="127000"/>
            </a:ln>
          </p:spPr>
          <p:style>
            <a:lnRef idx="1">
              <a:srgbClr val="FFC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" name="Shape 17499"/>
            <p:cNvSpPr/>
            <p:nvPr/>
          </p:nvSpPr>
          <p:spPr>
            <a:xfrm>
              <a:off x="0" y="664794"/>
              <a:ext cx="2402967" cy="3111500"/>
            </a:xfrm>
            <a:custGeom>
              <a:avLst/>
              <a:gdLst/>
              <a:ahLst/>
              <a:cxnLst/>
              <a:rect l="0" t="0" r="0" b="0"/>
              <a:pathLst>
                <a:path w="2402967" h="3111500">
                  <a:moveTo>
                    <a:pt x="0" y="0"/>
                  </a:moveTo>
                  <a:lnTo>
                    <a:pt x="2402967" y="0"/>
                  </a:lnTo>
                  <a:lnTo>
                    <a:pt x="2402967" y="3111500"/>
                  </a:lnTo>
                  <a:lnTo>
                    <a:pt x="0" y="3111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E8CB">
                <a:alpha val="90196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Shape 44"/>
            <p:cNvSpPr/>
            <p:nvPr/>
          </p:nvSpPr>
          <p:spPr>
            <a:xfrm>
              <a:off x="0" y="664794"/>
              <a:ext cx="2402967" cy="3111500"/>
            </a:xfrm>
            <a:custGeom>
              <a:avLst/>
              <a:gdLst/>
              <a:ahLst/>
              <a:cxnLst/>
              <a:rect l="0" t="0" r="0" b="0"/>
              <a:pathLst>
                <a:path w="2402967" h="3111500">
                  <a:moveTo>
                    <a:pt x="0" y="3111500"/>
                  </a:moveTo>
                  <a:lnTo>
                    <a:pt x="2402967" y="3111500"/>
                  </a:lnTo>
                  <a:lnTo>
                    <a:pt x="2402967" y="0"/>
                  </a:lnTo>
                  <a:lnTo>
                    <a:pt x="0" y="0"/>
                  </a:lnTo>
                  <a:close/>
                </a:path>
              </a:pathLst>
            </a:custGeom>
            <a:ln w="12700" cap="flat">
              <a:miter lim="127000"/>
            </a:ln>
          </p:spPr>
          <p:style>
            <a:lnRef idx="1">
              <a:srgbClr val="FFE8CB">
                <a:alpha val="90196"/>
              </a:srgbClr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Shape 17500"/>
            <p:cNvSpPr/>
            <p:nvPr/>
          </p:nvSpPr>
          <p:spPr>
            <a:xfrm>
              <a:off x="2739340" y="0"/>
              <a:ext cx="2402967" cy="664756"/>
            </a:xfrm>
            <a:custGeom>
              <a:avLst/>
              <a:gdLst/>
              <a:ahLst/>
              <a:cxnLst/>
              <a:rect l="0" t="0" r="0" b="0"/>
              <a:pathLst>
                <a:path w="2402967" h="664756">
                  <a:moveTo>
                    <a:pt x="0" y="0"/>
                  </a:moveTo>
                  <a:lnTo>
                    <a:pt x="2402967" y="0"/>
                  </a:lnTo>
                  <a:lnTo>
                    <a:pt x="2402967" y="664756"/>
                  </a:lnTo>
                  <a:lnTo>
                    <a:pt x="0" y="664756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E14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Shape 51"/>
            <p:cNvSpPr/>
            <p:nvPr/>
          </p:nvSpPr>
          <p:spPr>
            <a:xfrm>
              <a:off x="2739340" y="0"/>
              <a:ext cx="2402967" cy="664756"/>
            </a:xfrm>
            <a:custGeom>
              <a:avLst/>
              <a:gdLst/>
              <a:ahLst/>
              <a:cxnLst/>
              <a:rect l="0" t="0" r="0" b="0"/>
              <a:pathLst>
                <a:path w="2402967" h="664756">
                  <a:moveTo>
                    <a:pt x="0" y="664756"/>
                  </a:moveTo>
                  <a:lnTo>
                    <a:pt x="2402967" y="664756"/>
                  </a:lnTo>
                  <a:lnTo>
                    <a:pt x="2402967" y="0"/>
                  </a:lnTo>
                  <a:lnTo>
                    <a:pt x="0" y="0"/>
                  </a:lnTo>
                  <a:close/>
                </a:path>
              </a:pathLst>
            </a:custGeom>
            <a:ln w="12700" cap="flat">
              <a:miter lim="127000"/>
            </a:ln>
          </p:spPr>
          <p:style>
            <a:lnRef idx="1">
              <a:srgbClr val="23E14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17501"/>
            <p:cNvSpPr/>
            <p:nvPr/>
          </p:nvSpPr>
          <p:spPr>
            <a:xfrm>
              <a:off x="2739340" y="664794"/>
              <a:ext cx="2402967" cy="3111500"/>
            </a:xfrm>
            <a:custGeom>
              <a:avLst/>
              <a:gdLst/>
              <a:ahLst/>
              <a:cxnLst/>
              <a:rect l="0" t="0" r="0" b="0"/>
              <a:pathLst>
                <a:path w="2402967" h="3111500">
                  <a:moveTo>
                    <a:pt x="0" y="0"/>
                  </a:moveTo>
                  <a:lnTo>
                    <a:pt x="2402967" y="0"/>
                  </a:lnTo>
                  <a:lnTo>
                    <a:pt x="2402967" y="3111500"/>
                  </a:lnTo>
                  <a:lnTo>
                    <a:pt x="0" y="3111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CF6D3">
                <a:alpha val="90196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Shape 55"/>
            <p:cNvSpPr/>
            <p:nvPr/>
          </p:nvSpPr>
          <p:spPr>
            <a:xfrm>
              <a:off x="2739340" y="664794"/>
              <a:ext cx="2402967" cy="3111500"/>
            </a:xfrm>
            <a:custGeom>
              <a:avLst/>
              <a:gdLst/>
              <a:ahLst/>
              <a:cxnLst/>
              <a:rect l="0" t="0" r="0" b="0"/>
              <a:pathLst>
                <a:path w="2402967" h="3111500">
                  <a:moveTo>
                    <a:pt x="0" y="3111500"/>
                  </a:moveTo>
                  <a:lnTo>
                    <a:pt x="2402967" y="3111500"/>
                  </a:lnTo>
                  <a:lnTo>
                    <a:pt x="2402967" y="0"/>
                  </a:lnTo>
                  <a:lnTo>
                    <a:pt x="0" y="0"/>
                  </a:lnTo>
                  <a:close/>
                </a:path>
              </a:pathLst>
            </a:custGeom>
            <a:ln w="12700" cap="flat">
              <a:miter lim="127000"/>
            </a:ln>
          </p:spPr>
          <p:style>
            <a:lnRef idx="1">
              <a:srgbClr val="CCF6D3">
                <a:alpha val="90196"/>
              </a:srgbClr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Shape 17502"/>
            <p:cNvSpPr/>
            <p:nvPr/>
          </p:nvSpPr>
          <p:spPr>
            <a:xfrm>
              <a:off x="5478729" y="0"/>
              <a:ext cx="2402967" cy="664756"/>
            </a:xfrm>
            <a:custGeom>
              <a:avLst/>
              <a:gdLst/>
              <a:ahLst/>
              <a:cxnLst/>
              <a:rect l="0" t="0" r="0" b="0"/>
              <a:pathLst>
                <a:path w="2402967" h="664756">
                  <a:moveTo>
                    <a:pt x="0" y="0"/>
                  </a:moveTo>
                  <a:lnTo>
                    <a:pt x="2402967" y="0"/>
                  </a:lnTo>
                  <a:lnTo>
                    <a:pt x="2402967" y="664756"/>
                  </a:lnTo>
                  <a:lnTo>
                    <a:pt x="0" y="664756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Shape 70"/>
            <p:cNvSpPr/>
            <p:nvPr/>
          </p:nvSpPr>
          <p:spPr>
            <a:xfrm>
              <a:off x="5478729" y="0"/>
              <a:ext cx="2402967" cy="664756"/>
            </a:xfrm>
            <a:custGeom>
              <a:avLst/>
              <a:gdLst/>
              <a:ahLst/>
              <a:cxnLst/>
              <a:rect l="0" t="0" r="0" b="0"/>
              <a:pathLst>
                <a:path w="2402967" h="664756">
                  <a:moveTo>
                    <a:pt x="0" y="664756"/>
                  </a:moveTo>
                  <a:lnTo>
                    <a:pt x="2402967" y="664756"/>
                  </a:lnTo>
                  <a:lnTo>
                    <a:pt x="2402967" y="0"/>
                  </a:lnTo>
                  <a:lnTo>
                    <a:pt x="0" y="0"/>
                  </a:lnTo>
                  <a:close/>
                </a:path>
              </a:pathLst>
            </a:custGeom>
            <a:ln w="12700" cap="flat">
              <a:miter lim="127000"/>
            </a:ln>
          </p:spPr>
          <p:style>
            <a:lnRef idx="1">
              <a:srgbClr val="4472C4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Shape 17503"/>
            <p:cNvSpPr/>
            <p:nvPr/>
          </p:nvSpPr>
          <p:spPr>
            <a:xfrm>
              <a:off x="5478729" y="664794"/>
              <a:ext cx="2402967" cy="3111500"/>
            </a:xfrm>
            <a:custGeom>
              <a:avLst/>
              <a:gdLst/>
              <a:ahLst/>
              <a:cxnLst/>
              <a:rect l="0" t="0" r="0" b="0"/>
              <a:pathLst>
                <a:path w="2402967" h="3111500">
                  <a:moveTo>
                    <a:pt x="0" y="0"/>
                  </a:moveTo>
                  <a:lnTo>
                    <a:pt x="2402967" y="0"/>
                  </a:lnTo>
                  <a:lnTo>
                    <a:pt x="2402967" y="3111500"/>
                  </a:lnTo>
                  <a:lnTo>
                    <a:pt x="0" y="31115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FD5EA">
                <a:alpha val="90196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Shape 73"/>
            <p:cNvSpPr/>
            <p:nvPr/>
          </p:nvSpPr>
          <p:spPr>
            <a:xfrm>
              <a:off x="5478729" y="664794"/>
              <a:ext cx="2402967" cy="3111500"/>
            </a:xfrm>
            <a:custGeom>
              <a:avLst/>
              <a:gdLst/>
              <a:ahLst/>
              <a:cxnLst/>
              <a:rect l="0" t="0" r="0" b="0"/>
              <a:pathLst>
                <a:path w="2402967" h="3111500">
                  <a:moveTo>
                    <a:pt x="0" y="3111500"/>
                  </a:moveTo>
                  <a:lnTo>
                    <a:pt x="2402967" y="3111500"/>
                  </a:lnTo>
                  <a:lnTo>
                    <a:pt x="2402967" y="0"/>
                  </a:lnTo>
                  <a:lnTo>
                    <a:pt x="0" y="0"/>
                  </a:lnTo>
                  <a:close/>
                </a:path>
              </a:pathLst>
            </a:custGeom>
            <a:ln w="12700" cap="flat">
              <a:miter lim="127000"/>
            </a:ln>
          </p:spPr>
          <p:style>
            <a:lnRef idx="1">
              <a:srgbClr val="CFD5EA">
                <a:alpha val="90196"/>
              </a:srgbClr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Shape 17504"/>
            <p:cNvSpPr/>
            <p:nvPr/>
          </p:nvSpPr>
          <p:spPr>
            <a:xfrm>
              <a:off x="1483436" y="1925485"/>
              <a:ext cx="133350" cy="1066800"/>
            </a:xfrm>
            <a:custGeom>
              <a:avLst/>
              <a:gdLst/>
              <a:ahLst/>
              <a:cxnLst/>
              <a:rect l="0" t="0" r="0" b="0"/>
              <a:pathLst>
                <a:path w="133350" h="1066800">
                  <a:moveTo>
                    <a:pt x="0" y="0"/>
                  </a:moveTo>
                  <a:lnTo>
                    <a:pt x="133350" y="0"/>
                  </a:lnTo>
                  <a:lnTo>
                    <a:pt x="133350" y="1066800"/>
                  </a:lnTo>
                  <a:lnTo>
                    <a:pt x="0" y="10668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>
                <a:alpha val="7058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Shape 17505"/>
            <p:cNvSpPr/>
            <p:nvPr/>
          </p:nvSpPr>
          <p:spPr>
            <a:xfrm>
              <a:off x="1350086" y="1925485"/>
              <a:ext cx="66675" cy="1066800"/>
            </a:xfrm>
            <a:custGeom>
              <a:avLst/>
              <a:gdLst/>
              <a:ahLst/>
              <a:cxnLst/>
              <a:rect l="0" t="0" r="0" b="0"/>
              <a:pathLst>
                <a:path w="66675" h="1066800">
                  <a:moveTo>
                    <a:pt x="0" y="0"/>
                  </a:moveTo>
                  <a:lnTo>
                    <a:pt x="66675" y="0"/>
                  </a:lnTo>
                  <a:lnTo>
                    <a:pt x="66675" y="1066800"/>
                  </a:lnTo>
                  <a:lnTo>
                    <a:pt x="0" y="106680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>
                <a:alpha val="7058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Shape 96"/>
            <p:cNvSpPr/>
            <p:nvPr/>
          </p:nvSpPr>
          <p:spPr>
            <a:xfrm>
              <a:off x="1683461" y="1392085"/>
              <a:ext cx="4924425" cy="2133600"/>
            </a:xfrm>
            <a:custGeom>
              <a:avLst/>
              <a:gdLst/>
              <a:ahLst/>
              <a:cxnLst/>
              <a:rect l="0" t="0" r="0" b="0"/>
              <a:pathLst>
                <a:path w="4924425" h="2133600">
                  <a:moveTo>
                    <a:pt x="3857625" y="0"/>
                  </a:moveTo>
                  <a:lnTo>
                    <a:pt x="4924425" y="1066800"/>
                  </a:lnTo>
                  <a:lnTo>
                    <a:pt x="3857625" y="2133600"/>
                  </a:lnTo>
                  <a:lnTo>
                    <a:pt x="3857625" y="1600200"/>
                  </a:lnTo>
                  <a:lnTo>
                    <a:pt x="0" y="1600200"/>
                  </a:lnTo>
                  <a:lnTo>
                    <a:pt x="0" y="533400"/>
                  </a:lnTo>
                  <a:lnTo>
                    <a:pt x="3857625" y="533400"/>
                  </a:lnTo>
                  <a:lnTo>
                    <a:pt x="38576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>
                <a:alpha val="7058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Shape 97"/>
            <p:cNvSpPr/>
            <p:nvPr/>
          </p:nvSpPr>
          <p:spPr>
            <a:xfrm>
              <a:off x="1350086" y="1925485"/>
              <a:ext cx="66675" cy="1066800"/>
            </a:xfrm>
            <a:custGeom>
              <a:avLst/>
              <a:gdLst/>
              <a:ahLst/>
              <a:cxnLst/>
              <a:rect l="0" t="0" r="0" b="0"/>
              <a:pathLst>
                <a:path w="66675" h="1066800">
                  <a:moveTo>
                    <a:pt x="0" y="0"/>
                  </a:moveTo>
                  <a:lnTo>
                    <a:pt x="66675" y="0"/>
                  </a:lnTo>
                  <a:lnTo>
                    <a:pt x="66675" y="1066800"/>
                  </a:lnTo>
                  <a:lnTo>
                    <a:pt x="0" y="1066800"/>
                  </a:lnTo>
                  <a:close/>
                </a:path>
              </a:pathLst>
            </a:custGeom>
            <a:ln w="12700" cap="flat">
              <a:miter lim="127000"/>
            </a:ln>
          </p:spPr>
          <p:style>
            <a:lnRef idx="1">
              <a:srgbClr val="41719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98"/>
            <p:cNvSpPr/>
            <p:nvPr/>
          </p:nvSpPr>
          <p:spPr>
            <a:xfrm>
              <a:off x="1483436" y="1925485"/>
              <a:ext cx="133350" cy="1066800"/>
            </a:xfrm>
            <a:custGeom>
              <a:avLst/>
              <a:gdLst/>
              <a:ahLst/>
              <a:cxnLst/>
              <a:rect l="0" t="0" r="0" b="0"/>
              <a:pathLst>
                <a:path w="133350" h="1066800">
                  <a:moveTo>
                    <a:pt x="0" y="0"/>
                  </a:moveTo>
                  <a:lnTo>
                    <a:pt x="133350" y="0"/>
                  </a:lnTo>
                  <a:lnTo>
                    <a:pt x="133350" y="1066800"/>
                  </a:lnTo>
                  <a:lnTo>
                    <a:pt x="0" y="1066800"/>
                  </a:lnTo>
                  <a:close/>
                </a:path>
              </a:pathLst>
            </a:custGeom>
            <a:ln w="12700" cap="flat">
              <a:miter lim="127000"/>
            </a:ln>
          </p:spPr>
          <p:style>
            <a:lnRef idx="1">
              <a:srgbClr val="41719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Shape 99"/>
            <p:cNvSpPr/>
            <p:nvPr/>
          </p:nvSpPr>
          <p:spPr>
            <a:xfrm>
              <a:off x="1683461" y="1392085"/>
              <a:ext cx="4924425" cy="2133600"/>
            </a:xfrm>
            <a:custGeom>
              <a:avLst/>
              <a:gdLst/>
              <a:ahLst/>
              <a:cxnLst/>
              <a:rect l="0" t="0" r="0" b="0"/>
              <a:pathLst>
                <a:path w="4924425" h="2133600">
                  <a:moveTo>
                    <a:pt x="0" y="533400"/>
                  </a:moveTo>
                  <a:lnTo>
                    <a:pt x="3857625" y="533400"/>
                  </a:lnTo>
                  <a:lnTo>
                    <a:pt x="3857625" y="0"/>
                  </a:lnTo>
                  <a:lnTo>
                    <a:pt x="4924425" y="1066800"/>
                  </a:lnTo>
                  <a:lnTo>
                    <a:pt x="3857625" y="2133600"/>
                  </a:lnTo>
                  <a:lnTo>
                    <a:pt x="3857625" y="1600200"/>
                  </a:lnTo>
                  <a:lnTo>
                    <a:pt x="0" y="1600200"/>
                  </a:lnTo>
                  <a:close/>
                </a:path>
              </a:pathLst>
            </a:custGeom>
            <a:ln w="12700" cap="flat">
              <a:miter lim="127000"/>
            </a:ln>
          </p:spPr>
          <p:style>
            <a:lnRef idx="1">
              <a:srgbClr val="41719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992851" y="1644738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Диспансеризация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836262" y="1657562"/>
            <a:ext cx="1471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Наблюдение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6575625" y="1688805"/>
            <a:ext cx="1139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Результат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534422" y="2404418"/>
            <a:ext cx="259648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Calibri,Bold"/>
              </a:rPr>
              <a:t>Ранее выявление ХНИЗ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 smtClean="0">
                <a:latin typeface="Calibri,Bold"/>
              </a:rPr>
              <a:t>Определение группы </a:t>
            </a:r>
          </a:p>
          <a:p>
            <a:r>
              <a:rPr lang="ru-RU" sz="1400" b="1" dirty="0" smtClean="0">
                <a:latin typeface="Calibri,Bold"/>
              </a:rPr>
              <a:t>здоровья</a:t>
            </a:r>
            <a:endParaRPr lang="ru-RU" sz="1400" dirty="0">
              <a:latin typeface="Calibri,Bold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349503" y="2322215"/>
            <a:ext cx="29296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b="1" dirty="0" smtClean="0">
                <a:latin typeface="Calibri,Bold"/>
              </a:rPr>
              <a:t>Достижение </a:t>
            </a:r>
          </a:p>
          <a:p>
            <a:r>
              <a:rPr lang="ru-RU" sz="1200" b="1" dirty="0">
                <a:latin typeface="Calibri,Bold"/>
              </a:rPr>
              <a:t>о</a:t>
            </a:r>
            <a:r>
              <a:rPr lang="ru-RU" sz="1200" b="1" dirty="0" smtClean="0">
                <a:latin typeface="Calibri,Bold"/>
              </a:rPr>
              <a:t>птимальных параметров показателей здоровья </a:t>
            </a:r>
            <a:r>
              <a:rPr lang="ru-RU" sz="1200" b="1" dirty="0">
                <a:latin typeface="Calibri,Bold"/>
              </a:rPr>
              <a:t>и </a:t>
            </a:r>
            <a:endParaRPr lang="ru-RU" sz="1200" b="1" dirty="0" smtClean="0">
              <a:latin typeface="Calibri,Bold"/>
            </a:endParaRPr>
          </a:p>
          <a:p>
            <a:r>
              <a:rPr lang="ru-RU" sz="1200" b="1" dirty="0" smtClean="0">
                <a:latin typeface="Calibri,Bold"/>
              </a:rPr>
              <a:t>факторов риска </a:t>
            </a:r>
            <a:r>
              <a:rPr lang="ru-RU" sz="1200" b="1" dirty="0">
                <a:latin typeface="Calibri,Bold"/>
              </a:rPr>
              <a:t>среди </a:t>
            </a:r>
            <a:endParaRPr lang="ru-RU" sz="1200" b="1" dirty="0" smtClean="0">
              <a:latin typeface="Calibri,Bold"/>
            </a:endParaRPr>
          </a:p>
          <a:p>
            <a:r>
              <a:rPr lang="ru-RU" sz="1200" b="1" dirty="0" smtClean="0">
                <a:latin typeface="Calibri,Bold"/>
              </a:rPr>
              <a:t>больных ХНИЗ</a:t>
            </a:r>
            <a:endParaRPr lang="ru-RU" sz="1200" b="1" dirty="0">
              <a:latin typeface="Calibri,Bold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b="1" dirty="0" smtClean="0">
                <a:latin typeface="Calibri,Bold"/>
              </a:rPr>
              <a:t>Коррекция </a:t>
            </a:r>
            <a:r>
              <a:rPr lang="ru-RU" sz="1200" b="1" dirty="0">
                <a:latin typeface="Calibri,Bold"/>
              </a:rPr>
              <a:t>факторов</a:t>
            </a:r>
          </a:p>
          <a:p>
            <a:r>
              <a:rPr lang="ru-RU" sz="1200" b="1" dirty="0" smtClean="0">
                <a:latin typeface="Calibri,Bold"/>
              </a:rPr>
              <a:t>риска, немедикаментозными и медикаментозными </a:t>
            </a:r>
          </a:p>
          <a:p>
            <a:r>
              <a:rPr lang="ru-RU" sz="1200" b="1" dirty="0" smtClean="0">
                <a:latin typeface="Calibri,Bold"/>
              </a:rPr>
              <a:t>средствами </a:t>
            </a:r>
            <a:r>
              <a:rPr lang="ru-RU" sz="1200" b="1" dirty="0">
                <a:latin typeface="Calibri,Bold"/>
              </a:rPr>
              <a:t>у </a:t>
            </a:r>
            <a:r>
              <a:rPr lang="ru-RU" sz="1200" b="1" dirty="0" smtClean="0">
                <a:latin typeface="Calibri,Bold"/>
              </a:rPr>
              <a:t>пациентов </a:t>
            </a:r>
          </a:p>
          <a:p>
            <a:r>
              <a:rPr lang="ru-RU" sz="1200" b="1" dirty="0" smtClean="0">
                <a:latin typeface="Calibri,Bold"/>
              </a:rPr>
              <a:t>высокого </a:t>
            </a:r>
            <a:r>
              <a:rPr lang="ru-RU" sz="1200" b="1" dirty="0">
                <a:latin typeface="Calibri,Bold"/>
              </a:rPr>
              <a:t>риска</a:t>
            </a:r>
            <a:endParaRPr lang="ru-RU" sz="12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6095818" y="2318212"/>
            <a:ext cx="25283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b="1" dirty="0">
                <a:latin typeface="Calibri,Bold"/>
              </a:rPr>
              <a:t>Предотвращение</a:t>
            </a:r>
          </a:p>
          <a:p>
            <a:r>
              <a:rPr lang="ru-RU" sz="1200" b="1" dirty="0">
                <a:latin typeface="Calibri,Bold"/>
              </a:rPr>
              <a:t>прогрессирования</a:t>
            </a:r>
          </a:p>
          <a:p>
            <a:r>
              <a:rPr lang="ru-RU" sz="1200" b="1" dirty="0">
                <a:latin typeface="Calibri,Bold"/>
              </a:rPr>
              <a:t>заболеваний и обострений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Calibri" panose="020F0502020204030204" pitchFamily="34" charset="0"/>
              </a:rPr>
              <a:t> </a:t>
            </a:r>
            <a:r>
              <a:rPr lang="ru-RU" sz="1200" b="1" dirty="0">
                <a:latin typeface="Calibri,Bold"/>
              </a:rPr>
              <a:t>повышение качества</a:t>
            </a:r>
          </a:p>
          <a:p>
            <a:r>
              <a:rPr lang="ru-RU" sz="1200" b="1" dirty="0">
                <a:latin typeface="Calibri,Bold"/>
              </a:rPr>
              <a:t>жизни, связанного со</a:t>
            </a:r>
          </a:p>
          <a:p>
            <a:r>
              <a:rPr lang="ru-RU" sz="1200" b="1" dirty="0">
                <a:latin typeface="Calibri,Bold"/>
              </a:rPr>
              <a:t>здоровьем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b="1" dirty="0" smtClean="0">
                <a:latin typeface="Calibri,Bold"/>
              </a:rPr>
              <a:t>снижение </a:t>
            </a:r>
            <a:r>
              <a:rPr lang="ru-RU" sz="1200" b="1" dirty="0">
                <a:latin typeface="Calibri,Bold"/>
              </a:rPr>
              <a:t>инвалидизации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b="1" dirty="0" smtClean="0">
                <a:latin typeface="Calibri,Bold"/>
              </a:rPr>
              <a:t>преждевременной</a:t>
            </a:r>
            <a:endParaRPr lang="ru-RU" sz="1200" b="1" dirty="0">
              <a:latin typeface="Calibri,Bold"/>
            </a:endParaRPr>
          </a:p>
          <a:p>
            <a:r>
              <a:rPr lang="ru-RU" sz="1200" b="1" dirty="0">
                <a:latin typeface="Calibri,Bold"/>
              </a:rPr>
              <a:t>п</a:t>
            </a:r>
            <a:r>
              <a:rPr lang="ru-RU" sz="1200" b="1" dirty="0" smtClean="0">
                <a:latin typeface="Calibri,Bold"/>
              </a:rPr>
              <a:t>редотвратимой смертности</a:t>
            </a:r>
            <a:endParaRPr lang="ru-RU" sz="1200" b="1" dirty="0">
              <a:latin typeface="Calibri,Bold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b="1" dirty="0" smtClean="0">
                <a:latin typeface="Calibri,Bold"/>
              </a:rPr>
              <a:t>увеличение</a:t>
            </a:r>
          </a:p>
          <a:p>
            <a:r>
              <a:rPr lang="ru-RU" sz="1200" b="1" dirty="0">
                <a:latin typeface="Calibri,Bold"/>
              </a:rPr>
              <a:t>п</a:t>
            </a:r>
            <a:r>
              <a:rPr lang="ru-RU" sz="1200" b="1" dirty="0" smtClean="0">
                <a:latin typeface="Calibri,Bold"/>
              </a:rPr>
              <a:t>родолжительности жизни</a:t>
            </a:r>
            <a:r>
              <a:rPr lang="ru-RU" sz="1200" b="1" dirty="0">
                <a:latin typeface="Calibri,Bold"/>
              </a:rPr>
              <a:t>, жизни </a:t>
            </a:r>
            <a:r>
              <a:rPr lang="ru-RU" sz="1200" b="1" dirty="0" smtClean="0">
                <a:latin typeface="Calibri,Bold"/>
              </a:rPr>
              <a:t>без болезней</a:t>
            </a:r>
            <a:endParaRPr lang="ru-RU" sz="12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631189" y="169161"/>
            <a:ext cx="78816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Задачи и цели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диспансеризации и диспансерного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наблюдения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853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SzPct val="100000"/>
            </a:pPr>
            <a:r>
              <a:rPr lang="ru-RU" b="1" i="1" dirty="0"/>
              <a:t>Диспансерное наблюдение…</a:t>
            </a:r>
            <a:endParaRPr lang="ru-RU" dirty="0" smtClean="0">
              <a:solidFill>
                <a:srgbClr val="444D26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153400" cy="4572000"/>
          </a:xfrm>
          <a:ln w="1905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pPr algn="just"/>
            <a:r>
              <a:rPr lang="ru-RU" b="1" dirty="0"/>
              <a:t>представляет собой динамическое </a:t>
            </a:r>
            <a:r>
              <a:rPr lang="ru-RU" b="1" dirty="0" smtClean="0"/>
              <a:t>наблюдение,</a:t>
            </a:r>
          </a:p>
          <a:p>
            <a:pPr marL="0" indent="0" algn="just">
              <a:buNone/>
            </a:pPr>
            <a:r>
              <a:rPr lang="ru-RU" b="1" dirty="0" smtClean="0"/>
              <a:t>в т.ч. необходимое обследование, за состоянием здоровья лиц, страдающих хроническими заболеваниями, функциональными расстройствами,</a:t>
            </a:r>
          </a:p>
          <a:p>
            <a:pPr marL="0" indent="0" algn="just">
              <a:buNone/>
            </a:pPr>
            <a:r>
              <a:rPr lang="ru-RU" b="1" dirty="0" smtClean="0"/>
              <a:t>иными состояниями, в </a:t>
            </a:r>
            <a:r>
              <a:rPr lang="ru-RU" b="1" dirty="0"/>
              <a:t>целях своевременного выявления, </a:t>
            </a:r>
            <a:r>
              <a:rPr lang="ru-RU" b="1" dirty="0" smtClean="0"/>
              <a:t>предупреждения осложнений, обострений </a:t>
            </a:r>
            <a:r>
              <a:rPr lang="ru-RU" b="1" dirty="0"/>
              <a:t>заболеваний, </a:t>
            </a:r>
            <a:r>
              <a:rPr lang="ru-RU" b="1" dirty="0" smtClean="0"/>
              <a:t>иных патологических </a:t>
            </a:r>
            <a:r>
              <a:rPr lang="ru-RU" b="1" dirty="0"/>
              <a:t>состояний, их профилактики </a:t>
            </a:r>
            <a:r>
              <a:rPr lang="ru-RU" b="1" dirty="0" smtClean="0"/>
              <a:t>и осуществления </a:t>
            </a:r>
            <a:r>
              <a:rPr lang="ru-RU" b="1" dirty="0"/>
              <a:t>медицинской реабилитации</a:t>
            </a:r>
            <a:r>
              <a:rPr lang="ru-RU" b="1" dirty="0" smtClean="0"/>
              <a:t>»…</a:t>
            </a:r>
            <a:endParaRPr lang="ru-RU" b="1" dirty="0"/>
          </a:p>
          <a:p>
            <a:pPr lvl="1"/>
            <a:endParaRPr lang="ru-RU" dirty="0" smtClean="0">
              <a:solidFill>
                <a:srgbClr val="000000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6324600"/>
            <a:ext cx="8009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Calibri,Bold"/>
              </a:rPr>
              <a:t>Из Федерального Закона № 323-ФЗ от </a:t>
            </a:r>
            <a:r>
              <a:rPr lang="ru-RU" sz="1200" b="1" dirty="0" smtClean="0">
                <a:latin typeface="Calibri,Bold"/>
              </a:rPr>
              <a:t>21.11.2011</a:t>
            </a:r>
          </a:p>
          <a:p>
            <a:r>
              <a:rPr lang="ru-RU" sz="1200" b="1" dirty="0" smtClean="0">
                <a:latin typeface="Calibri,Bold"/>
              </a:rPr>
              <a:t>«Об </a:t>
            </a:r>
            <a:r>
              <a:rPr lang="ru-RU" sz="1200" b="1" dirty="0">
                <a:latin typeface="Calibri,Bold"/>
              </a:rPr>
              <a:t>основах охраны здоровья граждан Российской Федерации» (ст.46)</a:t>
            </a:r>
            <a:endParaRPr lang="ru-RU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8153400" cy="990600"/>
          </a:xfrm>
        </p:spPr>
        <p:txBody>
          <a:bodyPr/>
          <a:lstStyle/>
          <a:p>
            <a:pPr>
              <a:buSzPct val="100000"/>
            </a:pPr>
            <a:r>
              <a:rPr lang="ru-RU" sz="3200" b="1" dirty="0" smtClean="0">
                <a:solidFill>
                  <a:srgbClr val="444D26"/>
                </a:solidFill>
                <a:latin typeface="+mn-lt"/>
                <a:ea typeface="Tw Cen MT" pitchFamily="34" charset="0"/>
                <a:cs typeface="Tw Cen MT" pitchFamily="34" charset="0"/>
                <a:sym typeface="Tw Cen MT" pitchFamily="34" charset="0"/>
              </a:rPr>
              <a:t> </a:t>
            </a:r>
            <a:r>
              <a:rPr lang="ru-RU" sz="3200" dirty="0" smtClean="0">
                <a:solidFill>
                  <a:srgbClr val="444D26"/>
                </a:solidFill>
                <a:latin typeface="+mn-lt"/>
                <a:ea typeface="Tw Cen MT" pitchFamily="34" charset="0"/>
                <a:cs typeface="Tw Cen MT" pitchFamily="34" charset="0"/>
                <a:sym typeface="Tw Cen MT" pitchFamily="34" charset="0"/>
              </a:rPr>
              <a:t>Диспансерному наблюдению в отделении (кабинете) МП, а также фельдшером ФЗ или </a:t>
            </a:r>
            <a:br>
              <a:rPr lang="ru-RU" sz="3200" dirty="0" smtClean="0">
                <a:solidFill>
                  <a:srgbClr val="444D26"/>
                </a:solidFill>
                <a:latin typeface="+mn-lt"/>
                <a:ea typeface="Tw Cen MT" pitchFamily="34" charset="0"/>
                <a:cs typeface="Tw Cen MT" pitchFamily="34" charset="0"/>
                <a:sym typeface="Tw Cen MT" pitchFamily="34" charset="0"/>
              </a:rPr>
            </a:br>
            <a:r>
              <a:rPr lang="ru-RU" sz="3200" dirty="0" smtClean="0">
                <a:solidFill>
                  <a:srgbClr val="444D26"/>
                </a:solidFill>
                <a:latin typeface="+mn-lt"/>
                <a:ea typeface="Tw Cen MT" pitchFamily="34" charset="0"/>
                <a:cs typeface="Tw Cen MT" pitchFamily="34" charset="0"/>
                <a:sym typeface="Tw Cen MT" pitchFamily="34" charset="0"/>
              </a:rPr>
              <a:t>ФАПа подлежат: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153400" cy="2880320"/>
          </a:xfrm>
        </p:spPr>
        <p:txBody>
          <a:bodyPr/>
          <a:lstStyle/>
          <a:p>
            <a:pPr algn="just"/>
            <a:r>
              <a:rPr lang="ru-RU" sz="2800" b="1" dirty="0" smtClean="0"/>
              <a:t>Граждане </a:t>
            </a:r>
            <a:r>
              <a:rPr lang="en-US" sz="2800" b="1" dirty="0" smtClean="0"/>
              <a:t>II</a:t>
            </a:r>
            <a:r>
              <a:rPr lang="ru-RU" sz="2800" b="1" dirty="0" smtClean="0"/>
              <a:t> группы здоровья с высоким или очень высоким абсолютным сердечно-сосудистым риском, </a:t>
            </a:r>
            <a:r>
              <a:rPr lang="ru-RU" sz="2800" i="1" dirty="0" smtClean="0"/>
              <a:t>за исключением пациентов с уровнем общего холестерина 8 ммоль/л и более, которые подлежат диспансерному наблюдению врачом-терапевтом.</a:t>
            </a:r>
            <a:endParaRPr lang="ru-RU" sz="28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990600"/>
          </a:xfrm>
        </p:spPr>
        <p:txBody>
          <a:bodyPr/>
          <a:lstStyle/>
          <a:p>
            <a:pPr>
              <a:buSzPct val="100000"/>
            </a:pPr>
            <a:r>
              <a:rPr lang="ru-RU" sz="3200" b="1" dirty="0" smtClean="0">
                <a:solidFill>
                  <a:srgbClr val="444D26"/>
                </a:solidFill>
                <a:latin typeface="+mn-lt"/>
                <a:ea typeface="Tw Cen MT" pitchFamily="34" charset="0"/>
                <a:cs typeface="Tw Cen MT" pitchFamily="34" charset="0"/>
                <a:sym typeface="Tw Cen MT" pitchFamily="34" charset="0"/>
              </a:rPr>
              <a:t> </a:t>
            </a:r>
            <a:endParaRPr lang="ru-RU" sz="2800" b="1" dirty="0" smtClean="0">
              <a:solidFill>
                <a:srgbClr val="444D26"/>
              </a:solidFill>
              <a:latin typeface="+mn-lt"/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000" b="1" dirty="0"/>
              <a:t>Граждане, у которых не установлены хронические неинфекционные </a:t>
            </a:r>
            <a:r>
              <a:rPr lang="ru-RU" sz="2000" b="1" dirty="0" smtClean="0"/>
              <a:t>заболевания, но </a:t>
            </a:r>
            <a:r>
              <a:rPr lang="ru-RU" sz="2000" b="1" dirty="0"/>
              <a:t>имеются </a:t>
            </a:r>
            <a:endParaRPr lang="ru-RU" sz="2000" b="1" dirty="0" smtClean="0"/>
          </a:p>
          <a:p>
            <a:pPr algn="just"/>
            <a:r>
              <a:rPr lang="ru-RU" sz="2000" b="1" u="sng" dirty="0" smtClean="0"/>
              <a:t>факторы </a:t>
            </a:r>
            <a:r>
              <a:rPr lang="ru-RU" sz="2000" b="1" u="sng" dirty="0"/>
              <a:t>риска развития таких заболеваний при высоком или оч. </a:t>
            </a:r>
            <a:r>
              <a:rPr lang="ru-RU" sz="2000" b="1" u="sng" dirty="0" smtClean="0"/>
              <a:t>высоком </a:t>
            </a:r>
            <a:r>
              <a:rPr lang="ru-RU" sz="2000" b="1" u="sng" dirty="0"/>
              <a:t>абсолютном сердечно-сосудистом риске, </a:t>
            </a:r>
            <a:r>
              <a:rPr lang="ru-RU" sz="2000" b="1" dirty="0"/>
              <a:t>а также граждане, у которых выявлено </a:t>
            </a:r>
            <a:endParaRPr lang="ru-RU" sz="2000" b="1" dirty="0" smtClean="0"/>
          </a:p>
          <a:p>
            <a:pPr algn="just"/>
            <a:r>
              <a:rPr lang="ru-RU" sz="2000" b="1" u="sng" dirty="0" smtClean="0"/>
              <a:t>ожирение</a:t>
            </a:r>
            <a:r>
              <a:rPr lang="ru-RU" sz="2000" b="1" dirty="0" smtClean="0"/>
              <a:t> </a:t>
            </a:r>
            <a:r>
              <a:rPr lang="ru-RU" sz="2000" b="1" dirty="0">
                <a:solidFill>
                  <a:srgbClr val="FF0000"/>
                </a:solidFill>
              </a:rPr>
              <a:t>и (или)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b="1" u="sng" dirty="0" err="1" smtClean="0"/>
              <a:t>гиперхолестеринемия</a:t>
            </a:r>
            <a:r>
              <a:rPr lang="ru-RU" sz="2000" b="1" u="sng" dirty="0" smtClean="0"/>
              <a:t> </a:t>
            </a:r>
            <a:r>
              <a:rPr lang="ru-RU" sz="2000" b="1" u="sng" dirty="0"/>
              <a:t>с уровнем ОХС 8 ммоль/л и более, </a:t>
            </a:r>
            <a:r>
              <a:rPr lang="ru-RU" sz="2000" b="1" dirty="0">
                <a:solidFill>
                  <a:srgbClr val="FF0000"/>
                </a:solidFill>
              </a:rPr>
              <a:t>и (или)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b="1" u="sng" dirty="0" smtClean="0"/>
              <a:t>лица </a:t>
            </a:r>
            <a:r>
              <a:rPr lang="ru-RU" sz="2000" b="1" u="sng" dirty="0"/>
              <a:t>курящие более 20 сигарет в </a:t>
            </a:r>
            <a:r>
              <a:rPr lang="ru-RU" sz="2000" b="1" u="sng" dirty="0" smtClean="0"/>
              <a:t>день, </a:t>
            </a:r>
            <a:r>
              <a:rPr lang="ru-RU" sz="2000" b="1" dirty="0" smtClean="0">
                <a:solidFill>
                  <a:srgbClr val="FF0000"/>
                </a:solidFill>
              </a:rPr>
              <a:t>и (или) </a:t>
            </a:r>
          </a:p>
          <a:p>
            <a:pPr algn="just"/>
            <a:r>
              <a:rPr lang="ru-RU" sz="2000" b="1" u="sng" dirty="0" smtClean="0"/>
              <a:t>лица с выявленным риском пагубного потребления алкоголя </a:t>
            </a:r>
            <a:r>
              <a:rPr lang="ru-RU" sz="2000" b="1" dirty="0" smtClean="0">
                <a:solidFill>
                  <a:srgbClr val="FF0000"/>
                </a:solidFill>
              </a:rPr>
              <a:t>и (или) </a:t>
            </a:r>
          </a:p>
          <a:p>
            <a:pPr algn="just"/>
            <a:r>
              <a:rPr lang="ru-RU" sz="2000" b="1" u="sng" dirty="0" smtClean="0"/>
              <a:t>риском потребления наркотических средств и психотропных веществ без назначения врача,</a:t>
            </a:r>
            <a:r>
              <a:rPr lang="ru-RU" sz="2000" b="1" dirty="0" smtClean="0"/>
              <a:t> </a:t>
            </a:r>
          </a:p>
          <a:p>
            <a:pPr algn="just"/>
            <a:r>
              <a:rPr lang="ru-RU" sz="2000" b="1" u="sng" dirty="0" smtClean="0"/>
              <a:t>и которые не нуждаются в диспансерном наблюдении по поводу других заболеваний (состояний)</a:t>
            </a:r>
            <a:endParaRPr lang="ru-RU" sz="2000" b="1" u="sng" dirty="0"/>
          </a:p>
          <a:p>
            <a:pPr algn="just"/>
            <a:endParaRPr lang="ru-RU" sz="2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2648" y="221159"/>
            <a:ext cx="58326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444D26"/>
                </a:solidFill>
                <a:latin typeface="Tw Cen MT"/>
                <a:ea typeface="Tw Cen MT" pitchFamily="34" charset="0"/>
                <a:cs typeface="Tw Cen MT" pitchFamily="34" charset="0"/>
                <a:sym typeface="Tw Cen MT" pitchFamily="34" charset="0"/>
              </a:rPr>
              <a:t>II </a:t>
            </a:r>
            <a:r>
              <a:rPr lang="ru-RU" sz="4400" dirty="0">
                <a:solidFill>
                  <a:srgbClr val="444D26"/>
                </a:solidFill>
                <a:latin typeface="Calibri" panose="020F0502020204030204" pitchFamily="34" charset="0"/>
                <a:ea typeface="Tw Cen MT" pitchFamily="34" charset="0"/>
                <a:cs typeface="Tw Cen MT" pitchFamily="34" charset="0"/>
                <a:sym typeface="Tw Cen MT" pitchFamily="34" charset="0"/>
              </a:rPr>
              <a:t>группа здоровья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794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buSzPct val="100000"/>
            </a:pPr>
            <a:r>
              <a:rPr lang="ru-RU" dirty="0" smtClean="0">
                <a:solidFill>
                  <a:srgbClr val="444D26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Факторы риска</a:t>
            </a:r>
            <a:r>
              <a:rPr lang="en-US" dirty="0" smtClean="0">
                <a:solidFill>
                  <a:srgbClr val="444D26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 </a:t>
            </a:r>
            <a:r>
              <a:rPr lang="ru-RU" dirty="0" smtClean="0">
                <a:solidFill>
                  <a:srgbClr val="444D26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развития ХНИЗ</a:t>
            </a:r>
          </a:p>
        </p:txBody>
      </p:sp>
      <p:sp>
        <p:nvSpPr>
          <p:cNvPr id="16387" name="Rectangle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избыточная масса тела или ожирение</a:t>
            </a:r>
            <a:endParaRPr lang="en-US" dirty="0" smtClean="0">
              <a:solidFill>
                <a:srgbClr val="000000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нерациональное питание</a:t>
            </a:r>
            <a:endParaRPr lang="en-US" dirty="0" smtClean="0">
              <a:solidFill>
                <a:srgbClr val="000000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курение табака</a:t>
            </a:r>
            <a:endParaRPr lang="ru-RU" dirty="0">
              <a:solidFill>
                <a:srgbClr val="000000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низкая </a:t>
            </a:r>
            <a:r>
              <a:rPr lang="ru-RU" dirty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физическая </a:t>
            </a:r>
            <a:r>
              <a:rPr lang="ru-RU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активность</a:t>
            </a:r>
            <a:endParaRPr lang="ru-RU" dirty="0">
              <a:solidFill>
                <a:srgbClr val="000000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пагубное </a:t>
            </a:r>
            <a:r>
              <a:rPr lang="ru-RU" dirty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потребление </a:t>
            </a:r>
            <a:r>
              <a:rPr lang="ru-RU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алкоголя</a:t>
            </a:r>
          </a:p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риск </a:t>
            </a:r>
            <a:r>
              <a:rPr lang="ru-RU" dirty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потребления наркотических средств и психотропных веществ без назначения </a:t>
            </a:r>
            <a:r>
              <a:rPr lang="ru-RU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врача</a:t>
            </a:r>
          </a:p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ru-RU" dirty="0" err="1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г</a:t>
            </a:r>
            <a:r>
              <a:rPr lang="ru-RU" dirty="0" err="1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иперхолестеринемия</a:t>
            </a:r>
            <a:endParaRPr lang="ru-RU" dirty="0" smtClean="0">
              <a:solidFill>
                <a:srgbClr val="000000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  <a:p>
            <a:pPr marL="0" indent="0">
              <a:spcBef>
                <a:spcPts val="713"/>
              </a:spcBef>
              <a:buClr>
                <a:srgbClr val="F3A447"/>
              </a:buClr>
              <a:buNone/>
            </a:pPr>
            <a:endParaRPr lang="ru-RU" dirty="0" smtClean="0">
              <a:solidFill>
                <a:srgbClr val="000000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  <a:p>
            <a:pPr marL="0" indent="0">
              <a:spcBef>
                <a:spcPts val="713"/>
              </a:spcBef>
              <a:buClr>
                <a:srgbClr val="F3A447"/>
              </a:buClr>
              <a:buNone/>
            </a:pPr>
            <a:endParaRPr lang="ru-RU" dirty="0" smtClean="0">
              <a:solidFill>
                <a:srgbClr val="000000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/>
          </p:cNvSpPr>
          <p:nvPr>
            <p:ph type="title"/>
          </p:nvPr>
        </p:nvSpPr>
        <p:spPr>
          <a:xfrm>
            <a:off x="612774" y="228600"/>
            <a:ext cx="8531225" cy="990600"/>
          </a:xfrm>
        </p:spPr>
        <p:txBody>
          <a:bodyPr/>
          <a:lstStyle/>
          <a:p>
            <a:pPr>
              <a:buSzPct val="100000"/>
            </a:pPr>
            <a:r>
              <a:rPr lang="ru-RU" sz="3200" i="1" dirty="0" smtClean="0"/>
              <a:t> ИМТ/ожирение</a:t>
            </a:r>
            <a:endParaRPr lang="ru-RU" sz="3200" dirty="0" smtClean="0">
              <a:solidFill>
                <a:srgbClr val="444D26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  <p:sp>
        <p:nvSpPr>
          <p:cNvPr id="17411" name="Rectangle 2"/>
          <p:cNvSpPr>
            <a:spLocks noGrp="1"/>
          </p:cNvSpPr>
          <p:nvPr>
            <p:ph sz="quarter" idx="1"/>
          </p:nvPr>
        </p:nvSpPr>
        <p:spPr>
          <a:xfrm>
            <a:off x="612774" y="1600200"/>
            <a:ext cx="8531225" cy="4495800"/>
          </a:xfrm>
        </p:spPr>
        <p:txBody>
          <a:bodyPr/>
          <a:lstStyle/>
          <a:p>
            <a:pPr algn="just">
              <a:buNone/>
            </a:pPr>
            <a:r>
              <a:rPr lang="ru-RU" sz="2400" b="1" i="1" dirty="0" smtClean="0"/>
              <a:t> Диагностика</a:t>
            </a:r>
            <a:r>
              <a:rPr lang="ru-RU" sz="2400" b="1" dirty="0" smtClean="0"/>
              <a:t> – </a:t>
            </a:r>
            <a:r>
              <a:rPr lang="ru-RU" sz="2400" dirty="0" smtClean="0"/>
              <a:t>общетерапевтическое обследование, </a:t>
            </a:r>
          </a:p>
          <a:p>
            <a:pPr algn="just"/>
            <a:r>
              <a:rPr lang="ru-RU" sz="2400" dirty="0" smtClean="0"/>
              <a:t>измерение антропометрических показателей (рост, масса тела, окружность талии), расчет индекса массы тела по формуле </a:t>
            </a:r>
            <a:r>
              <a:rPr lang="ru-RU" sz="2400" dirty="0" smtClean="0">
                <a:solidFill>
                  <a:srgbClr val="FF0000"/>
                </a:solidFill>
              </a:rPr>
              <a:t>вес (кг)/рост (м2)</a:t>
            </a:r>
          </a:p>
          <a:p>
            <a:pPr algn="just">
              <a:buNone/>
            </a:pPr>
            <a:r>
              <a:rPr lang="ru-RU" sz="2400" dirty="0" smtClean="0"/>
              <a:t>ОТ  измеряется сантиметровой лентой на половине расстояния от нижнего края последнего ребра до переднего верхнего гребня подвздошной кости в положении стоя</a:t>
            </a:r>
          </a:p>
          <a:p>
            <a:pPr algn="just"/>
            <a:r>
              <a:rPr lang="ru-RU" sz="2400" dirty="0" smtClean="0"/>
              <a:t>измерение АД, ЭКГ- исследование, экспресс-анализ уровня глюкозы крови, общего  холестерина и триглицеридов. </a:t>
            </a:r>
          </a:p>
          <a:p>
            <a:pPr algn="just"/>
            <a:r>
              <a:rPr lang="ru-RU" sz="2400" dirty="0" smtClean="0"/>
              <a:t>Изучается семейный и личный анамнез, </a:t>
            </a:r>
          </a:p>
          <a:p>
            <a:pPr algn="just"/>
            <a:r>
              <a:rPr lang="ru-RU" sz="2400" dirty="0" smtClean="0"/>
              <a:t>диетанамнез: вопросники заполняет сам пациент и/или медицинская сестра и/или врач</a:t>
            </a:r>
          </a:p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endParaRPr lang="ru-RU" dirty="0" smtClean="0">
              <a:solidFill>
                <a:srgbClr val="000000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/>
          </p:cNvSpPr>
          <p:nvPr>
            <p:ph type="title"/>
          </p:nvPr>
        </p:nvSpPr>
        <p:spPr>
          <a:xfrm>
            <a:off x="612774" y="228600"/>
            <a:ext cx="8531225" cy="990600"/>
          </a:xfrm>
        </p:spPr>
        <p:txBody>
          <a:bodyPr/>
          <a:lstStyle/>
          <a:p>
            <a:pPr>
              <a:buSzPct val="100000"/>
            </a:pPr>
            <a:r>
              <a:rPr lang="ru-RU" sz="3200" i="1" dirty="0" smtClean="0"/>
              <a:t>ИМТ/ожирение</a:t>
            </a:r>
            <a:endParaRPr lang="ru-RU" sz="3200" dirty="0" smtClean="0">
              <a:solidFill>
                <a:srgbClr val="444D26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  <p:sp>
        <p:nvSpPr>
          <p:cNvPr id="21507" name="Rectangle 2"/>
          <p:cNvSpPr>
            <a:spLocks noGrp="1"/>
          </p:cNvSpPr>
          <p:nvPr>
            <p:ph sz="quarter" idx="1"/>
          </p:nvPr>
        </p:nvSpPr>
        <p:spPr>
          <a:xfrm>
            <a:off x="612774" y="1600200"/>
            <a:ext cx="8531225" cy="4495800"/>
          </a:xfrm>
        </p:spPr>
        <p:txBody>
          <a:bodyPr/>
          <a:lstStyle/>
          <a:p>
            <a:pPr algn="just"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ru-RU" sz="2400" b="1" dirty="0" smtClean="0"/>
              <a:t>Профилактическое консультирование </a:t>
            </a:r>
            <a:r>
              <a:rPr lang="ru-RU" sz="2400" dirty="0" smtClean="0"/>
              <a:t>включающее информирование, формирование мотивации к оздоровлению поведенческих ФР НИЗ и активного отношения к коррекции избыточной МТ, обучение навыкам самоконтроля пищевого поведения (количество и качество питания), умений составления рационов суточного питания (диет), приверженности к выполнению врачебных назначений, включая  рекомендации по питанию, оптимизации физической активности. </a:t>
            </a:r>
          </a:p>
          <a:p>
            <a:pPr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endParaRPr lang="ru-RU" dirty="0" smtClean="0">
              <a:solidFill>
                <a:srgbClr val="000000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/>
          </p:cNvSpPr>
          <p:nvPr>
            <p:ph type="title"/>
          </p:nvPr>
        </p:nvSpPr>
        <p:spPr>
          <a:xfrm>
            <a:off x="612774" y="228600"/>
            <a:ext cx="8531225" cy="990600"/>
          </a:xfrm>
        </p:spPr>
        <p:txBody>
          <a:bodyPr/>
          <a:lstStyle/>
          <a:p>
            <a:pPr>
              <a:buSzPct val="100000"/>
            </a:pPr>
            <a:r>
              <a:rPr lang="ru-RU" sz="3200" i="1" dirty="0" smtClean="0"/>
              <a:t>Лечение</a:t>
            </a:r>
            <a:r>
              <a:rPr lang="ru-RU" sz="3200" dirty="0" smtClean="0"/>
              <a:t> </a:t>
            </a:r>
            <a:endParaRPr lang="ru-RU" sz="3200" dirty="0" smtClean="0">
              <a:solidFill>
                <a:srgbClr val="444D26"/>
              </a:solidFill>
              <a:ea typeface="Tw Cen MT" pitchFamily="34" charset="0"/>
              <a:cs typeface="Tw Cen MT" pitchFamily="34" charset="0"/>
              <a:sym typeface="Tw Cen MT" pitchFamily="34" charset="0"/>
            </a:endParaRPr>
          </a:p>
        </p:txBody>
      </p:sp>
      <p:sp>
        <p:nvSpPr>
          <p:cNvPr id="21507" name="Rectangle 2"/>
          <p:cNvSpPr>
            <a:spLocks noGrp="1"/>
          </p:cNvSpPr>
          <p:nvPr>
            <p:ph sz="quarter" idx="1"/>
          </p:nvPr>
        </p:nvSpPr>
        <p:spPr>
          <a:xfrm>
            <a:off x="612774" y="1600200"/>
            <a:ext cx="8531225" cy="4495800"/>
          </a:xfrm>
        </p:spPr>
        <p:txBody>
          <a:bodyPr/>
          <a:lstStyle/>
          <a:p>
            <a:pPr algn="just"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Немедикаментозное лечение </a:t>
            </a:r>
            <a:r>
              <a:rPr lang="ru-RU" sz="2400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(модификация образа жизни - рациональное питание, расширение режима физической активности, поведенческая терапия, направленная на формирование новых установок и понимание личной ответственности за собственное здоровье)</a:t>
            </a:r>
          </a:p>
          <a:p>
            <a:pPr algn="just"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Постановка реальных целей (снижение массы тела на 5-10% от исходной за 6 месяцев)</a:t>
            </a:r>
          </a:p>
          <a:p>
            <a:pPr algn="just">
              <a:spcBef>
                <a:spcPts val="713"/>
              </a:spcBef>
              <a:buClr>
                <a:srgbClr val="F3A447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0000"/>
                </a:solidFill>
                <a:ea typeface="Tw Cen MT" pitchFamily="34" charset="0"/>
                <a:cs typeface="Tw Cen MT" pitchFamily="34" charset="0"/>
                <a:sym typeface="Tw Cen MT" pitchFamily="34" charset="0"/>
              </a:rPr>
              <a:t>Эффективность диетотерапии и модификации образа жизни снижение массы тела от исходной на 5% в течении 3х месяцев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5D50839-5819-4DC3-97AB-406CC58463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учебного курса (дизайн Открытая книга)</Template>
  <TotalTime>0</TotalTime>
  <Words>1354</Words>
  <Application>Microsoft Office PowerPoint</Application>
  <PresentationFormat>Экран (4:3)</PresentationFormat>
  <Paragraphs>144</Paragraphs>
  <Slides>15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Batang</vt:lpstr>
      <vt:lpstr>Arial</vt:lpstr>
      <vt:lpstr>Book Antiqua</vt:lpstr>
      <vt:lpstr>Calibri</vt:lpstr>
      <vt:lpstr>Calibri,Bold</vt:lpstr>
      <vt:lpstr>Times New Roman</vt:lpstr>
      <vt:lpstr>Tw Cen MT</vt:lpstr>
      <vt:lpstr>Wingdings</vt:lpstr>
      <vt:lpstr>Wingdings 2</vt:lpstr>
      <vt:lpstr>Student presentation</vt:lpstr>
      <vt:lpstr>Диспансерное наблюдение пациентов, имеющих высокий и очень высокий абсолютный суммарный сердечно-сосудистый риск</vt:lpstr>
      <vt:lpstr>Презентация PowerPoint</vt:lpstr>
      <vt:lpstr>Диспансерное наблюдение…</vt:lpstr>
      <vt:lpstr> Диспансерному наблюдению в отделении (кабинете) МП, а также фельдшером ФЗ или  ФАПа подлежат:</vt:lpstr>
      <vt:lpstr> </vt:lpstr>
      <vt:lpstr>Факторы риска развития ХНИЗ</vt:lpstr>
      <vt:lpstr> ИМТ/ожирение</vt:lpstr>
      <vt:lpstr>ИМТ/ожирение</vt:lpstr>
      <vt:lpstr>Лечение </vt:lpstr>
      <vt:lpstr>Лечение </vt:lpstr>
      <vt:lpstr>Диспансерное наблюдение </vt:lpstr>
      <vt:lpstr>Курение табака </vt:lpstr>
      <vt:lpstr>Курение табака </vt:lpstr>
      <vt:lpstr>Гиперхолестеринемия  уровень ОХ 5 ммоль/л и более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2017-12-06T09:43:18Z</dcterms:created>
  <dcterms:modified xsi:type="dcterms:W3CDTF">2017-12-14T02:56:04Z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TC101671251049</vt:lpwstr>
  </property>
</Properties>
</file>