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7"/>
  </p:notesMasterIdLst>
  <p:sldIdLst>
    <p:sldId id="498" r:id="rId2"/>
    <p:sldId id="499" r:id="rId3"/>
    <p:sldId id="525" r:id="rId4"/>
    <p:sldId id="526" r:id="rId5"/>
    <p:sldId id="533" r:id="rId6"/>
    <p:sldId id="534" r:id="rId7"/>
    <p:sldId id="518" r:id="rId8"/>
    <p:sldId id="519" r:id="rId9"/>
    <p:sldId id="522" r:id="rId10"/>
    <p:sldId id="523" r:id="rId11"/>
    <p:sldId id="524" r:id="rId12"/>
    <p:sldId id="532" r:id="rId13"/>
    <p:sldId id="531" r:id="rId14"/>
    <p:sldId id="527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483B8-C55B-4AE7-84B8-F20975914F4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8A888-3DAD-4313-8737-BD57B26F5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9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7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0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7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5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3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1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0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3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7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7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09600"/>
            <a:ext cx="6984775" cy="1320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Диспансерное наблюдение граждан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группы здоровья.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789040"/>
            <a:ext cx="8064896" cy="3880773"/>
          </a:xfrm>
        </p:spPr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Зональный семинар для специалистов первичного медико-санитарного звена, специалистов кабинетов (отделений) медицинской профилактики медицинских организаций Курганской области</a:t>
            </a:r>
          </a:p>
          <a:p>
            <a:pPr marL="0" lvl="0" indent="0">
              <a:buClr>
                <a:srgbClr val="90C226"/>
              </a:buClr>
              <a:buNone/>
            </a:pP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14.12.2017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Главный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внештатный специалист по профилактической медицине Департамента здравоохранения Курганской области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Хайрова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Н.Ф.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308"/>
            <a:ext cx="2133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4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6" y="3350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группа здоровья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3837"/>
            <a:ext cx="8673919" cy="5400600"/>
          </a:xfrm>
        </p:spPr>
        <p:txBody>
          <a:bodyPr>
            <a:normAutofit/>
          </a:bodyPr>
          <a:lstStyle/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раждане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имеющие хронические неинфекционные заболевания, требующие установления диспансерного наблюдения или оказания специализированной, в том числе высокотехнологичной медицинской помощи, а также граждане с подозрением на наличие этих заболеваний (состояний), нуждающиеся в дополнительном обследовании. </a:t>
            </a:r>
            <a:b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3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3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III</a:t>
            </a:r>
            <a:r>
              <a:rPr lang="ru-RU" sz="28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б группа здоровья </a:t>
            </a:r>
            <a:endParaRPr lang="ru-RU" sz="23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7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Граждане, не имеющие хронические неинфекционные заболевания, но требующие установления диспансерного наблюдения или оказания специализированной, в том числе высокотехнологичной медицинской помощи по поводу иных заболеваний, а также граждане с подозрением на наличие этих заболеваний, нуждающиеся в дополнительном обследовании.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2133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6" y="3350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группа здоровья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673919" cy="5400600"/>
          </a:xfrm>
        </p:spPr>
        <p:txBody>
          <a:bodyPr>
            <a:normAutofit fontScale="85000" lnSpcReduction="20000"/>
          </a:bodyPr>
          <a:lstStyle/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раждане с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III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 и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 группами здоровья подлежат диспансерному наблюдению врачом-терапевтом, врачами-специалистами с проведением лечебных, реабилитационных  и профилактических мероприятий.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Гражданам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IIIб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группы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здоровья 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имеющим факторы риска развития  хронических неинфекционных заболеваний,  в рамках первого этапа диспансеризации проводится краткое профилактическое консультирование врачом-терапевтом. 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рамках 2 этапа диспансеризации гражданам в возрасте до 72 лет с выявленной ишемической болезнью сердца,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церебро-васкулярными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заболеваниями , хронической ишемией нижних конечностей атеросклеротического генеза или болезнями, характеризующимися  повышенным кровяным давлением и всем гражданам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возрасте 75 лет и старше в целях коррекции выявленных факторов риска и (или) профилактики старческой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астении проводится углубленное (индивидуальное или групповое) профилактическое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консультирование в отделении (кабинете) медицинской профилактики, центре здоровья, фельдшерском здравпункте или фельдшерско-акушерском пункте.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наличии медицинских показаний врачом-терапевтом назначаются лекарственные препараты для медицинского применения в целях фармакологической коррекции выявленных факторов риска.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7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7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2133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3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Критерии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эффективности диспансеризации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(по 36ан)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0200"/>
            <a:ext cx="4757742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хват диспансеризацией населения, находящегося на медицинском обслуживании в медицинской организации и подлежащего диспансеризации в текущем году (плановое значение – не менее 23% ежегодно)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2. Охват индивидуальным углубленным профилактическим консультированием граждан с 2 и 3А группой состояния здоровья , а также  граждан с 3Б группой состояния здоровья , имеющих высокий и очень высокий суммарный (абсолютный или относительный)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сердечно-сосудистый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риск (плановое значение – не менее 60% от имеющих медицинские показания для проведения индивидуального углубленного профилактического консультирования)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3. Охват групповым углубленным профилактическим консультированием граждан с 2 и 3А группой состояния здоровья , а также  граждан с 3Б группой состояния здоровья , имеющих высокий и очень высокий суммарный (абсолютный или относительный)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сердечно-сосудистый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риск (плановое значение – не менее 60% от имеющих медицинские показания для проведения группового углубленного профилактического консультирования)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300513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67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6" y="3350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ритерии эффективности диспансеризации взрослого населения: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673919" cy="5400600"/>
          </a:xfrm>
        </p:spPr>
        <p:txBody>
          <a:bodyPr>
            <a:normAutofit fontScale="85000" lnSpcReduction="20000"/>
          </a:bodyPr>
          <a:lstStyle/>
          <a:p>
            <a:pPr marL="685800" lvl="0" eaLnBrk="0" hangingPunct="0">
              <a:buClr>
                <a:srgbClr val="90C226"/>
              </a:buClr>
              <a:buAutoNum type="arabicPeriod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Охват диспансеризацией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населения, подлежащего  диспансеризации в текущем году (плановое значение – не менее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63%),</a:t>
            </a:r>
          </a:p>
          <a:p>
            <a:pPr marL="685800" lvl="0" eaLnBrk="0" hangingPunct="0">
              <a:buClr>
                <a:srgbClr val="90C226"/>
              </a:buClr>
              <a:buAutoNum type="arabicPeriod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Охват индивидуальным профилактическим консультированием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первом этапе диспансеризации, имеющих высокий  относительный и высокий и очень высокий абсолютный сердечно-сосудистый риск, не менее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90%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общего их числа.</a:t>
            </a:r>
          </a:p>
          <a:p>
            <a:pPr marL="685800" lvl="0" eaLnBrk="0" hangingPunct="0">
              <a:buClr>
                <a:srgbClr val="90C226"/>
              </a:buClr>
              <a:buFont typeface="Arial" pitchFamily="34" charset="0"/>
              <a:buAutoNum type="arabicPeriod"/>
              <a:defRPr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Охват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углубленным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(индивидуальным или групповым) профилактическим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консультированием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втором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диспансеризации граждан до 72 лет с впервые выявленной ишемической болезнью сердца,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церебро-васкулярными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заболеваниями или болезнями, характеризующимися  повышенным кровяным давлением, не менее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70%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 общего их числа.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lvl="0" eaLnBrk="0" hangingPunct="0">
              <a:buClr>
                <a:srgbClr val="90C226"/>
              </a:buClr>
              <a:buFont typeface="Arial" pitchFamily="34" charset="0"/>
              <a:buAutoNum type="arabicPeriod"/>
              <a:defRPr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Охват углубленным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(индивидуальным или групповым) профилактическим консультированием на втором этапе диспансеризации граждан до 72 лет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имеющих риск пагубного потребления алкоголя и (или) риск потребления наркотических средств и психотропных веществ без назначения врача, не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70%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общего их числа.</a:t>
            </a:r>
          </a:p>
          <a:p>
            <a:pPr marL="685800" lvl="0" eaLnBrk="0" hangingPunct="0">
              <a:buClr>
                <a:srgbClr val="90C226"/>
              </a:buClr>
              <a:buFont typeface="Arial" pitchFamily="34" charset="0"/>
              <a:buAutoNum type="arabicPeriod"/>
              <a:defRPr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Охват углубленным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(индивидуальным или групповым) профилактическим консультированием на втором этапе диспансеризации граждан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возрасте 75 лет и старше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менее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70%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 общего их числа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85800" lvl="0" eaLnBrk="0" hangingPunct="0">
              <a:buClr>
                <a:srgbClr val="90C226"/>
              </a:buClr>
              <a:buFont typeface="Arial" pitchFamily="34" charset="0"/>
              <a:buAutoNum type="arabicPeriod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Охват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граждан с впервые выявленными болезнями системы кровообращения, высоким и очень высоким абсолютным сердечно-сосудистым риском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диспансерным наблюдением,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менее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общего их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числа.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lvl="0" eaLnBrk="0" hangingPunct="0">
              <a:buClr>
                <a:srgbClr val="90C226"/>
              </a:buClr>
              <a:buFont typeface="Arial" pitchFamily="34" charset="0"/>
              <a:buAutoNum type="arabicPeriod"/>
              <a:defRPr/>
            </a:pPr>
            <a:endParaRPr lang="ru-RU" sz="17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7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2133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1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3363"/>
            <a:ext cx="714375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132856"/>
            <a:ext cx="75608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b="1" dirty="0">
                <a:solidFill>
                  <a:srgbClr val="002060"/>
                </a:solidFill>
                <a:latin typeface="Corbel"/>
              </a:rPr>
              <a:t>Информационный </a:t>
            </a:r>
            <a:r>
              <a:rPr lang="ru-RU" sz="3200" b="1" dirty="0" smtClean="0">
                <a:solidFill>
                  <a:srgbClr val="002060"/>
                </a:solidFill>
                <a:latin typeface="Corbel"/>
              </a:rPr>
              <a:t>материалы </a:t>
            </a:r>
            <a:r>
              <a:rPr lang="ru-RU" sz="3200" b="1" dirty="0">
                <a:solidFill>
                  <a:srgbClr val="002060"/>
                </a:solidFill>
                <a:latin typeface="Corbel"/>
              </a:rPr>
              <a:t>на сайте ГКУ «Курганский областной Центр медицинской профилактики» </a:t>
            </a:r>
            <a:endParaRPr lang="ru-RU" sz="3200" b="1" dirty="0" smtClean="0">
              <a:solidFill>
                <a:srgbClr val="002060"/>
              </a:solidFill>
              <a:latin typeface="Corbel"/>
            </a:endParaRP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3200" b="1" dirty="0">
              <a:solidFill>
                <a:srgbClr val="002060"/>
              </a:solidFill>
              <a:latin typeface="Corbel"/>
            </a:endParaRP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3200" b="1" dirty="0" smtClean="0">
              <a:solidFill>
                <a:srgbClr val="002060"/>
              </a:solidFill>
              <a:latin typeface="Corbel"/>
            </a:endParaRP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5700" b="1" dirty="0" smtClean="0">
                <a:solidFill>
                  <a:srgbClr val="FF0000"/>
                </a:solidFill>
                <a:latin typeface="Corbel"/>
              </a:rPr>
              <a:t>медпроф45.рф</a:t>
            </a:r>
            <a:r>
              <a:rPr lang="ru-RU" sz="5700" b="1" dirty="0">
                <a:solidFill>
                  <a:srgbClr val="FF0000"/>
                </a:solidFill>
                <a:latin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99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6" y="3350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Нормативные документы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136904" cy="5400600"/>
          </a:xfrm>
        </p:spPr>
        <p:txBody>
          <a:bodyPr>
            <a:normAutofit/>
          </a:bodyPr>
          <a:lstStyle/>
          <a:p>
            <a:pPr lvl="0" indent="0" algn="just" eaLnBrk="0" hangingPunct="0">
              <a:buClr>
                <a:srgbClr val="90C226"/>
              </a:buClr>
              <a:buNone/>
              <a:defRPr/>
            </a:pP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>
              <a:buClr>
                <a:srgbClr val="90C226"/>
              </a:buClr>
              <a:defRPr/>
            </a:pPr>
            <a:endParaRPr lang="ru-RU" sz="17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>
              <a:buClr>
                <a:srgbClr val="90C226"/>
              </a:buClr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Минздрава РФ от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 октября 2017г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№869н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«Об утверждении порядка проведения диспансеризации определенных групп взрослого населения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indent="450850" algn="just" eaLnBrk="0" hangingPunct="0">
              <a:buClr>
                <a:srgbClr val="90C226"/>
              </a:buClr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рекомендации (3-е издание с дополнениями и уточнениями) «Организация проведения диспансеризации определенных групп взрослого населения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indent="450850" algn="just" eaLnBrk="0" hangingPunct="0">
              <a:buClr>
                <a:srgbClr val="90C226"/>
              </a:buClr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Национальные рекомендации «Кардиоваскулярная профилактика 2017»</a:t>
            </a:r>
          </a:p>
          <a:p>
            <a:pPr lvl="0" indent="0" algn="just" eaLnBrk="0" hangingPunct="0">
              <a:buClr>
                <a:srgbClr val="90C226"/>
              </a:buClr>
              <a:buNone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>
              <a:buClr>
                <a:srgbClr val="90C226"/>
              </a:buClr>
              <a:defRPr/>
            </a:pP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>
              <a:buClr>
                <a:srgbClr val="90C226"/>
              </a:buClr>
              <a:defRPr/>
            </a:pP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2133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2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759633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Министерства здравоохранения  Российской Федерации от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 октября 2017г. №869н «Об утверждении порядка проведения диспансеризации определенных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 взрослого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населения»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6984776" cy="5400600"/>
          </a:xfrm>
        </p:spPr>
        <p:txBody>
          <a:bodyPr>
            <a:normAutofit/>
          </a:bodyPr>
          <a:lstStyle/>
          <a:p>
            <a:pPr lvl="0" indent="0" algn="just" eaLnBrk="0" hangingPunct="0">
              <a:buClr>
                <a:srgbClr val="90C226"/>
              </a:buClr>
              <a:buNone/>
              <a:defRPr/>
            </a:pP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0" indent="0" algn="just" eaLnBrk="0" hangingPunct="0">
              <a:buClr>
                <a:srgbClr val="90C226"/>
              </a:buClr>
              <a:buNone/>
              <a:defRPr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algn="just" eaLnBrk="0" hangingPunct="0">
              <a:buClr>
                <a:srgbClr val="90C226"/>
              </a:buClr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Вступает в силу с 1 января 2018 года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2133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19073"/>
            <a:ext cx="5322168" cy="35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3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759633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Министерства здравоохранения  Российской Федерации от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 октября 2017г. №869н «Об утверждении порядка проведения диспансеризации определенных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 взрослого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населения»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136904" cy="5400600"/>
          </a:xfrm>
        </p:spPr>
        <p:txBody>
          <a:bodyPr>
            <a:normAutofit/>
          </a:bodyPr>
          <a:lstStyle/>
          <a:p>
            <a:pPr lvl="0" indent="0" algn="just" eaLnBrk="0" hangingPunct="0">
              <a:buClr>
                <a:srgbClr val="90C226"/>
              </a:buClr>
              <a:buNone/>
              <a:defRPr/>
            </a:pP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0" indent="0" algn="just" eaLnBrk="0" hangingPunct="0">
              <a:buClr>
                <a:srgbClr val="90C226"/>
              </a:buClr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Признать утратившими силу:</a:t>
            </a:r>
          </a:p>
          <a:p>
            <a:pPr lvl="0" indent="450850" algn="just" eaLnBrk="0" hangingPunct="0">
              <a:buClr>
                <a:srgbClr val="90C226"/>
              </a:buClr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Министерства здравоохранения  Российской Федерации от 3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февраля 2015г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№36ан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«Об утверждении порядка проведения диспансеризации определенных 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 взрослого населения»</a:t>
            </a:r>
          </a:p>
          <a:p>
            <a:pPr lvl="0" indent="450850" algn="just" eaLnBrk="0" hangingPunct="0">
              <a:buClr>
                <a:srgbClr val="90C226"/>
              </a:buClr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Министерства здравоохранения  Российской Федерации от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декабря 2016г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№946ан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внесении изменений в порядок проведения диспансеризации утверждении определенных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 взрослого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населения, утвержденный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приказом Министерства здравоохранения  Российской Федерации от 3 февраля 2015г. 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36ан»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indent="450850" algn="just" eaLnBrk="0" hangingPunct="0">
              <a:buClr>
                <a:srgbClr val="90C226"/>
              </a:buClr>
              <a:defRPr/>
            </a:pP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2133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Цели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диспансеризации (по 36ан)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438" y="1500174"/>
            <a:ext cx="4217672" cy="4800600"/>
          </a:xfrm>
        </p:spPr>
        <p:txBody>
          <a:bodyPr>
            <a:normAutofit fontScale="92500" lnSpcReduction="10000"/>
          </a:bodyPr>
          <a:lstStyle/>
          <a:p>
            <a:pPr marL="539496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Раннее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выявление хронических неинфекционных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заболеваний.</a:t>
            </a:r>
          </a:p>
          <a:p>
            <a:pPr marL="82296" indent="0"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39496" indent="-457200">
              <a:buAutoNum type="arabicPeriod" startAt="2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Определение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группы состояния здоровья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539496" indent="-457200">
              <a:buAutoNum type="arabicPeriod" startAt="2"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39496" indent="-457200">
              <a:buAutoNum type="arabicPeriod" startAt="3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Проведение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краткого профилактического консультирования.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4.	Определение группы диспансерного наблюдения.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97162"/>
            <a:ext cx="35782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2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Цели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диспансеризации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438" y="1500174"/>
            <a:ext cx="4217672" cy="4800600"/>
          </a:xfrm>
        </p:spPr>
        <p:txBody>
          <a:bodyPr>
            <a:normAutofit fontScale="92500" lnSpcReduction="10000"/>
          </a:bodyPr>
          <a:lstStyle/>
          <a:p>
            <a:pPr marL="539496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Раннее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выявление хронических неинфекционных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заболеваний.</a:t>
            </a:r>
          </a:p>
          <a:p>
            <a:pPr marL="82296" indent="0"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39496" indent="-457200">
              <a:buAutoNum type="arabicPeriod" startAt="2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Определение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группы состояния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здоровья.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39496" indent="-457200">
              <a:buAutoNum type="arabicPeriod" startAt="2"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39496" indent="-457200">
              <a:buAutoNum type="arabicPeriod" startAt="3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Проведение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краткого профилактического консультирования.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4.	Определение группы диспансерного наблюдения.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76256" y="4365104"/>
            <a:ext cx="1130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74426" cy="25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3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6" y="3350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Группы состояния здоровья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673919" cy="5400600"/>
          </a:xfrm>
        </p:spPr>
        <p:txBody>
          <a:bodyPr>
            <a:normAutofit fontScale="85000" lnSpcReduction="20000"/>
          </a:bodyPr>
          <a:lstStyle/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группа здоровья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граждане, у которых не установлены хронические неинфекционные заболевания, факторы риска развития таких заболеваний или имеются указанные факторы риска при низком или среднем абсолютном сердечно-сосудистом риске и которые не нуждаются в диспансерном наблюдении по поводу заболеваний (состояний). 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группа здоровья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7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граждане, у которых не установлены хронические неинфекционные заболевания, </a:t>
            </a:r>
            <a:r>
              <a:rPr lang="ru-RU" sz="1700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но имеются факторы </a:t>
            </a:r>
            <a:r>
              <a:rPr lang="ru-RU" sz="17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риска развития таких заболеваний или </a:t>
            </a:r>
            <a:r>
              <a:rPr lang="ru-RU" sz="1700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при высоком </a:t>
            </a:r>
            <a:r>
              <a:rPr lang="ru-RU" sz="17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1700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очень высоком </a:t>
            </a:r>
            <a:r>
              <a:rPr lang="ru-RU" sz="17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абсолютном сердечно-сосудистом </a:t>
            </a:r>
            <a:r>
              <a:rPr lang="ru-RU" sz="1700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риске, а также граждане , </a:t>
            </a:r>
            <a:r>
              <a:rPr lang="ru-RU" sz="17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которые не нуждаются в диспансерном наблюдении по поводу заболеваний (состояний). </a:t>
            </a:r>
            <a:endParaRPr lang="ru-RU" sz="1700" dirty="0" smtClean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1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группа здоровья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граждане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имеющие хронические неинфекционные заболевания, требующие установления диспансерного наблюдения или оказания специализированной, в том числе высокотехнологичной медицинской помощи, а также граждане с подозрением на наличие этих заболеваний (состояний), нуждающиеся в дополнительном обследовании. </a:t>
            </a:r>
            <a:b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3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3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 группа здоровья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граждане, не имеющие хронические неинфекционные заболевания, но требующие установления диспансерного наблюдения или оказания специализированной, в том числе высокотехнологичной медицинской помощи по поводу иных заболеваний, а также граждане с подозрением на наличие этих заболеваний, нуждающиеся в дополнительном обследовании.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7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7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2133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4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6" y="3350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группа здоровья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3837"/>
            <a:ext cx="8673919" cy="5400600"/>
          </a:xfrm>
        </p:spPr>
        <p:txBody>
          <a:bodyPr>
            <a:normAutofit lnSpcReduction="10000"/>
          </a:bodyPr>
          <a:lstStyle/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раждане, у которых не установлены хронические неинфекционные заболевания, факторы риска развития таких заболеваний или имеются указанные факторы риска при низком или среднем абсолютном сердечно-сосудистом риске и которые не нуждаются в диспансерном наблюдении по поводу заболеваний (состояний)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7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рамках первого этапа проводится краткое профилактическое консультирование врачом-терапевтом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7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Лицам с высоким относительным сердечно-сосудистым риском дополнительно в отделении (кабинете) медицинской профилактики (центре здоровья, фельдшерском здравпункте или фельдшерско-акушерском пункте) проводится индивидуальное профилактическое консультирование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1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17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2133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0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6" y="3350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группа здоровья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" y="1455204"/>
            <a:ext cx="8673919" cy="5400600"/>
          </a:xfrm>
        </p:spPr>
        <p:txBody>
          <a:bodyPr>
            <a:normAutofit fontScale="55000" lnSpcReduction="20000"/>
          </a:bodyPr>
          <a:lstStyle/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раждане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у которых не установлены хронические неинфекционные заболевания,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но имеются факторы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риска развития таких заболеваний или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высоком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очень высоком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абсолютном сердечно-сосудистом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риске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а также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граждане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которых  выявлено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ожирение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и (или) </a:t>
            </a:r>
            <a:r>
              <a:rPr lang="ru-RU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гиперхолестеринемия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с уровнем общего холестерина 8 </a:t>
            </a:r>
            <a:r>
              <a:rPr lang="ru-RU" sz="2200" b="1" dirty="0" err="1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/л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более, и (или) лица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курящие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более 20 сигарет в день, и (или) лица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выявленным риском пагубного потребления алкоголя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и (или)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риском потребления наркотических средств и психотропных веществ без назначения врача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и которые не нуждаются в диспансерном наблюдении по поводу других заболеваний (состояний).  </a:t>
            </a:r>
            <a:endParaRPr lang="ru-RU" sz="2200" b="1" dirty="0" smtClean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рамках первого этапа проводится краткое профилактическое консультирование врачом-терапевтом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20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отделении </a:t>
            </a: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(кабинете) медицинской профилактики (центре здоровья, фельдшерском здравпункте или фельдшерско-акушерском пункте) проводится индивидуальное профилактическое </a:t>
            </a: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консультирование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20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Гражданам с </a:t>
            </a: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выявленным риском пагубного потребления алкоголя и (или) </a:t>
            </a: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риском </a:t>
            </a:r>
            <a:r>
              <a:rPr lang="ru-RU" sz="2200" dirty="0" err="1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потреблениянаркотических</a:t>
            </a: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средств и психотропных веществ без назначения </a:t>
            </a: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врача на 2 этапе диспансеризации проводится углубленное (индивидуальное или групповое) профилактическое консультирование.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20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Гражданам </a:t>
            </a:r>
            <a:r>
              <a:rPr lang="en-US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группы здоровья при наличии медицинских показаний врачом-терапевтом назначаются лекарственные препараты для медицинского применения в целях фармакологической коррекции выявленных факторов риска.</a:t>
            </a: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20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Гражданам </a:t>
            </a:r>
            <a:r>
              <a:rPr lang="en-US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группы здоровья </a:t>
            </a: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 высоким </a:t>
            </a: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или очень </a:t>
            </a: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высоким абсолютным </a:t>
            </a: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сердечно-сосудистом </a:t>
            </a: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риском подлежат диспансерному наблюдению врачом (фельдшером) отделения (кабинета) медицинской профилактики или центра здоровья, а также фельдшером фельдшерского здравпункта или фельдшерско-акушерского пункта, за исключением пациентов </a:t>
            </a: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уровнем общего </a:t>
            </a: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холестерина 8 </a:t>
            </a:r>
            <a:r>
              <a:rPr lang="ru-RU" sz="2200" dirty="0" err="1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/л  и </a:t>
            </a:r>
            <a:r>
              <a:rPr lang="ru-RU" sz="2200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более, которые полежат диспансерному наблюдению врачом-терапевтом</a:t>
            </a:r>
            <a:endParaRPr lang="ru-RU" sz="220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en-US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2200" b="1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0" eaLnBrk="0" hangingPunct="0">
              <a:buClr>
                <a:srgbClr val="90C226"/>
              </a:buClr>
              <a:buNone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>
              <a:buClr>
                <a:srgbClr val="90C226"/>
              </a:buClr>
              <a:defRPr/>
            </a:pP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2133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982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Диспансерное наблюдение граждан  II группы здоровья. </vt:lpstr>
      <vt:lpstr>Нормативные документы</vt:lpstr>
      <vt:lpstr>Приказ Министерства здравоохранения  Российской Федерации от 26 октября 2017г. №869н «Об утверждении порядка проведения диспансеризации определенных  групп взрослого населения» </vt:lpstr>
      <vt:lpstr>Приказ Министерства здравоохранения  Российской Федерации от 26 октября 2017г. №869н «Об утверждении порядка проведения диспансеризации определенных  групп взрослого населения» </vt:lpstr>
      <vt:lpstr>Цели диспансеризации (по 36ан):</vt:lpstr>
      <vt:lpstr>Цели диспансеризации :</vt:lpstr>
      <vt:lpstr>Группы состояния здоровья</vt:lpstr>
      <vt:lpstr>I группа здоровья </vt:lpstr>
      <vt:lpstr>II группа здоровья </vt:lpstr>
      <vt:lpstr>IIIа группа здоровья </vt:lpstr>
      <vt:lpstr>III группа здоровья </vt:lpstr>
      <vt:lpstr>Критерии эффективности диспансеризации (по 36ан) </vt:lpstr>
      <vt:lpstr>Критерии эффективности диспансеризации взрослого населения: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разъяснительной работы с населением по профилактике заболеваемости.</dc:title>
  <dc:creator>Пользователь</dc:creator>
  <cp:lastModifiedBy>Пользователь</cp:lastModifiedBy>
  <cp:revision>111</cp:revision>
  <dcterms:created xsi:type="dcterms:W3CDTF">2016-03-29T05:56:11Z</dcterms:created>
  <dcterms:modified xsi:type="dcterms:W3CDTF">2017-12-14T03:56:36Z</dcterms:modified>
</cp:coreProperties>
</file>