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3962520" y="1964160"/>
            <a:ext cx="7197480" cy="1122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Celestia-R1---OverlayTitleHD.png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</p:spPr>
        <p:txBody>
          <a:bodyPr anchor="b">
            <a:normAutofit/>
          </a:bodyPr>
          <a:p>
            <a:pPr algn="r">
              <a:lnSpc>
                <a:spcPct val="100000"/>
              </a:lnSpc>
            </a:pPr>
            <a:r>
              <a:rPr b="0" lang="en-US" sz="4800" spc="-1" strike="noStrike" cap="all">
                <a:solidFill>
                  <a:srgbClr val="ffffff"/>
                </a:solidFill>
                <a:latin typeface="Calibri Light"/>
              </a:rPr>
              <a:t>Click to edit Master title style</a:t>
            </a:r>
            <a:endParaRPr b="0" lang="en-US" sz="4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8932680" y="5870520"/>
            <a:ext cx="1599840" cy="3776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974094C-467E-4EB1-BD81-C11DCE528248}" type="datetime">
              <a:rPr b="0" lang="en-US" sz="1000" spc="-1" strike="noStrike">
                <a:solidFill>
                  <a:srgbClr val="ffffff"/>
                </a:solidFill>
                <a:latin typeface="Calibri"/>
              </a:rPr>
              <a:t>5/18/21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962520" y="5870520"/>
            <a:ext cx="4893480" cy="3776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10608840" y="5870520"/>
            <a:ext cx="550800" cy="3776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392D8DD-0FEB-40C6-86EE-1D12F16E0813}" type="slidenum">
              <a:rPr b="0" lang="en-US" sz="10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Для правки структуры щёлкните мышью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Второй уровень структуры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ffffff"/>
                </a:solidFill>
                <a:latin typeface="Calibri"/>
              </a:rPr>
              <a:t>Третий уровень структуры</a:t>
            </a:r>
            <a:endParaRPr b="0" lang="en-US" sz="1200" spc="-1" strike="noStrike">
              <a:solidFill>
                <a:srgbClr val="ffffff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ffffff"/>
                </a:solidFill>
                <a:latin typeface="Calibri"/>
              </a:rPr>
              <a:t>Четвёртый уровень структуры</a:t>
            </a:r>
            <a:endParaRPr b="0" lang="en-US" sz="1200" spc="-1" strike="noStrike">
              <a:solidFill>
                <a:srgbClr val="ffffff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Пятый уровень структуры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Шестой уровень структуры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Седьмой уровень структуры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en-US" sz="4800" spc="-1" strike="noStrike" cap="all">
                <a:solidFill>
                  <a:srgbClr val="ffffff"/>
                </a:solidFill>
                <a:latin typeface="Calibri Light"/>
              </a:rPr>
              <a:t>Бронхиальная астма</a:t>
            </a:r>
            <a:endParaRPr b="0" lang="en-US" sz="4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3962520" y="4385880"/>
            <a:ext cx="7197480" cy="1405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6300000" y="1964160"/>
            <a:ext cx="4860000" cy="24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TextShape 2"/>
          <p:cNvSpPr txBox="1"/>
          <p:nvPr/>
        </p:nvSpPr>
        <p:spPr>
          <a:xfrm>
            <a:off x="609480" y="1604520"/>
            <a:ext cx="5150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Гиперреактивность бронхов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Спазм гладких мышц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Гиперсекреция слизи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Приступ удушья и одышка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Хроническое воспаление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5580000" y="1080000"/>
            <a:ext cx="6171840" cy="411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4680000" y="1964160"/>
            <a:ext cx="6480000" cy="24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609480" y="1604520"/>
            <a:ext cx="3710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Свистящие хрипы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Одышка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Чувство заложенности в груди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Кашель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Ухудшение ночью или утром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Шумное свистящее дыхание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4680000" y="1440000"/>
            <a:ext cx="5486040" cy="411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5220000" y="1964160"/>
            <a:ext cx="5940000" cy="24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Жалобы и анамнез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180000" y="1080000"/>
            <a:ext cx="4140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Причины возникновения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Продолжительность 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Разрешение симптомов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Аллергические реакции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Причино-следственные особенности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6480000" y="540000"/>
            <a:ext cx="5580000" cy="24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Для оценки контроля бронхиальной астмы рекомендовано использовать вопросник по контролю над астмой (ACQ-5)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360000" y="900000"/>
            <a:ext cx="5400000" cy="50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4994640" y="443700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Клинические признаки, повышающие вероятность наличия бронхиальной астмы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609480" y="1604520"/>
            <a:ext cx="7670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Наличие 1 из следующих симптомов-хрипы, удушье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Ухудшение симптомов ночью или рано утром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Возникновение симптомов при физической нагрузке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Воздействие аллергенов и холодного воздуха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Наличие атопических заболеваний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Возникновение симптомов после приема аспирина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Наличие атопических заболеваний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Сухие свистящие хрипы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Низкие показатели ПСВ и ОФВ1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Эозинофилия периферической крови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4682520" y="414000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Диагностика БА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" name="TextShape 2"/>
          <p:cNvSpPr txBox="1"/>
          <p:nvPr/>
        </p:nvSpPr>
        <p:spPr>
          <a:xfrm>
            <a:off x="609480" y="360000"/>
            <a:ext cx="7130520" cy="522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Физикальное обследование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ОАК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Газовый состав крови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Микроскопический анализ мокроты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Бактериологическое исследование мокроты на патогенную микрофлору и чувствительность ее к антибиотикам.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Спирометрия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Мониторирование пиковой скорости выдоха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4862520" y="4385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Лечение стабильной бронхиальной астмы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609480" y="1604520"/>
            <a:ext cx="5150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Современные цели терапии БА: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Достижение и поддержание контроля симптомов БА в течении длительного времени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Минимизация рисков будущих обострений БА, фиксированной обструкции дыхательных путей и нежелательных побочных эффектов терапии.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180000" y="540000"/>
            <a:ext cx="4430520" cy="504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1 ступень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У взрослых пациентов (18 лет и старше) с легкой БА в качестве предпочтительной терапии БА рекомендуются низкие дозы фиксированной комбинации ингаляционного глюкокортикостероида и бстродействующего бета 2-агониста (ИГКС-БДБА) “по потребности”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4860000" y="0"/>
            <a:ext cx="733212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69480" y="407880"/>
            <a:ext cx="4790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2 ступень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Рекомендуется регулярное применение низких доз ИГКС в качестве базисной терапии и КДБА для купирования симптомов.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4860000" y="0"/>
            <a:ext cx="734544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69480" y="540000"/>
            <a:ext cx="4610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3 ступень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Взрослым пациентам рекомендована комбинация низких доз ИГКС и длительнодействующих В2-агонистов (ДДБА) как поддерживающую терапию и КДБА по потребности.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4846680" y="0"/>
            <a:ext cx="7345440" cy="68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2474280" y="540000"/>
            <a:ext cx="8865720" cy="5654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: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0" y="342720"/>
            <a:ext cx="4140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4 ступень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Рекомендуется назначение комбинации низких доз ИГКС(будесонид или беклометазон)/формотерол в режиме единого ингалятора или комбинации средних доз ИГКС/ДДБА и КДБА по потребности.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4320000" y="-45000"/>
            <a:ext cx="7345440" cy="690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187560" y="1080000"/>
            <a:ext cx="413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5 ступень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Направить к специалисту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Применение моноклональных антител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4320000" y="0"/>
            <a:ext cx="734544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180000" y="702720"/>
            <a:ext cx="5220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Залог успеха лечения бронхиальной астмы является дисциплинированное соблюднние рекомендаций и назначений врача в полном объеме.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3960000" y="1951200"/>
            <a:ext cx="7543440" cy="4906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6840000" y="1899000"/>
            <a:ext cx="4140000" cy="24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Трудные для терапии фенотипы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609480" y="540000"/>
            <a:ext cx="5330520" cy="504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Тяжелая атопическая БА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БА при ожирении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БА курилщика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БА с поздним дебютом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БА с фиксированной бронхиальной обструкцией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8" name="" descr=""/>
          <p:cNvPicPr/>
          <p:nvPr/>
        </p:nvPicPr>
        <p:blipFill>
          <a:blip r:embed="rId1"/>
          <a:srcRect l="42651" t="33928" r="-8274" b="0"/>
          <a:stretch/>
        </p:blipFill>
        <p:spPr>
          <a:xfrm>
            <a:off x="1440360" y="3582000"/>
            <a:ext cx="3599640" cy="271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6480000" y="1964160"/>
            <a:ext cx="4680000" cy="24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Бронхиальная астма</a:t>
            </a:r>
            <a:br/>
            <a:br/>
            <a:br/>
            <a:br/>
            <a:br/>
            <a:br/>
            <a:br/>
            <a:br/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540000" y="1602720"/>
            <a:ext cx="4860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Бронхиальная астма гетерогенное заболевание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Хроническое воспаление дыхательных путей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Респираторные симптомы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Вариабильная обструкция дыхательных путей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5014800" y="2700000"/>
            <a:ext cx="6685200" cy="37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7380000" y="900000"/>
            <a:ext cx="4140000" cy="37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Классификация бронхиальной астмы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360000" y="540000"/>
            <a:ext cx="8030520" cy="48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Алергическая бронхиальная астма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Бронхиальная астма с поздним дебютом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БА с фиксированной обструкцией дыхательных путей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БА у больных с ожитением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Трудная для лечения бронхиальная астма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Тяжелая астма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3510360" y="2992680"/>
            <a:ext cx="5129640" cy="384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1260000" y="360000"/>
            <a:ext cx="9180000" cy="61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1980000" y="360000"/>
            <a:ext cx="7200000" cy="61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0" name="" descr=""/>
          <p:cNvPicPr/>
          <p:nvPr/>
        </p:nvPicPr>
        <p:blipFill>
          <a:blip r:embed="rId1"/>
          <a:srcRect l="25450" t="25700" r="25444" b="10"/>
          <a:stretch/>
        </p:blipFill>
        <p:spPr>
          <a:xfrm>
            <a:off x="2880000" y="540000"/>
            <a:ext cx="5940000" cy="54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609480" y="1604520"/>
            <a:ext cx="3170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Генотип человека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Аллергены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Провоцирующие факторы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3960000" y="1260000"/>
            <a:ext cx="6242040" cy="4681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154</TotalTime>
  <Application>LibreOffice/7.0.4.2$Windows_X86_64 LibreOffice_project/dcf040e67528d9187c66b2379df5ea4407429775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2021-05-17T15:45:32Z</dcterms:created>
  <dc:creator/>
  <dc:description/>
  <dc:language>ru-RU</dc:language>
  <cp:lastModifiedBy/>
  <dcterms:modified xsi:type="dcterms:W3CDTF">2021-05-18T01:30:23Z</dcterms:modified>
  <cp:revision>33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</vt:i4>
  </property>
</Properties>
</file>