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B60D04B-8C33-4EF3-8A53-28F9E251AFE1}">
          <p14:sldIdLst/>
        </p14:section>
        <p14:section name="Раздел без заголовка" id="{B4F2B9AC-65E9-48EB-A51D-D72D2DCE431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22" autoAdjust="0"/>
  </p:normalViewPr>
  <p:slideViewPr>
    <p:cSldViewPr>
      <p:cViewPr>
        <p:scale>
          <a:sx n="124" d="100"/>
          <a:sy n="124" d="100"/>
        </p:scale>
        <p:origin x="-19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810752"/>
          </a:xfrm>
        </p:spPr>
        <p:txBody>
          <a:bodyPr>
            <a:normAutofit/>
          </a:bodyPr>
          <a:lstStyle/>
          <a:p>
            <a:r>
              <a:rPr lang="ru-RU" dirty="0"/>
              <a:t>Особенности ведениями и наблюдения пациентов с </a:t>
            </a:r>
            <a:r>
              <a:rPr lang="ru-RU" dirty="0" smtClean="0"/>
              <a:t>хроническими </a:t>
            </a:r>
            <a:r>
              <a:rPr lang="ru-RU" dirty="0"/>
              <a:t>заболеваниями ЦНС у лиц перенёсших </a:t>
            </a:r>
            <a:r>
              <a:rPr lang="en-US" dirty="0" err="1"/>
              <a:t>Covid</a:t>
            </a:r>
            <a:r>
              <a:rPr lang="ru-RU" dirty="0"/>
              <a:t> 19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232025" y="4508500"/>
            <a:ext cx="6911975" cy="2016125"/>
          </a:xfrm>
        </p:spPr>
        <p:txBody>
          <a:bodyPr>
            <a:normAutofit/>
          </a:bodyPr>
          <a:lstStyle/>
          <a:p>
            <a:r>
              <a:rPr lang="ru-RU" dirty="0" err="1"/>
              <a:t>Шатина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Ида</a:t>
            </a:r>
            <a:r>
              <a:rPr lang="ru-RU" dirty="0" smtClean="0"/>
              <a:t> </a:t>
            </a:r>
            <a:r>
              <a:rPr lang="ru-RU" dirty="0"/>
              <a:t>Николаевна -  главный внештатный специалист невролог Департамента здравоохранения Курганской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3353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Госпитализация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Угнетение сознания (нарушение или замедление глазодвигательных, моторных, речевых реакций) или сильное эмоциональное возбуждение.</a:t>
            </a:r>
          </a:p>
          <a:p>
            <a:r>
              <a:rPr lang="ru-RU" dirty="0" smtClean="0"/>
              <a:t>Головная боль, головокружение, атаксия, </a:t>
            </a:r>
            <a:r>
              <a:rPr lang="ru-RU" dirty="0" err="1" smtClean="0"/>
              <a:t>эпиприпадки</a:t>
            </a:r>
            <a:r>
              <a:rPr lang="ru-RU" dirty="0" smtClean="0"/>
              <a:t>, </a:t>
            </a:r>
            <a:r>
              <a:rPr lang="ru-RU" dirty="0" err="1" smtClean="0"/>
              <a:t>офтальмопатия</a:t>
            </a:r>
            <a:r>
              <a:rPr lang="ru-RU" dirty="0" smtClean="0"/>
              <a:t>, невралгии у пациентов с тяжелой формой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89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ведения пациентов с ЦВБ в условиях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Пациенты с ЦВЗ чаще инфицируются </a:t>
            </a:r>
            <a:r>
              <a:rPr lang="en-US" sz="3200" dirty="0" smtClean="0"/>
              <a:t>SARS-</a:t>
            </a:r>
            <a:r>
              <a:rPr lang="en-US" sz="3200" dirty="0" err="1" smtClean="0"/>
              <a:t>cov</a:t>
            </a:r>
            <a:r>
              <a:rPr lang="en-US" sz="3200" dirty="0" smtClean="0"/>
              <a:t> -2</a:t>
            </a:r>
            <a:r>
              <a:rPr lang="ru-RU" sz="3200" dirty="0" smtClean="0"/>
              <a:t> особенно в пожилом и старческом возрасте, а также наличие ЦВЗ ассоциировано с более высоким риском осложнений при присоединении инфекции.</a:t>
            </a:r>
          </a:p>
          <a:p>
            <a:r>
              <a:rPr lang="ru-RU" sz="3200" dirty="0" smtClean="0"/>
              <a:t>Наблюдение пациентов с высоким риском осложнений следует проводить с использованием дистанционных технологий.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539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dirty="0" smtClean="0"/>
              <a:t>У пациентов с </a:t>
            </a:r>
            <a:r>
              <a:rPr lang="en-US" dirty="0" err="1" smtClean="0"/>
              <a:t>covid</a:t>
            </a:r>
            <a:r>
              <a:rPr lang="en-US" dirty="0" smtClean="0"/>
              <a:t> 19 </a:t>
            </a:r>
            <a:r>
              <a:rPr lang="ru-RU" dirty="0" smtClean="0"/>
              <a:t>могут развиться нарушения системы гемостаза   вследствие </a:t>
            </a:r>
            <a:r>
              <a:rPr lang="ru-RU" dirty="0" err="1" smtClean="0"/>
              <a:t>прокоагулянтного</a:t>
            </a:r>
            <a:r>
              <a:rPr lang="ru-RU" dirty="0" smtClean="0"/>
              <a:t> эффекта воспаления, что повышает риск  тромботических осложнений и может привести к развитию инсульта.</a:t>
            </a:r>
          </a:p>
          <a:p>
            <a:r>
              <a:rPr lang="ru-RU" dirty="0" smtClean="0"/>
              <a:t>У всех пациентов с </a:t>
            </a:r>
            <a:r>
              <a:rPr lang="en-US" dirty="0" err="1"/>
              <a:t>covid</a:t>
            </a:r>
            <a:r>
              <a:rPr lang="en-US" dirty="0"/>
              <a:t> 19 </a:t>
            </a:r>
            <a:r>
              <a:rPr lang="ru-RU" dirty="0" smtClean="0"/>
              <a:t>следует определять уровень </a:t>
            </a:r>
            <a:r>
              <a:rPr lang="en-US" dirty="0" smtClean="0"/>
              <a:t>D-</a:t>
            </a:r>
            <a:r>
              <a:rPr lang="ru-RU" dirty="0" err="1" smtClean="0"/>
              <a:t>димера</a:t>
            </a:r>
            <a:r>
              <a:rPr lang="ru-RU" dirty="0" smtClean="0"/>
              <a:t> в крови, </a:t>
            </a:r>
            <a:r>
              <a:rPr lang="ru-RU" dirty="0" err="1" smtClean="0"/>
              <a:t>протромбинового</a:t>
            </a:r>
            <a:r>
              <a:rPr lang="ru-RU" dirty="0" smtClean="0"/>
              <a:t> времени, фибриноген, тромбоциты крови.</a:t>
            </a:r>
          </a:p>
          <a:p>
            <a:r>
              <a:rPr lang="ru-RU" dirty="0" smtClean="0"/>
              <a:t>Если </a:t>
            </a:r>
            <a:r>
              <a:rPr lang="en-US" dirty="0" smtClean="0"/>
              <a:t>D-</a:t>
            </a:r>
            <a:r>
              <a:rPr lang="ru-RU" dirty="0" err="1" smtClean="0"/>
              <a:t>димер</a:t>
            </a:r>
            <a:r>
              <a:rPr lang="ru-RU" dirty="0" smtClean="0"/>
              <a:t> у таких пациентов превышает в 3-4 раза верхнюю границу нормы, то это указывает на повышенный риск развития тромбоза, следовательно в схему терапии необходимо включать низкомолекулярные гепарины (НМГ) или нефракционный гепарин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07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амбулаторных условиях следует рассматривать прежде всего подкожное введение профилактических доз НМГ, можно обсуждать также применение </a:t>
            </a:r>
            <a:r>
              <a:rPr lang="ru-RU" sz="2800" dirty="0" err="1" smtClean="0"/>
              <a:t>ривароксобана</a:t>
            </a:r>
            <a:r>
              <a:rPr lang="ru-RU" sz="2800" dirty="0" smtClean="0"/>
              <a:t> 10 мг 1 раз в сутки или </a:t>
            </a:r>
            <a:r>
              <a:rPr lang="ru-RU" sz="2800" dirty="0" err="1" smtClean="0"/>
              <a:t>апиксобана</a:t>
            </a:r>
            <a:r>
              <a:rPr lang="ru-RU" sz="2800" dirty="0" smtClean="0"/>
              <a:t> 2,5 мг 2 раза в сутки, хотя их эффективность при </a:t>
            </a:r>
            <a:r>
              <a:rPr lang="en-US" sz="2800" dirty="0" err="1" smtClean="0"/>
              <a:t>covid</a:t>
            </a:r>
            <a:r>
              <a:rPr lang="en-US" sz="2800" dirty="0" smtClean="0"/>
              <a:t> 19 </a:t>
            </a:r>
            <a:r>
              <a:rPr lang="ru-RU" sz="2800" dirty="0" smtClean="0"/>
              <a:t>не изучалась.</a:t>
            </a:r>
          </a:p>
          <a:p>
            <a:r>
              <a:rPr lang="ru-RU" sz="2800" dirty="0" smtClean="0"/>
              <a:t>Всем пациентам с </a:t>
            </a:r>
            <a:r>
              <a:rPr lang="en-US" sz="2800" dirty="0" err="1" smtClean="0"/>
              <a:t>covid</a:t>
            </a:r>
            <a:r>
              <a:rPr lang="en-US" sz="2800" dirty="0" smtClean="0"/>
              <a:t> 19</a:t>
            </a:r>
            <a:r>
              <a:rPr lang="ru-RU" sz="2800" dirty="0" smtClean="0"/>
              <a:t>, которые лечатся на дому, следует рекомендовать избегать длительного постельного режима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586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Пациенты с </a:t>
            </a:r>
            <a:r>
              <a:rPr lang="en-US" sz="4000" dirty="0" err="1" smtClean="0"/>
              <a:t>covid</a:t>
            </a:r>
            <a:r>
              <a:rPr lang="en-US" sz="4000" dirty="0" smtClean="0"/>
              <a:t> 19 </a:t>
            </a:r>
            <a:r>
              <a:rPr lang="ru-RU" sz="4000" dirty="0" smtClean="0"/>
              <a:t>должны продолжить лечение  назначенное по поводу ЦВЗ, но может потребоваться коррекция терапии в связи с </a:t>
            </a:r>
            <a:r>
              <a:rPr lang="ru-RU" sz="4000" dirty="0" err="1" smtClean="0"/>
              <a:t>нейро</a:t>
            </a:r>
            <a:r>
              <a:rPr lang="ru-RU" sz="4000" dirty="0" smtClean="0"/>
              <a:t>- и </a:t>
            </a:r>
            <a:r>
              <a:rPr lang="ru-RU" sz="4000" dirty="0" err="1" smtClean="0"/>
              <a:t>кардиотоксичностью</a:t>
            </a:r>
            <a:r>
              <a:rPr lang="ru-RU" sz="4000" dirty="0" smtClean="0"/>
              <a:t> противовирусных препаратов и возможными лекарственными взаимодействиями.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135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ru-RU" dirty="0" smtClean="0"/>
              <a:t>Диспансерное наблюдение пациентов, перенесших ОНМК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9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Тактика ведения пациентов в амбулаторных условиях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 целью вторичной профилактики рекомендовано продолжить терапию </a:t>
            </a:r>
            <a:r>
              <a:rPr lang="ru-RU" sz="2800" dirty="0" err="1" smtClean="0"/>
              <a:t>антигипертензивными</a:t>
            </a:r>
            <a:r>
              <a:rPr lang="ru-RU" sz="2800" dirty="0" smtClean="0"/>
              <a:t> препаратами, </a:t>
            </a:r>
            <a:r>
              <a:rPr lang="ru-RU" sz="2800" dirty="0" err="1" smtClean="0"/>
              <a:t>антиагрегантами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статинами</a:t>
            </a:r>
            <a:r>
              <a:rPr lang="ru-RU" sz="2800" dirty="0" smtClean="0"/>
              <a:t> с контролем достижения целевого </a:t>
            </a:r>
            <a:r>
              <a:rPr lang="ru-RU" sz="2800" dirty="0" err="1" smtClean="0"/>
              <a:t>диапозона</a:t>
            </a:r>
            <a:r>
              <a:rPr lang="ru-RU" sz="2800" dirty="0" smtClean="0"/>
              <a:t> АД, липидного профиля (ХС - ХНП).</a:t>
            </a:r>
          </a:p>
          <a:p>
            <a:r>
              <a:rPr lang="ru-RU" sz="2800" dirty="0" smtClean="0"/>
              <a:t>Следует избегать избыточного снижения АД </a:t>
            </a:r>
            <a:r>
              <a:rPr lang="en-US" sz="2800" dirty="0" smtClean="0"/>
              <a:t>&lt;</a:t>
            </a:r>
            <a:r>
              <a:rPr lang="ru-RU" sz="2800" dirty="0" smtClean="0"/>
              <a:t> 110/70. Следует использовать стандартные целевые уровни АД с учетом возраста и перенесенного ОНМК</a:t>
            </a:r>
          </a:p>
        </p:txBody>
      </p:sp>
    </p:spTree>
    <p:extLst>
      <p:ext uri="{BB962C8B-B14F-4D97-AF65-F5344CB8AC3E}">
        <p14:creationId xmlns:p14="http://schemas.microsoft.com/office/powerpoint/2010/main" val="15099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    </a:t>
            </a:r>
            <a:r>
              <a:rPr lang="ru-RU" sz="4000" dirty="0" smtClean="0"/>
              <a:t>Чек- лист амбулаторного (дистанционного) наблюдения за пациентами, перенесшими ОНМК в условиях пандемии </a:t>
            </a:r>
            <a:r>
              <a:rPr lang="en-US" sz="4000" dirty="0" err="1" smtClean="0"/>
              <a:t>covid</a:t>
            </a:r>
            <a:r>
              <a:rPr lang="en-US" sz="4000" dirty="0" smtClean="0"/>
              <a:t> 19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712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686052"/>
              </p:ext>
            </p:extLst>
          </p:nvPr>
        </p:nvGraphicFramePr>
        <p:xfrm>
          <a:off x="323528" y="188640"/>
          <a:ext cx="82296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55089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Алгоритм действий</a:t>
                      </a:r>
                      <a:endParaRPr lang="ru-RU" dirty="0"/>
                    </a:p>
                  </a:txBody>
                  <a:tcPr/>
                </a:tc>
              </a:tr>
              <a:tr h="355089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АД (оценить в динамике по данным  дневника пациента)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целевом диапазоне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Продолжить терапию</a:t>
                      </a:r>
                      <a:endParaRPr lang="ru-RU" dirty="0"/>
                    </a:p>
                  </a:txBody>
                  <a:tcPr/>
                </a:tc>
              </a:tr>
              <a:tr h="5204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Повышено/понижено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Коррекция терапии</a:t>
                      </a:r>
                      <a:endParaRPr lang="ru-RU" dirty="0"/>
                    </a:p>
                  </a:txBody>
                  <a:tcPr/>
                </a:tc>
              </a:tr>
              <a:tr h="612893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ЧСС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целевом диапазоне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Продолжить терапию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128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Повышено/понижено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Коррекция терапии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12893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Жалобы на головные боли, головокружение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Продолжить терапию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128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Уточнить характер, длительность, частоту</a:t>
                      </a:r>
                      <a:endParaRPr lang="ru-RU" dirty="0"/>
                    </a:p>
                  </a:txBody>
                  <a:tcPr/>
                </a:tc>
              </a:tr>
              <a:tr h="612893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Нарушение двигательной функции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Продолжить терапию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5508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Оценить динамику</a:t>
                      </a:r>
                      <a:endParaRPr lang="ru-RU" dirty="0"/>
                    </a:p>
                  </a:txBody>
                  <a:tcPr/>
                </a:tc>
              </a:tr>
              <a:tr h="612893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Нарушение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Продолжить терапию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128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Оценить динамику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53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695864"/>
              </p:ext>
            </p:extLst>
          </p:nvPr>
        </p:nvGraphicFramePr>
        <p:xfrm>
          <a:off x="457200" y="188913"/>
          <a:ext cx="8229600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Нарушение памяти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Продолжить терапию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Оценить динамику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Переносимость лекарственной терапии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хорошая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Продолжить терапию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Побочные эффекты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Уточнить какие, коррекция терапии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Приверженность приему препаратов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Продолжить терапию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Выяснить причину, провести беседу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Пациент получает противовирусные препараты</a:t>
                      </a:r>
                      <a:r>
                        <a:rPr lang="ru-RU" baseline="0" dirty="0" smtClean="0"/>
                        <a:t> по </a:t>
                      </a:r>
                      <a:r>
                        <a:rPr lang="en-US" baseline="0" dirty="0" smtClean="0"/>
                        <a:t>covid19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Продолжить терапию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Оценить возможные лекарственные взаимодействия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01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 декабря 2019 года новая </a:t>
            </a:r>
            <a:r>
              <a:rPr lang="ru-RU" sz="2800" dirty="0" err="1" smtClean="0"/>
              <a:t>короновирусная</a:t>
            </a:r>
            <a:r>
              <a:rPr lang="ru-RU" sz="2800" dirty="0" smtClean="0"/>
              <a:t> инфекция (С</a:t>
            </a:r>
            <a:r>
              <a:rPr lang="en-US" sz="2800" dirty="0" smtClean="0"/>
              <a:t>OVID</a:t>
            </a:r>
            <a:r>
              <a:rPr lang="ru-RU" sz="2800" dirty="0" smtClean="0"/>
              <a:t> 19)обрушилась на весь мир, в результате чего ВОЗ объявила его пандемией.</a:t>
            </a:r>
          </a:p>
          <a:p>
            <a:r>
              <a:rPr lang="ru-RU" sz="2800" dirty="0" smtClean="0"/>
              <a:t>С плохим прогнозом с </a:t>
            </a:r>
            <a:r>
              <a:rPr lang="ru-RU" sz="2800" dirty="0" err="1"/>
              <a:t>С</a:t>
            </a:r>
            <a:r>
              <a:rPr lang="en-US" sz="2800" dirty="0"/>
              <a:t>OVID</a:t>
            </a:r>
            <a:r>
              <a:rPr lang="ru-RU" sz="2800" dirty="0"/>
              <a:t> </a:t>
            </a:r>
            <a:r>
              <a:rPr lang="ru-RU" sz="2800" dirty="0" smtClean="0"/>
              <a:t>19 ассоциировано наличие у пациентов СД, АГ, ЦВЗ, ИБС, ХОБЛ, </a:t>
            </a:r>
            <a:r>
              <a:rPr lang="ru-RU" sz="2800" dirty="0" err="1" smtClean="0"/>
              <a:t>онкозаболеваний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Пациенты с этими заболеваниями относятся к</a:t>
            </a:r>
            <a:r>
              <a:rPr lang="en-US" sz="2800" dirty="0" smtClean="0"/>
              <a:t> III </a:t>
            </a:r>
            <a:r>
              <a:rPr lang="ru-RU" sz="2800" dirty="0" smtClean="0"/>
              <a:t>А группе здоровья и, по данным диспансеризации, к этой группе были отнесены 60% граждан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23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698082"/>
              </p:ext>
            </p:extLst>
          </p:nvPr>
        </p:nvGraphicFramePr>
        <p:xfrm>
          <a:off x="467544" y="332656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Пациент получает противовирусные препараты ХЛХ или ГХЛХ по поводу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covid</a:t>
                      </a:r>
                      <a:r>
                        <a:rPr lang="en-US" dirty="0" smtClean="0"/>
                        <a:t> 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Продолжить терапию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Мониторинг </a:t>
                      </a:r>
                      <a:r>
                        <a:rPr lang="en-US" dirty="0" smtClean="0"/>
                        <a:t>QT</a:t>
                      </a:r>
                      <a:r>
                        <a:rPr lang="ru-RU" dirty="0" smtClean="0"/>
                        <a:t> на ЭКГ перед началом лечения,</a:t>
                      </a:r>
                      <a:r>
                        <a:rPr lang="ru-RU" baseline="0" dirty="0" smtClean="0"/>
                        <a:t> контроль 1 раз в 5 дней. Оценить риск удлинения </a:t>
                      </a:r>
                      <a:r>
                        <a:rPr lang="en-US" baseline="0" dirty="0" smtClean="0"/>
                        <a:t>QT</a:t>
                      </a:r>
                      <a:r>
                        <a:rPr lang="ru-RU" baseline="0" dirty="0" smtClean="0"/>
                        <a:t> по шкале риска </a:t>
                      </a:r>
                      <a:r>
                        <a:rPr lang="en-US" baseline="0" dirty="0" smtClean="0"/>
                        <a:t>Tisdale JE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Выполнение</a:t>
                      </a:r>
                      <a:r>
                        <a:rPr lang="ru-RU" baseline="0" dirty="0" smtClean="0"/>
                        <a:t> рекомендаций по немедикаментозным методам лечения ( диета, физическая активность)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Продолжить лечение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Уточнить причину,</a:t>
                      </a:r>
                      <a:r>
                        <a:rPr lang="ru-RU" baseline="0" dirty="0" smtClean="0"/>
                        <a:t> дать рекомендации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424847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Ведение </a:t>
            </a:r>
            <a:r>
              <a:rPr lang="ru-RU" sz="3600" dirty="0"/>
              <a:t>пациентов с острыми нарушениями мозгового кровообращения в контексте пандемии </a:t>
            </a:r>
            <a:r>
              <a:rPr lang="ru-RU" sz="3600" dirty="0" smtClean="0"/>
              <a:t>COVID-19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1800" b="1" i="1" dirty="0" smtClean="0"/>
              <a:t>Временные </a:t>
            </a:r>
            <a:r>
              <a:rPr lang="ru-RU" sz="1800" b="1" i="1" dirty="0"/>
              <a:t>методические </a:t>
            </a:r>
            <a:r>
              <a:rPr lang="ru-RU" sz="1800" b="1" i="1" dirty="0" smtClean="0"/>
              <a:t>рекомендации</a:t>
            </a:r>
            <a:br>
              <a:rPr lang="ru-RU" sz="1800" b="1" i="1" dirty="0" smtClean="0"/>
            </a:br>
            <a:r>
              <a:rPr lang="ru-RU" sz="1800" b="1" i="1" dirty="0" smtClean="0"/>
              <a:t> </a:t>
            </a:r>
            <a:r>
              <a:rPr lang="ru-RU" sz="1800" b="1" i="1" dirty="0"/>
              <a:t>Версия </a:t>
            </a:r>
            <a:r>
              <a:rPr lang="ru-RU" sz="1800" b="1" i="1" dirty="0" smtClean="0"/>
              <a:t>-1от </a:t>
            </a:r>
            <a:r>
              <a:rPr lang="ru-RU" sz="1800" b="1" i="1" dirty="0"/>
              <a:t>06.04.2020 г</a:t>
            </a:r>
            <a:r>
              <a:rPr lang="ru-RU" sz="1800" b="1" i="1" dirty="0" smtClean="0"/>
              <a:t>.</a:t>
            </a:r>
            <a:br>
              <a:rPr lang="ru-RU" sz="1800" b="1" i="1" dirty="0" smtClean="0"/>
            </a:br>
            <a:r>
              <a:rPr lang="ru-RU" sz="1800" b="1" i="1" dirty="0"/>
              <a:t/>
            </a:r>
            <a:br>
              <a:rPr lang="ru-RU" sz="1800" b="1" i="1" dirty="0"/>
            </a:b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3600" dirty="0" smtClean="0"/>
              <a:t> </a:t>
            </a:r>
            <a:r>
              <a:rPr lang="ru-RU" sz="1400" dirty="0"/>
              <a:t>Рабочая группа: Мартынов М.Ю., </a:t>
            </a:r>
            <a:r>
              <a:rPr lang="ru-RU" sz="1400" dirty="0" err="1"/>
              <a:t>Шамалов</a:t>
            </a:r>
            <a:r>
              <a:rPr lang="ru-RU" sz="1400" dirty="0"/>
              <a:t> Н.А., Хасанова Д.Р., </a:t>
            </a:r>
            <a:r>
              <a:rPr lang="ru-RU" sz="1400" dirty="0" err="1"/>
              <a:t>Вознюк</a:t>
            </a:r>
            <a:r>
              <a:rPr lang="ru-RU" sz="1400" dirty="0"/>
              <a:t> И.А., </a:t>
            </a:r>
            <a:r>
              <a:rPr lang="ru-RU" sz="1400" dirty="0" err="1"/>
              <a:t>Алашеев</a:t>
            </a:r>
            <a:r>
              <a:rPr lang="ru-RU" sz="1400" dirty="0"/>
              <a:t> А.М., </a:t>
            </a:r>
          </a:p>
        </p:txBody>
      </p:sp>
    </p:spTree>
    <p:extLst>
      <p:ext uri="{BB962C8B-B14F-4D97-AF65-F5344CB8AC3E}">
        <p14:creationId xmlns:p14="http://schemas.microsoft.com/office/powerpoint/2010/main" val="1798962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692697"/>
            <a:ext cx="8208912" cy="6048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*Пациенты </a:t>
            </a:r>
            <a:r>
              <a:rPr lang="ru-RU" sz="2400" dirty="0"/>
              <a:t>с острыми нарушениями мозгового кровообращения (ОНМК) в сочетании с COVID-19 должны получать специализированную медицинскую помощь в полном объеме, в соответствии со стандартами и протоколами, определенными Пр. МЗ РФ №928н (2012 г.), с коррекцией на тяжесть вирусной инфекции и спектр принимаемых антивирусных препаратов. </a:t>
            </a:r>
            <a:endParaRPr lang="ru-RU" sz="2400" dirty="0" smtClean="0"/>
          </a:p>
          <a:p>
            <a:r>
              <a:rPr lang="ru-RU" sz="2400" dirty="0" smtClean="0"/>
              <a:t>*Соблюдение </a:t>
            </a:r>
            <a:r>
              <a:rPr lang="ru-RU" sz="2400" dirty="0"/>
              <a:t>всех принципов порядка оказания специализированной медицинской помощи пациентам с ОНМК (маршрутизация, диагностика, базисное и специализированное патогенетическое лечение, включая хирургическое, реабилитация и вторичная профилактика) обязательно к исполнению в условиях той медицинской организации, куда определен прием пациентов для стационарного лечения. </a:t>
            </a:r>
          </a:p>
        </p:txBody>
      </p:sp>
    </p:spTree>
    <p:extLst>
      <p:ext uri="{BB962C8B-B14F-4D97-AF65-F5344CB8AC3E}">
        <p14:creationId xmlns:p14="http://schemas.microsoft.com/office/powerpoint/2010/main" val="3529393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28343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*Ишемический </a:t>
            </a:r>
            <a:r>
              <a:rPr lang="ru-RU" sz="2800" dirty="0"/>
              <a:t>инсульт (ИИ) требует более срочного лечения, чем большинство неотложных неврологических состояний. Уровень доказательности эффективности патогенетической </a:t>
            </a:r>
            <a:r>
              <a:rPr lang="ru-RU" sz="2800" dirty="0" err="1"/>
              <a:t>реперфузионной</a:t>
            </a:r>
            <a:r>
              <a:rPr lang="ru-RU" sz="2800" dirty="0"/>
              <a:t> терапии при ИИ, проведенной в период «терапевтического окна», очень высок. </a:t>
            </a:r>
            <a:endParaRPr lang="ru-RU" sz="2800" dirty="0" smtClean="0"/>
          </a:p>
          <a:p>
            <a:r>
              <a:rPr lang="ru-RU" sz="2800" dirty="0"/>
              <a:t>*</a:t>
            </a:r>
            <a:r>
              <a:rPr lang="ru-RU" sz="2800" dirty="0" smtClean="0"/>
              <a:t>Внутрисосудистые </a:t>
            </a:r>
            <a:r>
              <a:rPr lang="ru-RU" sz="2800" dirty="0"/>
              <a:t>вмешательства (</a:t>
            </a:r>
            <a:r>
              <a:rPr lang="ru-RU" sz="2800" dirty="0" err="1"/>
              <a:t>тромболитическая</a:t>
            </a:r>
            <a:r>
              <a:rPr lang="ru-RU" sz="2800" dirty="0"/>
              <a:t> терапия, внутрисосудистая </a:t>
            </a:r>
            <a:r>
              <a:rPr lang="ru-RU" sz="2800" dirty="0" err="1"/>
              <a:t>тромбэкстракция</a:t>
            </a:r>
            <a:r>
              <a:rPr lang="ru-RU" sz="2800" dirty="0"/>
              <a:t>), как приоритетная программа лечения, должны быть выполнены при отсутствии противопоказаний всем пациентам, в </a:t>
            </a:r>
            <a:r>
              <a:rPr lang="ru-RU" sz="2800" dirty="0" err="1"/>
              <a:t>т.ч</a:t>
            </a:r>
            <a:r>
              <a:rPr lang="ru-RU" sz="2800" dirty="0"/>
              <a:t>. при подозрении на наличие COVID-19. </a:t>
            </a:r>
          </a:p>
        </p:txBody>
      </p:sp>
    </p:spTree>
    <p:extLst>
      <p:ext uri="{BB962C8B-B14F-4D97-AF65-F5344CB8AC3E}">
        <p14:creationId xmlns:p14="http://schemas.microsoft.com/office/powerpoint/2010/main" val="2684249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Особенности осмотра пациента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05342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*  Не </a:t>
            </a:r>
            <a:r>
              <a:rPr lang="ru-RU" sz="2000" dirty="0"/>
              <a:t>рекомендуется использование инструментов, таких как неврологический молоточек и/или игла для исследования болевой чувствительности, с целью профилактики их контаминации </a:t>
            </a:r>
            <a:endParaRPr lang="ru-RU" sz="2000" dirty="0" smtClean="0"/>
          </a:p>
          <a:p>
            <a:r>
              <a:rPr lang="ru-RU" sz="2000" dirty="0"/>
              <a:t>*</a:t>
            </a:r>
            <a:r>
              <a:rPr lang="ru-RU" sz="2000" dirty="0" smtClean="0"/>
              <a:t> </a:t>
            </a:r>
            <a:r>
              <a:rPr lang="ru-RU" sz="2000" dirty="0"/>
              <a:t>Р</a:t>
            </a:r>
            <a:r>
              <a:rPr lang="ru-RU" sz="2000" dirty="0" smtClean="0"/>
              <a:t>екомендуется </a:t>
            </a:r>
            <a:r>
              <a:rPr lang="ru-RU" sz="2000" dirty="0"/>
              <a:t>забор материала из носоглотки или ротоглотки для </a:t>
            </a:r>
            <a:r>
              <a:rPr lang="ru-RU" sz="2000" dirty="0" err="1"/>
              <a:t>скринингового</a:t>
            </a:r>
            <a:r>
              <a:rPr lang="ru-RU" sz="2000" dirty="0"/>
              <a:t> тестирования на COVID-19 у всех пациентов с ОНМК (пациенты с ОНМК представляют собой группу повышенного риска выявления COVID-19 вследствие неполноценного сбора анамнеза из-за речевых нарушений, нарушений сознания, </a:t>
            </a:r>
            <a:r>
              <a:rPr lang="ru-RU" sz="2000" dirty="0" err="1"/>
              <a:t>мнестических</a:t>
            </a:r>
            <a:r>
              <a:rPr lang="ru-RU" sz="2000" dirty="0"/>
              <a:t> расстройств, отсутствия сопровождающих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 * </a:t>
            </a:r>
            <a:r>
              <a:rPr lang="ru-RU" sz="2000" dirty="0"/>
              <a:t>Оценка функции глотания у пациентов с подозреваемым, вероятным, подтвержденным COVID-статусом является процедурой, связанной с риском аэрозольного заражения, и должна проводиться с использованием СИЗ соответствующего уровня защиты. </a:t>
            </a:r>
          </a:p>
        </p:txBody>
      </p:sp>
    </p:spTree>
    <p:extLst>
      <p:ext uri="{BB962C8B-B14F-4D97-AF65-F5344CB8AC3E}">
        <p14:creationId xmlns:p14="http://schemas.microsoft.com/office/powerpoint/2010/main" val="3903621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*</a:t>
            </a:r>
            <a:r>
              <a:rPr lang="ru-RU" sz="2000" dirty="0" smtClean="0"/>
              <a:t>  </a:t>
            </a:r>
            <a:r>
              <a:rPr lang="ru-RU" sz="2000" dirty="0"/>
              <a:t>Допускается отказ от рутинного КТ-контроля результата ТЛТ через 24 часа при условии отсутствия любого ухудшения неврологического статуса и низкого риска геморрагической трансформации у конкретного пациента. </a:t>
            </a:r>
            <a:endParaRPr lang="ru-RU" sz="2000" dirty="0" smtClean="0"/>
          </a:p>
          <a:p>
            <a:r>
              <a:rPr lang="ru-RU" sz="2000" dirty="0"/>
              <a:t>*</a:t>
            </a:r>
            <a:r>
              <a:rPr lang="ru-RU" sz="2000" dirty="0" smtClean="0"/>
              <a:t> </a:t>
            </a:r>
            <a:r>
              <a:rPr lang="ru-RU" sz="2000" dirty="0"/>
              <a:t>В случае прогрессирующего ухудшения состояния у больного с обширным необратимым поражением головного мозга вследствие ОНМК и подтвержденным COVID-положительным статусом, которое происходит на фоне выполнения всех возможных лечебных и диагностических мероприятий, проведение </a:t>
            </a:r>
            <a:r>
              <a:rPr lang="ru-RU" sz="2000" dirty="0" smtClean="0"/>
              <a:t>сердечно-легочной </a:t>
            </a:r>
            <a:r>
              <a:rPr lang="ru-RU" sz="2000" dirty="0"/>
              <a:t>реанимации (СЛР) нецелесообразно, с учетом ее крайне низкой ожидаемой эффективности и крайне высокого риска заражения медицинского персонала. В подобных случаях рекомендуется заранее в ходе консилиума врачей оценить целесообразность проведения СЛР. </a:t>
            </a:r>
            <a:endParaRPr lang="ru-RU" sz="2000" dirty="0" smtClean="0"/>
          </a:p>
          <a:p>
            <a:r>
              <a:rPr lang="ru-RU" sz="2000" dirty="0"/>
              <a:t>*</a:t>
            </a:r>
            <a:r>
              <a:rPr lang="ru-RU" sz="2000" dirty="0" smtClean="0"/>
              <a:t> </a:t>
            </a:r>
            <a:r>
              <a:rPr lang="ru-RU" sz="2000" dirty="0"/>
              <a:t>После окончания срока лечения в Отделении в стационарных условиях дальнейшая тактика ведения/медицинской реабилитации больного с ОНМК определяется консилиумом врачей с учетом COVID-статуса пациента (выявления в материале, полученном при заборе мазка из носоглотки и ротоглотки, вирусной РНК методом ПЦР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66243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928670"/>
            <a:ext cx="57864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Вопросы:</a:t>
            </a:r>
          </a:p>
          <a:p>
            <a:r>
              <a:rPr lang="ru-RU" sz="3200" dirty="0" smtClean="0"/>
              <a:t>1.С целью выявления нарушений гемостаза какие биохимические анализы следует выполнить?</a:t>
            </a:r>
          </a:p>
          <a:p>
            <a:r>
              <a:rPr lang="ru-RU" sz="3200" dirty="0" smtClean="0"/>
              <a:t>2.Какова  стратегия амбулаторного ведения пациентов с ЦВБ в</a:t>
            </a:r>
            <a:r>
              <a:rPr lang="en-US" sz="3200" dirty="0" smtClean="0"/>
              <a:t> </a:t>
            </a:r>
            <a:r>
              <a:rPr lang="ru-RU" sz="3200" dirty="0" smtClean="0"/>
              <a:t>условиях </a:t>
            </a:r>
            <a:r>
              <a:rPr lang="en-US" sz="3200" dirty="0" smtClean="0"/>
              <a:t>COVID 19</a:t>
            </a:r>
            <a:r>
              <a:rPr lang="ru-RU" sz="3200" dirty="0" smtClean="0"/>
              <a:t>?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Важно подчеркнуть, что временные ограничения, связанные с получением плановой помощи, могут приводить как к поздней обращаемости в случае развития </a:t>
            </a:r>
            <a:r>
              <a:rPr lang="ru-RU" sz="4000" dirty="0" err="1" smtClean="0"/>
              <a:t>жизнеугрожающих</a:t>
            </a:r>
            <a:r>
              <a:rPr lang="ru-RU" sz="4000" dirty="0" smtClean="0"/>
              <a:t> состояний, так и к росту госпитализаций, по поводу например  ГБ, ЦВЗ, СД и т.д.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733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Таким образом, необходимо отметить, что организация наблюдения пациентов с ХНИЗ и диспансерного наблюдения, является важнейшей задачей, направленной как на снижение смертности, так и на уменьшение числа осложнений у пациентов с ХНИЗ в период </a:t>
            </a:r>
            <a:r>
              <a:rPr lang="en-US" sz="3600" dirty="0" smtClean="0"/>
              <a:t>COVID 19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718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диспансеризация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Помимо непосредственного воздействия, пандемия </a:t>
            </a:r>
            <a:r>
              <a:rPr lang="en-US" dirty="0" smtClean="0"/>
              <a:t>COVID 19</a:t>
            </a:r>
            <a:r>
              <a:rPr lang="ru-RU" dirty="0" smtClean="0"/>
              <a:t>, оказывает серьезные воздействия на системы здравоохранения и состояние здоровья людей.</a:t>
            </a:r>
          </a:p>
          <a:p>
            <a:r>
              <a:rPr lang="ru-RU" dirty="0" smtClean="0"/>
              <a:t>Все страны отмечают снижение числа диагностических процедур, плановой, профилактической и лечебной помощи что приводит к более поздней диагностике, увеличению частоты более поздних форм болезни и смертности.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8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52928" cy="1575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Стратегия амбулаторного ведения пациентов с ЦВБ в</a:t>
            </a:r>
            <a:r>
              <a:rPr lang="en-US" dirty="0" smtClean="0"/>
              <a:t> </a:t>
            </a:r>
            <a:r>
              <a:rPr lang="ru-RU" dirty="0" smtClean="0"/>
              <a:t>условиях </a:t>
            </a:r>
            <a:r>
              <a:rPr lang="en-US" dirty="0" smtClean="0"/>
              <a:t>COVID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4246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i="1" dirty="0" smtClean="0"/>
              <a:t>Быстрое внедрение дистанционных    технологий обусловлено:</a:t>
            </a:r>
          </a:p>
          <a:p>
            <a:pPr marL="0" indent="0">
              <a:buNone/>
            </a:pPr>
            <a:r>
              <a:rPr lang="ru-RU" dirty="0" smtClean="0"/>
              <a:t>* снижением риска распространения инфекции</a:t>
            </a:r>
          </a:p>
          <a:p>
            <a:pPr marL="0" indent="0">
              <a:buNone/>
            </a:pPr>
            <a:r>
              <a:rPr lang="ru-RU" dirty="0" smtClean="0"/>
              <a:t>* высоким риском внутрибольничной инфекции  особенно при ослабленном иммунитете пациентов с ХНИЗ</a:t>
            </a:r>
          </a:p>
          <a:p>
            <a:pPr marL="0" indent="0">
              <a:buNone/>
            </a:pPr>
            <a:r>
              <a:rPr lang="ru-RU" dirty="0" smtClean="0"/>
              <a:t>* необходимостью сохранения диспансерного наблюдения, прежде всего, больных высокого риска развития осложнений – риск увеличения числа госпитализаций и смертности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28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Таким образом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*плановое посещение мед. учреждений в период пандемии следует отложить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следует </a:t>
            </a:r>
            <a:r>
              <a:rPr lang="ru-RU" dirty="0" smtClean="0"/>
              <a:t>шире применять дистанционные технологии амбулаторного ведения пациентов с ХНИЗ -  телемедицинское консультирование (аудио, </a:t>
            </a:r>
            <a:r>
              <a:rPr lang="ru-RU" dirty="0" err="1" smtClean="0"/>
              <a:t>видеоконтакты</a:t>
            </a:r>
            <a:r>
              <a:rPr lang="ru-RU" dirty="0" smtClean="0"/>
              <a:t>) проводят участковые терапевты. </a:t>
            </a:r>
            <a:endParaRPr lang="ru-RU" dirty="0" smtClean="0"/>
          </a:p>
          <a:p>
            <a:pPr>
              <a:buFont typeface="Arial" charset="0"/>
              <a:buChar char="•"/>
            </a:pPr>
            <a:r>
              <a:rPr lang="ru-RU" dirty="0" smtClean="0"/>
              <a:t>При </a:t>
            </a:r>
            <a:r>
              <a:rPr lang="ru-RU" dirty="0" smtClean="0"/>
              <a:t>необходимости привлекать </a:t>
            </a:r>
            <a:r>
              <a:rPr lang="ru-RU" dirty="0" err="1" smtClean="0"/>
              <a:t>мед.персонал</a:t>
            </a:r>
            <a:r>
              <a:rPr lang="ru-RU" dirty="0" smtClean="0"/>
              <a:t> кабинетов медицинской профилактики, страховых представителей, которые должны передавать информацию участковому врачу.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5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dirty="0" smtClean="0"/>
              <a:t>При проведении телемедицинского консультирования целесообразно использовать чек-листы</a:t>
            </a:r>
          </a:p>
          <a:p>
            <a:r>
              <a:rPr lang="ru-RU" dirty="0" smtClean="0"/>
              <a:t>Коррекция лекарственной терапии также проводится дистанционно, включая выписку электронного рецепта.</a:t>
            </a:r>
          </a:p>
          <a:p>
            <a:r>
              <a:rPr lang="ru-RU" dirty="0" smtClean="0"/>
              <a:t>Периодичность дистанционного, диспансерного наблюдения определяется индивидуально, но не должна быть реже</a:t>
            </a:r>
            <a:r>
              <a:rPr lang="ru-RU" dirty="0"/>
              <a:t> частоты </a:t>
            </a:r>
            <a:r>
              <a:rPr lang="ru-RU" dirty="0" smtClean="0"/>
              <a:t>обозначенной </a:t>
            </a:r>
            <a:r>
              <a:rPr lang="ru-RU" dirty="0"/>
              <a:t>в </a:t>
            </a:r>
            <a:r>
              <a:rPr lang="ru-RU" dirty="0" smtClean="0"/>
              <a:t>«Порядке проведения диспансерного наблюдения за взрослыми», обозначенной в приказе МЗ РФ от 29.03.2019 № 173Н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4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По результатам дистанционного консультирования заполняется «Контрольная карта диспансерного наблюдения» (ф 030/У)</a:t>
            </a:r>
          </a:p>
          <a:p>
            <a:r>
              <a:rPr lang="ru-RU" sz="3600" dirty="0" smtClean="0"/>
              <a:t>Важно довести до сведения пациентов с ХНИЗ, что в условиях пандемии </a:t>
            </a:r>
            <a:r>
              <a:rPr lang="en-US" sz="3600" dirty="0" err="1" smtClean="0"/>
              <a:t>covid</a:t>
            </a:r>
            <a:r>
              <a:rPr lang="en-US" sz="3600" dirty="0" smtClean="0"/>
              <a:t> 1</a:t>
            </a:r>
            <a:r>
              <a:rPr lang="ru-RU" sz="3600" dirty="0" smtClean="0"/>
              <a:t>9 им необходимо продолжить прием всех рекомендованных препаратов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101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7277</TotalTime>
  <Words>1391</Words>
  <Application>Microsoft Office PowerPoint</Application>
  <PresentationFormat>Экран (4:3)</PresentationFormat>
  <Paragraphs>119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Ясность</vt:lpstr>
      <vt:lpstr>Особенности ведениями и наблюдения пациентов с хроническими заболеваниями ЦНС у лиц перенёсших Covid 19  </vt:lpstr>
      <vt:lpstr>Презентация PowerPoint</vt:lpstr>
      <vt:lpstr>Презентация PowerPoint</vt:lpstr>
      <vt:lpstr>выводы</vt:lpstr>
      <vt:lpstr>диспансеризация</vt:lpstr>
      <vt:lpstr>Стратегия амбулаторного ведения пациентов с ЦВБ в условиях COVID 19</vt:lpstr>
      <vt:lpstr>Таким образом</vt:lpstr>
      <vt:lpstr>Презентация PowerPoint</vt:lpstr>
      <vt:lpstr>Презентация PowerPoint</vt:lpstr>
      <vt:lpstr>Госпитализация </vt:lpstr>
      <vt:lpstr>Особенности ведения пациентов с ЦВБ в условиях covid 19</vt:lpstr>
      <vt:lpstr>Презентация PowerPoint</vt:lpstr>
      <vt:lpstr>Презентация PowerPoint</vt:lpstr>
      <vt:lpstr>Презентация PowerPoint</vt:lpstr>
      <vt:lpstr>Диспансерное наблюдение пациентов, перенесших ОНМК</vt:lpstr>
      <vt:lpstr>Тактика ведения пациентов в амбулаторных условиях</vt:lpstr>
      <vt:lpstr>Презентация PowerPoint</vt:lpstr>
      <vt:lpstr>Презентация PowerPoint</vt:lpstr>
      <vt:lpstr>Презентация PowerPoint</vt:lpstr>
      <vt:lpstr>Презентация PowerPoint</vt:lpstr>
      <vt:lpstr>Ведение пациентов с острыми нарушениями мозгового кровообращения в контексте пандемии COVID-19   Временные методические рекомендации  Версия -1от 06.04.2020 г.    Рабочая группа: Мартынов М.Ю., Шамалов Н.А., Хасанова Д.Р., Вознюк И.А., Алашеев А.М., </vt:lpstr>
      <vt:lpstr>Презентация PowerPoint</vt:lpstr>
      <vt:lpstr>Презентация PowerPoint</vt:lpstr>
      <vt:lpstr>Особенности осмотра пациента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ведениями и наблюдения пациентов с хроничекими заболеваниями ЦНС у лиц перенёсших Covid 19</dc:title>
  <dc:creator>Ида</dc:creator>
  <cp:lastModifiedBy>User</cp:lastModifiedBy>
  <cp:revision>33</cp:revision>
  <dcterms:created xsi:type="dcterms:W3CDTF">2021-03-03T14:25:17Z</dcterms:created>
  <dcterms:modified xsi:type="dcterms:W3CDTF">2021-03-09T07:33:57Z</dcterms:modified>
</cp:coreProperties>
</file>