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23" r:id="rId3"/>
    <p:sldId id="257" r:id="rId4"/>
    <p:sldId id="258" r:id="rId5"/>
    <p:sldId id="266" r:id="rId6"/>
    <p:sldId id="267" r:id="rId7"/>
    <p:sldId id="262" r:id="rId8"/>
    <p:sldId id="295" r:id="rId9"/>
    <p:sldId id="259" r:id="rId10"/>
    <p:sldId id="297" r:id="rId11"/>
    <p:sldId id="302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2" r:id="rId24"/>
    <p:sldId id="293" r:id="rId25"/>
    <p:sldId id="263" r:id="rId26"/>
    <p:sldId id="300" r:id="rId27"/>
    <p:sldId id="265" r:id="rId28"/>
    <p:sldId id="269" r:id="rId29"/>
    <p:sldId id="278" r:id="rId30"/>
    <p:sldId id="270" r:id="rId31"/>
    <p:sldId id="271" r:id="rId32"/>
    <p:sldId id="273" r:id="rId33"/>
    <p:sldId id="277" r:id="rId34"/>
    <p:sldId id="298" r:id="rId35"/>
    <p:sldId id="324" r:id="rId36"/>
    <p:sldId id="325" r:id="rId37"/>
    <p:sldId id="328" r:id="rId38"/>
    <p:sldId id="329" r:id="rId39"/>
    <p:sldId id="336" r:id="rId40"/>
    <p:sldId id="337" r:id="rId41"/>
    <p:sldId id="330" r:id="rId42"/>
    <p:sldId id="331" r:id="rId43"/>
    <p:sldId id="332" r:id="rId44"/>
    <p:sldId id="333" r:id="rId45"/>
    <p:sldId id="334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6" r:id="rId56"/>
    <p:sldId id="319" r:id="rId57"/>
    <p:sldId id="320" r:id="rId58"/>
    <p:sldId id="321" r:id="rId59"/>
    <p:sldId id="32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2AACC-6A3A-436F-B531-6FE742A8D11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663C6-627F-4B29-A00A-53A126B4B2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8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xoviridae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663C6-627F-4B29-A00A-53A126B4B2A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74E4E1-73AC-4133-BE39-6E00AB5CEF91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59F049-55D8-4C50-95C6-8E3300603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E4E1-73AC-4133-BE39-6E00AB5CEF91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049-55D8-4C50-95C6-8E3300603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474E4E1-73AC-4133-BE39-6E00AB5CEF91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59F049-55D8-4C50-95C6-8E3300603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E4E1-73AC-4133-BE39-6E00AB5CEF91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049-55D8-4C50-95C6-8E3300603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74E4E1-73AC-4133-BE39-6E00AB5CEF91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5859F049-55D8-4C50-95C6-8E3300603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E4E1-73AC-4133-BE39-6E00AB5CEF91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049-55D8-4C50-95C6-8E3300603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E4E1-73AC-4133-BE39-6E00AB5CEF91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049-55D8-4C50-95C6-8E3300603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E4E1-73AC-4133-BE39-6E00AB5CEF91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049-55D8-4C50-95C6-8E3300603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74E4E1-73AC-4133-BE39-6E00AB5CEF91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049-55D8-4C50-95C6-8E3300603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E4E1-73AC-4133-BE39-6E00AB5CEF91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049-55D8-4C50-95C6-8E3300603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E4E1-73AC-4133-BE39-6E00AB5CEF91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049-55D8-4C50-95C6-8E3300603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474E4E1-73AC-4133-BE39-6E00AB5CEF91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59F049-55D8-4C50-95C6-8E3300603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88640"/>
            <a:ext cx="6516216" cy="30243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Современные вопросы диагностики и лечения воспалительных заболеваний органов дыхания </a:t>
            </a:r>
            <a:endParaRPr lang="ru-RU" sz="3600" dirty="0"/>
          </a:p>
        </p:txBody>
      </p:sp>
      <p:pic>
        <p:nvPicPr>
          <p:cNvPr id="2050" name="Picture 2" descr="http://www.pharma-zeitung.de/newspics/783dcb8f93d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48252"/>
            <a:ext cx="4104456" cy="32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Клинические особенности пандемического гриппа А(</a:t>
            </a:r>
            <a:r>
              <a:rPr lang="en-US" sz="2800" dirty="0" smtClean="0"/>
              <a:t>H1N1</a:t>
            </a:r>
            <a:r>
              <a:rPr lang="ru-RU" sz="2800" dirty="0" smtClean="0"/>
              <a:t>):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Начало заболевания с кашля</a:t>
            </a:r>
          </a:p>
          <a:p>
            <a:r>
              <a:rPr lang="ru-RU" dirty="0" smtClean="0"/>
              <a:t>Кашель непродуктивный приступообразный</a:t>
            </a:r>
          </a:p>
          <a:p>
            <a:r>
              <a:rPr lang="ru-RU" dirty="0" smtClean="0"/>
              <a:t>Поражение нижних дыхательных путей</a:t>
            </a:r>
          </a:p>
          <a:p>
            <a:r>
              <a:rPr lang="ru-RU" dirty="0" smtClean="0"/>
              <a:t>Раннее развитие дыхательной недостаточности</a:t>
            </a:r>
          </a:p>
          <a:p>
            <a:r>
              <a:rPr lang="ru-RU" dirty="0" smtClean="0"/>
              <a:t>Высокая частота ранних пневмоний</a:t>
            </a:r>
          </a:p>
          <a:p>
            <a:r>
              <a:rPr lang="ru-RU" dirty="0" err="1" smtClean="0"/>
              <a:t>Диспептический</a:t>
            </a:r>
            <a:r>
              <a:rPr lang="ru-RU" dirty="0" smtClean="0"/>
              <a:t> синдром (дискомфорт в животе, водянистая диарея на 2-3 сутки от начала болезни, с частотой 2-10 раз в сутки, нормализация через 1-2 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9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пандемического течения гриппа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Агрессивное и быстрое развитие заболевания</a:t>
            </a:r>
          </a:p>
          <a:p>
            <a:r>
              <a:rPr lang="ru-RU" dirty="0" smtClean="0"/>
              <a:t>Острая дыхательная недостаточность (критические нарушения газообмена – гиперкапния и гипоксемия)</a:t>
            </a:r>
          </a:p>
          <a:p>
            <a:r>
              <a:rPr lang="ru-RU" dirty="0" smtClean="0"/>
              <a:t>Отек легких</a:t>
            </a:r>
          </a:p>
          <a:p>
            <a:r>
              <a:rPr lang="ru-RU" dirty="0" smtClean="0"/>
              <a:t>Острый респираторный </a:t>
            </a:r>
            <a:r>
              <a:rPr lang="ru-RU" dirty="0" err="1" smtClean="0"/>
              <a:t>дистресс</a:t>
            </a:r>
            <a:r>
              <a:rPr lang="ru-RU" dirty="0" smtClean="0"/>
              <a:t>-синдром, рефрактерная гипоксемия</a:t>
            </a:r>
          </a:p>
          <a:p>
            <a:r>
              <a:rPr lang="ru-RU" dirty="0" smtClean="0"/>
              <a:t>Легочная гипертензия</a:t>
            </a:r>
          </a:p>
          <a:p>
            <a:r>
              <a:rPr lang="ru-RU" dirty="0" smtClean="0"/>
              <a:t>Развитие </a:t>
            </a:r>
            <a:r>
              <a:rPr lang="ru-RU" dirty="0" err="1" smtClean="0"/>
              <a:t>полиорганной</a:t>
            </a:r>
            <a:r>
              <a:rPr lang="ru-RU" dirty="0" smtClean="0"/>
              <a:t> недостаточности</a:t>
            </a:r>
          </a:p>
          <a:p>
            <a:r>
              <a:rPr lang="ru-RU" dirty="0" smtClean="0"/>
              <a:t>Более тяжелое течение при сопутствующей патологии</a:t>
            </a:r>
          </a:p>
        </p:txBody>
      </p:sp>
    </p:spTree>
    <p:extLst>
      <p:ext uri="{BB962C8B-B14F-4D97-AF65-F5344CB8AC3E}">
        <p14:creationId xmlns:p14="http://schemas.microsoft.com/office/powerpoint/2010/main" val="41685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Грипп может протекать в 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Легкой форме</a:t>
            </a:r>
          </a:p>
          <a:p>
            <a:r>
              <a:rPr lang="ru-RU" sz="4800" dirty="0" smtClean="0"/>
              <a:t>Среднетяжелой форме</a:t>
            </a:r>
          </a:p>
          <a:p>
            <a:r>
              <a:rPr lang="ru-RU" sz="4800" dirty="0" smtClean="0"/>
              <a:t>Тяжелой форме</a:t>
            </a:r>
          </a:p>
          <a:p>
            <a:r>
              <a:rPr lang="ru-RU" sz="4800" dirty="0" smtClean="0"/>
              <a:t>Крайне тяжелой       форме (</a:t>
            </a:r>
            <a:r>
              <a:rPr lang="ru-RU" sz="4800" dirty="0" err="1" smtClean="0"/>
              <a:t>гипертоксическая</a:t>
            </a:r>
            <a:r>
              <a:rPr lang="ru-RU" sz="4800" dirty="0" smtClean="0"/>
              <a:t>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7205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Легкая 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Температура </a:t>
            </a:r>
            <a:r>
              <a:rPr lang="ru-RU" sz="3600" dirty="0"/>
              <a:t>до </a:t>
            </a:r>
            <a:r>
              <a:rPr lang="ru-RU" sz="3600" dirty="0" smtClean="0"/>
              <a:t>38,5°С 2-3 дня</a:t>
            </a:r>
          </a:p>
          <a:p>
            <a:r>
              <a:rPr lang="ru-RU" sz="3600" dirty="0" smtClean="0"/>
              <a:t>Токсикоз слабо выражен или отсутствует</a:t>
            </a:r>
          </a:p>
          <a:p>
            <a:r>
              <a:rPr lang="ru-RU" sz="3600" dirty="0" smtClean="0"/>
              <a:t>Катаральные явления выражены слабо</a:t>
            </a:r>
          </a:p>
          <a:p>
            <a:r>
              <a:rPr lang="ru-RU" sz="3600" dirty="0" smtClean="0"/>
              <a:t>Изменения со стороны сердечно-сосудистой и дыхательной систем соответствуют температуре</a:t>
            </a:r>
          </a:p>
          <a:p>
            <a:r>
              <a:rPr lang="ru-RU" sz="3600" dirty="0" smtClean="0"/>
              <a:t>Нарушений сознания нет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835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Среднетяжелая 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Температура до 39,5</a:t>
            </a:r>
            <a:r>
              <a:rPr lang="ru-RU" sz="2800" dirty="0" smtClean="0"/>
              <a:t>°С 4-5 дней</a:t>
            </a:r>
          </a:p>
          <a:p>
            <a:r>
              <a:rPr lang="ru-RU" sz="2800" dirty="0" smtClean="0"/>
              <a:t>Токсикоз выражен</a:t>
            </a:r>
          </a:p>
          <a:p>
            <a:r>
              <a:rPr lang="ru-RU" sz="2800" dirty="0" smtClean="0"/>
              <a:t>Сухой мучительный кашель с болями за грудиной</a:t>
            </a:r>
          </a:p>
          <a:p>
            <a:r>
              <a:rPr lang="ru-RU" sz="2800" dirty="0" smtClean="0"/>
              <a:t>Возможна тошнота, рвота</a:t>
            </a:r>
          </a:p>
          <a:p>
            <a:r>
              <a:rPr lang="ru-RU" sz="2800" dirty="0" smtClean="0"/>
              <a:t>Тахикардия</a:t>
            </a:r>
          </a:p>
          <a:p>
            <a:r>
              <a:rPr lang="ru-RU" sz="2800" dirty="0" smtClean="0"/>
              <a:t>Повышение или понижение АД</a:t>
            </a:r>
          </a:p>
          <a:p>
            <a:r>
              <a:rPr lang="ru-RU" sz="2800" dirty="0" err="1" smtClean="0"/>
              <a:t>Тахипноэ</a:t>
            </a:r>
            <a:endParaRPr lang="ru-RU" sz="2800" dirty="0" smtClean="0"/>
          </a:p>
          <a:p>
            <a:r>
              <a:rPr lang="ru-RU" sz="2800" dirty="0" smtClean="0"/>
              <a:t>Нарушений сознания нет</a:t>
            </a:r>
          </a:p>
          <a:p>
            <a:r>
              <a:rPr lang="ru-RU" sz="2800" dirty="0" smtClean="0"/>
              <a:t>Могут быть осложнения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4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Тяжелая 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Острейшее начало</a:t>
            </a:r>
          </a:p>
          <a:p>
            <a:r>
              <a:rPr lang="ru-RU" sz="2800" dirty="0" smtClean="0"/>
              <a:t>Температура </a:t>
            </a:r>
            <a:r>
              <a:rPr lang="ru-RU" sz="2800" dirty="0"/>
              <a:t>до </a:t>
            </a:r>
            <a:r>
              <a:rPr lang="ru-RU" sz="2800" dirty="0" smtClean="0"/>
              <a:t>40,0°С</a:t>
            </a:r>
          </a:p>
          <a:p>
            <a:r>
              <a:rPr lang="ru-RU" sz="2800" dirty="0" smtClean="0"/>
              <a:t>Резко выраженные симптомы интоксикации (сильная головная боль, бессонница, бред, отсутствие аппетита, тошнота, рвота, менингеальные симптомы, </a:t>
            </a:r>
            <a:r>
              <a:rPr lang="ru-RU" sz="2800" dirty="0" err="1" smtClean="0"/>
              <a:t>энцефалитический</a:t>
            </a:r>
            <a:r>
              <a:rPr lang="ru-RU" sz="2800" dirty="0" smtClean="0"/>
              <a:t> синдром)</a:t>
            </a:r>
          </a:p>
          <a:p>
            <a:r>
              <a:rPr lang="ru-RU" sz="2800" dirty="0" smtClean="0"/>
              <a:t>Тахикардия</a:t>
            </a:r>
          </a:p>
          <a:p>
            <a:r>
              <a:rPr lang="ru-RU" sz="2800" dirty="0" err="1" smtClean="0"/>
              <a:t>Тахипноэ</a:t>
            </a:r>
            <a:endParaRPr lang="ru-RU" sz="2800" dirty="0" smtClean="0"/>
          </a:p>
          <a:p>
            <a:r>
              <a:rPr lang="ru-RU" sz="2800" dirty="0" smtClean="0"/>
              <a:t>Артериальная гипотензия</a:t>
            </a:r>
          </a:p>
          <a:p>
            <a:r>
              <a:rPr lang="ru-RU" sz="2800" dirty="0" smtClean="0"/>
              <a:t>Выраженный катаральный синдром</a:t>
            </a:r>
          </a:p>
          <a:p>
            <a:r>
              <a:rPr lang="ru-RU" sz="2800" dirty="0" smtClean="0"/>
              <a:t>Часто тошнота и рвота</a:t>
            </a:r>
          </a:p>
          <a:p>
            <a:r>
              <a:rPr lang="ru-RU" sz="2800" dirty="0" smtClean="0"/>
              <a:t>Наличие осложнений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9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Крайне тяжелая форма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Молниеносное течение</a:t>
            </a:r>
          </a:p>
          <a:p>
            <a:r>
              <a:rPr lang="ru-RU" dirty="0" smtClean="0"/>
              <a:t>Бурно развивающиеся симптомы интоксикации</a:t>
            </a:r>
          </a:p>
          <a:p>
            <a:r>
              <a:rPr lang="ru-RU" dirty="0" smtClean="0"/>
              <a:t>Неотложные состояния</a:t>
            </a:r>
          </a:p>
          <a:p>
            <a:r>
              <a:rPr lang="ru-RU" dirty="0" smtClean="0"/>
              <a:t>Катаральных явлений может не быть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Вариантом молниеносной формы гриппа может быть развитие геморрагического отека легких.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5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Осложнения          гриппа и </a:t>
            </a:r>
            <a:r>
              <a:rPr lang="ru-RU" sz="4400" dirty="0" err="1" smtClean="0"/>
              <a:t>орви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178864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/>
              <a:t>Ранние, </a:t>
            </a:r>
            <a:r>
              <a:rPr lang="ru-RU" sz="4400" dirty="0" err="1" smtClean="0"/>
              <a:t>патогенетически</a:t>
            </a:r>
            <a:r>
              <a:rPr lang="ru-RU" sz="4400" dirty="0" smtClean="0"/>
              <a:t> обусловленные</a:t>
            </a:r>
          </a:p>
          <a:p>
            <a:r>
              <a:rPr lang="ru-RU" sz="4400" dirty="0" smtClean="0"/>
              <a:t>Осложнения, вызванные вторичной бактериальной флорой</a:t>
            </a:r>
          </a:p>
          <a:p>
            <a:r>
              <a:rPr lang="ru-RU" sz="4400" dirty="0" smtClean="0"/>
              <a:t>Декомпенсация хронических заболеваний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719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Патогенетически</a:t>
            </a:r>
            <a:r>
              <a:rPr lang="ru-RU" dirty="0" smtClean="0"/>
              <a:t> обусловленные осложнения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Острый геморрагический     отек легких</a:t>
            </a:r>
          </a:p>
          <a:p>
            <a:r>
              <a:rPr lang="ru-RU" sz="3600" dirty="0" smtClean="0"/>
              <a:t>ИТШ</a:t>
            </a:r>
          </a:p>
          <a:p>
            <a:r>
              <a:rPr lang="ru-RU" sz="3600" dirty="0" smtClean="0"/>
              <a:t>Серозный менингит</a:t>
            </a:r>
          </a:p>
          <a:p>
            <a:r>
              <a:rPr lang="ru-RU" sz="3600" dirty="0" err="1" smtClean="0"/>
              <a:t>Менингоэнцефалит</a:t>
            </a:r>
            <a:endParaRPr lang="ru-RU" sz="3600" dirty="0" smtClean="0"/>
          </a:p>
          <a:p>
            <a:r>
              <a:rPr lang="ru-RU" sz="3600" dirty="0" smtClean="0"/>
              <a:t>Синдром Рея (острая энцефалопатия, жировая инфильтрация печени у детей на фоне приема аспирина)</a:t>
            </a:r>
          </a:p>
          <a:p>
            <a:r>
              <a:rPr lang="ru-RU" sz="3600" dirty="0" smtClean="0"/>
              <a:t>Инфекционно-токсическая энцефалопатия</a:t>
            </a:r>
          </a:p>
          <a:p>
            <a:r>
              <a:rPr lang="ru-RU" sz="3600" dirty="0" smtClean="0"/>
              <a:t>ОДН</a:t>
            </a:r>
          </a:p>
          <a:p>
            <a:r>
              <a:rPr lang="ru-RU" sz="3600" dirty="0" smtClean="0"/>
              <a:t>ОССН 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706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Геморрагический отек легких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Быстро нарастающая одышка</a:t>
            </a:r>
          </a:p>
          <a:p>
            <a:r>
              <a:rPr lang="ru-RU" sz="3600" dirty="0" smtClean="0"/>
              <a:t>Цианоз</a:t>
            </a:r>
          </a:p>
          <a:p>
            <a:r>
              <a:rPr lang="ru-RU" sz="3600" dirty="0" smtClean="0"/>
              <a:t>Кровянистая пенистая мокрота</a:t>
            </a:r>
          </a:p>
          <a:p>
            <a:r>
              <a:rPr lang="ru-RU" sz="3600" dirty="0" smtClean="0"/>
              <a:t>Тахикардия</a:t>
            </a:r>
          </a:p>
          <a:p>
            <a:r>
              <a:rPr lang="ru-RU" sz="3600" dirty="0" smtClean="0"/>
              <a:t>Беспокойство больного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050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116632"/>
            <a:ext cx="9284568" cy="3024336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ОРВИ и ГРИПП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(в том числе </a:t>
            </a:r>
            <a:r>
              <a:rPr lang="ru-RU" sz="2800" dirty="0" err="1" smtClean="0"/>
              <a:t>высокопатогенный</a:t>
            </a:r>
            <a:r>
              <a:rPr lang="ru-RU" sz="2800" dirty="0" smtClean="0"/>
              <a:t> А (</a:t>
            </a:r>
            <a:r>
              <a:rPr lang="en-US" sz="2800" dirty="0" smtClean="0"/>
              <a:t>h1n1</a:t>
            </a:r>
            <a:r>
              <a:rPr lang="ru-RU" sz="2800" dirty="0" smtClean="0"/>
              <a:t>)) клиника, диагностика, лечение                       на </a:t>
            </a:r>
            <a:r>
              <a:rPr lang="ru-RU" sz="2800" dirty="0" err="1" smtClean="0"/>
              <a:t>догоспитальном</a:t>
            </a:r>
            <a:r>
              <a:rPr lang="ru-RU" sz="2800" dirty="0" smtClean="0"/>
              <a:t> этапе</a:t>
            </a:r>
            <a:endParaRPr lang="ru-RU" sz="2800" dirty="0"/>
          </a:p>
        </p:txBody>
      </p:sp>
      <p:pic>
        <p:nvPicPr>
          <p:cNvPr id="2050" name="Picture 2" descr="http://www.pharma-zeitung.de/newspics/783dcb8f93d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28" y="3573016"/>
            <a:ext cx="33816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5ballov.qip.ru/images/news/2009/08/12/62888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33123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Инфекционно-токсический шок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При крайне тяжелом и осложненном пневмонией течении.</a:t>
            </a:r>
          </a:p>
          <a:p>
            <a:r>
              <a:rPr lang="ru-RU" dirty="0" smtClean="0"/>
              <a:t>Шок </a:t>
            </a:r>
            <a:r>
              <a:rPr lang="ru-RU" dirty="0"/>
              <a:t>1-й степени (компенсированный) характеризуется </a:t>
            </a:r>
            <a:r>
              <a:rPr lang="ru-RU" dirty="0" smtClean="0"/>
              <a:t>гипертермией, </a:t>
            </a:r>
            <a:r>
              <a:rPr lang="ru-RU" dirty="0"/>
              <a:t>гиперестезией, возбуждением, двигательным беспокойством, бледностью кожи, </a:t>
            </a:r>
            <a:r>
              <a:rPr lang="ru-RU" dirty="0" err="1"/>
              <a:t>акроцианозом</a:t>
            </a:r>
            <a:r>
              <a:rPr lang="ru-RU" dirty="0"/>
              <a:t>, тахикардией, умеренной одышкой, снижением диуреза.</a:t>
            </a:r>
          </a:p>
          <a:p>
            <a:r>
              <a:rPr lang="ru-RU" dirty="0"/>
              <a:t>Шок 2-й степени (</a:t>
            </a:r>
            <a:r>
              <a:rPr lang="ru-RU" dirty="0" err="1"/>
              <a:t>субкомпенсированный</a:t>
            </a:r>
            <a:r>
              <a:rPr lang="ru-RU" dirty="0"/>
              <a:t>) </a:t>
            </a:r>
            <a:r>
              <a:rPr lang="ru-RU" dirty="0" smtClean="0"/>
              <a:t>- </a:t>
            </a:r>
            <a:r>
              <a:rPr lang="ru-RU" dirty="0"/>
              <a:t>возбуждением, сменяющимся заторможенностью, бледностью кожи, </a:t>
            </a:r>
            <a:r>
              <a:rPr lang="ru-RU" dirty="0" smtClean="0"/>
              <a:t>общим </a:t>
            </a:r>
            <a:r>
              <a:rPr lang="ru-RU" dirty="0"/>
              <a:t>цианозом, тахикардией, глухостью тонов сердца, гипотермией, гипотонией, </a:t>
            </a:r>
            <a:r>
              <a:rPr lang="ru-RU" dirty="0" err="1" smtClean="0"/>
              <a:t>олигурией</a:t>
            </a:r>
            <a:r>
              <a:rPr lang="ru-RU" dirty="0"/>
              <a:t>.</a:t>
            </a:r>
          </a:p>
          <a:p>
            <a:r>
              <a:rPr lang="ru-RU" dirty="0" smtClean="0"/>
              <a:t>Шок </a:t>
            </a:r>
            <a:r>
              <a:rPr lang="ru-RU" dirty="0"/>
              <a:t>3-й степени (</a:t>
            </a:r>
            <a:r>
              <a:rPr lang="ru-RU" dirty="0" smtClean="0"/>
              <a:t>декомпенсированный) - выраженный </a:t>
            </a:r>
            <a:r>
              <a:rPr lang="ru-RU" dirty="0"/>
              <a:t>общий цианоз, гипотермия, нарушение сознания, нитевидный пульс, падение АД, глухость сердечных тонов, </a:t>
            </a:r>
            <a:r>
              <a:rPr lang="ru-RU" dirty="0" smtClean="0"/>
              <a:t>анурия.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67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менингит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Головная боль диффузная</a:t>
            </a:r>
          </a:p>
          <a:p>
            <a:r>
              <a:rPr lang="ru-RU" sz="3600" dirty="0" smtClean="0"/>
              <a:t>Рвота</a:t>
            </a:r>
          </a:p>
          <a:p>
            <a:r>
              <a:rPr lang="ru-RU" sz="3600" dirty="0" err="1" smtClean="0"/>
              <a:t>Гиперэстезия</a:t>
            </a:r>
            <a:endParaRPr lang="ru-RU" sz="3600" dirty="0" smtClean="0"/>
          </a:p>
          <a:p>
            <a:r>
              <a:rPr lang="ru-RU" sz="3600" dirty="0" smtClean="0"/>
              <a:t>Менингеальные симптомы </a:t>
            </a:r>
            <a:r>
              <a:rPr lang="ru-RU" sz="3600" dirty="0" err="1" smtClean="0"/>
              <a:t>Кернига</a:t>
            </a:r>
            <a:r>
              <a:rPr lang="ru-RU" sz="3600" dirty="0" smtClean="0"/>
              <a:t> и </a:t>
            </a:r>
            <a:r>
              <a:rPr lang="ru-RU" sz="3600" dirty="0" err="1" smtClean="0"/>
              <a:t>Брудзинского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041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менингоэнцефалит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Головная боль диффузная</a:t>
            </a:r>
          </a:p>
          <a:p>
            <a:r>
              <a:rPr lang="ru-RU" sz="2800" dirty="0"/>
              <a:t>Рвота</a:t>
            </a:r>
          </a:p>
          <a:p>
            <a:r>
              <a:rPr lang="ru-RU" sz="2800" dirty="0" err="1"/>
              <a:t>Гиперэстезия</a:t>
            </a:r>
            <a:endParaRPr lang="ru-RU" sz="2800" dirty="0"/>
          </a:p>
          <a:p>
            <a:r>
              <a:rPr lang="ru-RU" sz="2800" dirty="0"/>
              <a:t>Менингеальные симптомы </a:t>
            </a:r>
            <a:r>
              <a:rPr lang="ru-RU" sz="2800" dirty="0" err="1"/>
              <a:t>Кернига</a:t>
            </a:r>
            <a:r>
              <a:rPr lang="ru-RU" sz="2800" dirty="0"/>
              <a:t> и </a:t>
            </a:r>
            <a:r>
              <a:rPr lang="ru-RU" sz="2800" dirty="0" err="1" smtClean="0"/>
              <a:t>Брудзинского</a:t>
            </a:r>
            <a:endParaRPr lang="ru-RU" sz="2800" dirty="0" smtClean="0"/>
          </a:p>
          <a:p>
            <a:r>
              <a:rPr lang="ru-RU" sz="2800" dirty="0" smtClean="0"/>
              <a:t>Нарушения сознания</a:t>
            </a:r>
          </a:p>
          <a:p>
            <a:r>
              <a:rPr lang="ru-RU" sz="2800" dirty="0" smtClean="0"/>
              <a:t>Очаговая симптоматика (парезы, параличи)</a:t>
            </a:r>
          </a:p>
          <a:p>
            <a:r>
              <a:rPr lang="ru-RU" sz="2800" dirty="0" smtClean="0"/>
              <a:t>Судороги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8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Острая сердечно-сосудистая недостаточность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Острая сердечная недостаточность протекает по типу левожелудочковой недостаточности и проявляется отеком легких.</a:t>
            </a:r>
          </a:p>
          <a:p>
            <a:endParaRPr lang="ru-RU" dirty="0" smtClean="0"/>
          </a:p>
          <a:p>
            <a:r>
              <a:rPr lang="ru-RU" dirty="0" smtClean="0"/>
              <a:t>Острая сосудистая недостаточность является следствием падения сосудистого тонуса и характерна для ИТШ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Вторичные  осложнения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Пневмония</a:t>
            </a:r>
          </a:p>
          <a:p>
            <a:r>
              <a:rPr lang="ru-RU" sz="3600" dirty="0" smtClean="0"/>
              <a:t>Синусит</a:t>
            </a:r>
          </a:p>
          <a:p>
            <a:r>
              <a:rPr lang="ru-RU" sz="3600" dirty="0" smtClean="0"/>
              <a:t>Отит</a:t>
            </a:r>
          </a:p>
          <a:p>
            <a:r>
              <a:rPr lang="ru-RU" sz="3600" dirty="0" smtClean="0"/>
              <a:t>Бронхит</a:t>
            </a:r>
          </a:p>
          <a:p>
            <a:r>
              <a:rPr lang="ru-RU" sz="3600" dirty="0" smtClean="0"/>
              <a:t>Пиелонефрит</a:t>
            </a:r>
          </a:p>
          <a:p>
            <a:r>
              <a:rPr lang="ru-RU" sz="3600" dirty="0" smtClean="0"/>
              <a:t>Миокардит</a:t>
            </a:r>
          </a:p>
          <a:p>
            <a:r>
              <a:rPr lang="ru-RU" sz="3600" dirty="0" smtClean="0"/>
              <a:t>Сепсис</a:t>
            </a:r>
          </a:p>
          <a:p>
            <a:r>
              <a:rPr lang="ru-RU" sz="3600" dirty="0" smtClean="0"/>
              <a:t>Декомпенсация сопутствующих хронических заболеваний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308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  Одной из существенных особенностей вируса гриппа А (</a:t>
            </a:r>
            <a:r>
              <a:rPr lang="en-US" dirty="0" smtClean="0"/>
              <a:t>H1N1</a:t>
            </a:r>
            <a:r>
              <a:rPr lang="ru-RU" dirty="0" smtClean="0"/>
              <a:t>) является его способность к репликации  не только в эпителиальных клетках верхних дыхательных путей, но и в клетках бронхиол и альвеол, что объясняет возможность развития тяжелой первичной вирусной пневмонии.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322"/>
            <a:ext cx="7239000" cy="1143000"/>
          </a:xfrm>
        </p:spPr>
        <p:txBody>
          <a:bodyPr/>
          <a:lstStyle/>
          <a:p>
            <a:r>
              <a:rPr lang="ru-RU" dirty="0" smtClean="0"/>
              <a:t>Особенности течения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Молодой пациент без </a:t>
            </a:r>
            <a:r>
              <a:rPr lang="ru-RU" dirty="0" err="1" smtClean="0"/>
              <a:t>преморбида</a:t>
            </a:r>
            <a:r>
              <a:rPr lang="ru-RU" dirty="0" smtClean="0"/>
              <a:t> (Ср. возраст 39,4+6,2 года по 2009 году)</a:t>
            </a:r>
          </a:p>
          <a:p>
            <a:r>
              <a:rPr lang="ru-RU" dirty="0" smtClean="0"/>
              <a:t>Женщин – 55,6%, беременных – 22,8%</a:t>
            </a:r>
          </a:p>
          <a:p>
            <a:r>
              <a:rPr lang="ru-RU" dirty="0" smtClean="0"/>
              <a:t>Подтвержденный </a:t>
            </a:r>
            <a:r>
              <a:rPr lang="en-US" dirty="0" smtClean="0"/>
              <a:t>N1H1 – 34</a:t>
            </a:r>
            <a:r>
              <a:rPr lang="ru-RU" dirty="0" smtClean="0"/>
              <a:t>,5%</a:t>
            </a:r>
          </a:p>
          <a:p>
            <a:r>
              <a:rPr lang="ru-RU" dirty="0" smtClean="0"/>
              <a:t>Летальность – 16,9%</a:t>
            </a:r>
          </a:p>
          <a:p>
            <a:r>
              <a:rPr lang="ru-RU" dirty="0" smtClean="0"/>
              <a:t>Поступление напрямую в ОРИТ 2,8%</a:t>
            </a:r>
          </a:p>
          <a:p>
            <a:r>
              <a:rPr lang="ru-RU" dirty="0" smtClean="0"/>
              <a:t>Ясное сознание</a:t>
            </a:r>
          </a:p>
          <a:p>
            <a:r>
              <a:rPr lang="ru-RU" dirty="0" smtClean="0"/>
              <a:t>Быстрое развитие ОДН (в первые 2 суток)</a:t>
            </a:r>
          </a:p>
          <a:p>
            <a:r>
              <a:rPr lang="ru-RU" dirty="0" smtClean="0"/>
              <a:t>Выраженная гипоксемия (</a:t>
            </a:r>
            <a:r>
              <a:rPr lang="en-US" dirty="0" smtClean="0"/>
              <a:t>PaO2\FiO2&lt;150)</a:t>
            </a:r>
            <a:endParaRPr lang="ru-RU" dirty="0" smtClean="0"/>
          </a:p>
          <a:p>
            <a:r>
              <a:rPr lang="ru-RU" dirty="0" smtClean="0"/>
              <a:t>Часто отсутствуют жалобы на нехватку воздуха</a:t>
            </a:r>
          </a:p>
          <a:p>
            <a:r>
              <a:rPr lang="ru-RU" dirty="0" smtClean="0"/>
              <a:t>Снежная буря на рентгенограмме (</a:t>
            </a:r>
            <a:r>
              <a:rPr lang="ru-RU" dirty="0" err="1" smtClean="0"/>
              <a:t>распраненная</a:t>
            </a:r>
            <a:r>
              <a:rPr lang="ru-RU" dirty="0" smtClean="0"/>
              <a:t> билатеральная инфильтрация)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1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Группы риска тяжелого течения гриппа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Возраст менее 2 и старше 65 лет</a:t>
            </a:r>
          </a:p>
          <a:p>
            <a:r>
              <a:rPr lang="ru-RU" dirty="0" smtClean="0"/>
              <a:t>Беременность</a:t>
            </a:r>
          </a:p>
          <a:p>
            <a:r>
              <a:rPr lang="ru-RU" dirty="0" smtClean="0"/>
              <a:t>Избыточная масса тела</a:t>
            </a:r>
          </a:p>
          <a:p>
            <a:r>
              <a:rPr lang="ru-RU" dirty="0" smtClean="0"/>
              <a:t>ХОБЛ, бронхиальная астма</a:t>
            </a:r>
          </a:p>
          <a:p>
            <a:r>
              <a:rPr lang="ru-RU" dirty="0" err="1" smtClean="0"/>
              <a:t>Сердечно-сосудистые</a:t>
            </a:r>
            <a:r>
              <a:rPr lang="ru-RU" dirty="0" smtClean="0"/>
              <a:t> заболевания</a:t>
            </a:r>
          </a:p>
          <a:p>
            <a:r>
              <a:rPr lang="ru-RU" dirty="0" smtClean="0"/>
              <a:t>Сахарный диабет</a:t>
            </a:r>
          </a:p>
          <a:p>
            <a:r>
              <a:rPr lang="ru-RU" dirty="0" err="1" smtClean="0"/>
              <a:t>Иммунокомпроментированные</a:t>
            </a:r>
            <a:r>
              <a:rPr lang="ru-RU" dirty="0" smtClean="0"/>
              <a:t> лица</a:t>
            </a:r>
          </a:p>
          <a:p>
            <a:r>
              <a:rPr lang="ru-RU" dirty="0" smtClean="0"/>
              <a:t>Неврологическая патология</a:t>
            </a:r>
          </a:p>
          <a:p>
            <a:r>
              <a:rPr lang="ru-RU" dirty="0" smtClean="0"/>
              <a:t>Онкологические заболевания</a:t>
            </a:r>
          </a:p>
          <a:p>
            <a:r>
              <a:rPr lang="ru-RU" dirty="0" smtClean="0"/>
              <a:t>Заболевания крови</a:t>
            </a:r>
          </a:p>
          <a:p>
            <a:r>
              <a:rPr lang="ru-RU" dirty="0" smtClean="0"/>
              <a:t>Хроническая алкогольная интоксикация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Показания для госпитализации: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Пациенты из группы риска </a:t>
            </a:r>
          </a:p>
          <a:p>
            <a:r>
              <a:rPr lang="ru-RU" dirty="0" smtClean="0"/>
              <a:t>Пациенты, не относящиеся к группе риска, с тяжелым или </a:t>
            </a:r>
            <a:r>
              <a:rPr lang="ru-RU" dirty="0" err="1" smtClean="0"/>
              <a:t>осложненым</a:t>
            </a:r>
            <a:r>
              <a:rPr lang="ru-RU" dirty="0" smtClean="0"/>
              <a:t> течением гриппа</a:t>
            </a:r>
          </a:p>
          <a:p>
            <a:r>
              <a:rPr lang="ru-RU" dirty="0" smtClean="0"/>
              <a:t>Сохранение </a:t>
            </a:r>
            <a:r>
              <a:rPr lang="ru-RU" dirty="0" err="1" smtClean="0"/>
              <a:t>фебрильной</a:t>
            </a:r>
            <a:r>
              <a:rPr lang="ru-RU" dirty="0" smtClean="0"/>
              <a:t> лихорадки более 5 дней, отсутствие эффекта от жаропонижающих</a:t>
            </a:r>
          </a:p>
          <a:p>
            <a:r>
              <a:rPr lang="ru-RU" dirty="0" smtClean="0"/>
              <a:t>Появление одышки, </a:t>
            </a:r>
            <a:r>
              <a:rPr lang="en-US" dirty="0" smtClean="0"/>
              <a:t>SpO2 &lt; </a:t>
            </a:r>
            <a:r>
              <a:rPr lang="ru-RU" dirty="0" smtClean="0"/>
              <a:t>95%</a:t>
            </a:r>
          </a:p>
          <a:p>
            <a:r>
              <a:rPr lang="ru-RU" dirty="0" smtClean="0"/>
              <a:t>Изменения цвета кожных покровов(цианоз, «мраморность»)</a:t>
            </a:r>
          </a:p>
          <a:p>
            <a:r>
              <a:rPr lang="ru-RU" dirty="0" smtClean="0"/>
              <a:t>Нарушения сознания, </a:t>
            </a:r>
            <a:r>
              <a:rPr lang="ru-RU" dirty="0" err="1" smtClean="0"/>
              <a:t>менингеальный</a:t>
            </a:r>
            <a:r>
              <a:rPr lang="ru-RU" dirty="0" smtClean="0"/>
              <a:t> синдром, судороги</a:t>
            </a:r>
          </a:p>
          <a:p>
            <a:r>
              <a:rPr lang="ru-RU" dirty="0" smtClean="0"/>
              <a:t>Геморрагический синдром</a:t>
            </a:r>
          </a:p>
          <a:p>
            <a:r>
              <a:rPr lang="ru-RU" dirty="0" smtClean="0"/>
              <a:t>Артериальная гипотония</a:t>
            </a:r>
          </a:p>
          <a:p>
            <a:r>
              <a:rPr lang="ru-RU" dirty="0" smtClean="0"/>
              <a:t>Кровянистая мокрота</a:t>
            </a:r>
          </a:p>
          <a:p>
            <a:r>
              <a:rPr lang="ru-RU" dirty="0" smtClean="0"/>
              <a:t>Боли в грудной клетке при дыхании и кашле</a:t>
            </a:r>
          </a:p>
          <a:p>
            <a:r>
              <a:rPr lang="ru-RU" dirty="0" smtClean="0"/>
              <a:t>рвота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гриппа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Клинико</a:t>
            </a:r>
            <a:r>
              <a:rPr lang="ru-RU" dirty="0" smtClean="0"/>
              <a:t> – </a:t>
            </a:r>
            <a:r>
              <a:rPr lang="ru-RU" dirty="0" err="1" smtClean="0"/>
              <a:t>эпидемиологически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Лабораторное подтверждение: смыв из носоглотки методами ПЦР, РИФ, ИФА</a:t>
            </a:r>
          </a:p>
          <a:p>
            <a:endParaRPr lang="ru-RU" dirty="0" smtClean="0"/>
          </a:p>
          <a:p>
            <a:r>
              <a:rPr lang="ru-RU" sz="2800" dirty="0" err="1" smtClean="0"/>
              <a:t>Пульсоксиметрия</a:t>
            </a:r>
            <a:r>
              <a:rPr lang="ru-RU" sz="2800" dirty="0" smtClean="0"/>
              <a:t> на  всех этапах оказания медицинской помощи с целью ранней диагностики респираторных нарушений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643602"/>
          </a:xfrm>
        </p:spPr>
        <p:txBody>
          <a:bodyPr>
            <a:normAutofit/>
          </a:bodyPr>
          <a:lstStyle/>
          <a:p>
            <a:r>
              <a:rPr lang="ru-RU" dirty="0" smtClean="0"/>
              <a:t>  Грипп и ОРВИ являются самыми массовыми заболеваниями человека.                   </a:t>
            </a:r>
            <a:r>
              <a:rPr lang="ru-RU" dirty="0"/>
              <a:t> </a:t>
            </a:r>
            <a:r>
              <a:rPr lang="ru-RU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В России их доля в общей структуре инфекционной заболеваемости         превышает 90 </a:t>
            </a:r>
            <a:r>
              <a:rPr lang="ru-RU" b="1" dirty="0" smtClean="0"/>
              <a:t>%</a:t>
            </a:r>
            <a:r>
              <a:rPr lang="ru-RU" dirty="0" smtClean="0"/>
              <a:t>. </a:t>
            </a:r>
          </a:p>
          <a:p>
            <a:r>
              <a:rPr lang="ru-RU" dirty="0"/>
              <a:t> </a:t>
            </a:r>
            <a:r>
              <a:rPr lang="ru-RU" dirty="0" smtClean="0"/>
              <a:t> Ежегодно в России гриппом и ОРВИ болеют более 37 </a:t>
            </a:r>
            <a:r>
              <a:rPr lang="ru-RU" dirty="0" err="1" smtClean="0"/>
              <a:t>млн</a:t>
            </a:r>
            <a:r>
              <a:rPr lang="ru-RU" dirty="0" smtClean="0"/>
              <a:t> человек,                                                         а экономические потери составляют 50-100 </a:t>
            </a:r>
            <a:r>
              <a:rPr lang="ru-RU" dirty="0" err="1" smtClean="0"/>
              <a:t>млрд</a:t>
            </a:r>
            <a:r>
              <a:rPr lang="ru-RU" dirty="0" smtClean="0"/>
              <a:t> рублей.</a:t>
            </a:r>
          </a:p>
          <a:p>
            <a:r>
              <a:rPr lang="ru-RU" dirty="0" smtClean="0"/>
              <a:t>  Смертность от ОРЗ на 4 месте по данным ВОЗ.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Лечение гриппа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dirty="0" smtClean="0"/>
              <a:t>    </a:t>
            </a:r>
            <a:r>
              <a:rPr lang="ru-RU" sz="6000" i="1" dirty="0" smtClean="0"/>
              <a:t>Противовирусные препараты назначить в </a:t>
            </a:r>
            <a:r>
              <a:rPr lang="ru-RU" sz="6000" i="1" dirty="0" smtClean="0">
                <a:solidFill>
                  <a:srgbClr val="FF0000"/>
                </a:solidFill>
              </a:rPr>
              <a:t>первые 48 часов!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Базисные Противовирусные препараты при пандемическом гриппе: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ОЗЕЛЬТАМИВИР (ТАМИФЛЮ) 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взрослые и дети старше 12 лет</a:t>
            </a:r>
            <a:r>
              <a:rPr lang="ru-RU" sz="2000" dirty="0" smtClean="0"/>
              <a:t>: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75 мг 2 раза в день 5 дней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дети старше года </a:t>
            </a:r>
            <a:r>
              <a:rPr lang="ru-RU" sz="2000" dirty="0" smtClean="0"/>
              <a:t>в виде суспензии по весу:    </a:t>
            </a:r>
          </a:p>
          <a:p>
            <a:pPr>
              <a:buNone/>
            </a:pPr>
            <a:r>
              <a:rPr lang="ru-RU" sz="2000" dirty="0" smtClean="0"/>
              <a:t>           </a:t>
            </a:r>
            <a:r>
              <a:rPr lang="en-US" sz="2000" dirty="0" smtClean="0"/>
              <a:t>&lt;15</a:t>
            </a:r>
            <a:r>
              <a:rPr lang="ru-RU" sz="2000" dirty="0" smtClean="0"/>
              <a:t>кг        30 мг                   </a:t>
            </a:r>
          </a:p>
          <a:p>
            <a:pPr>
              <a:buNone/>
            </a:pPr>
            <a:r>
              <a:rPr lang="ru-RU" sz="2000" dirty="0" smtClean="0"/>
              <a:t>          15 – 23 кг   45 мг          2 раза в день 5 дней</a:t>
            </a:r>
          </a:p>
          <a:p>
            <a:pPr>
              <a:buNone/>
            </a:pPr>
            <a:r>
              <a:rPr lang="ru-RU" sz="2000" dirty="0" smtClean="0"/>
              <a:t>          23 – 40 кг   60 мг  </a:t>
            </a:r>
          </a:p>
          <a:p>
            <a:pPr>
              <a:buNone/>
            </a:pPr>
            <a:r>
              <a:rPr lang="ru-RU" sz="2000" dirty="0" smtClean="0"/>
              <a:t>           </a:t>
            </a:r>
            <a:r>
              <a:rPr lang="en-US" sz="2000" dirty="0" smtClean="0"/>
              <a:t>&gt;</a:t>
            </a:r>
            <a:r>
              <a:rPr lang="ru-RU" sz="2000" dirty="0" smtClean="0"/>
              <a:t>40 кг       75 мг </a:t>
            </a:r>
          </a:p>
          <a:p>
            <a:pPr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беременные</a:t>
            </a:r>
            <a:r>
              <a:rPr lang="ru-RU" sz="2000" dirty="0" smtClean="0"/>
              <a:t>  75 мг 2 раза в день при получении письменного информированного согласия пациентки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ЗАНАМИВИР (РЕЛЕНЗА)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b="1" dirty="0" smtClean="0"/>
              <a:t>взрослым и детям старше 5 лет</a:t>
            </a:r>
            <a:r>
              <a:rPr lang="ru-RU" sz="2000" dirty="0" smtClean="0"/>
              <a:t>:                                                                         2 ингаляции  (10 мг) 2 раза в день 5 дней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ИНГАВИРИН</a:t>
            </a:r>
          </a:p>
          <a:p>
            <a:pPr>
              <a:buNone/>
            </a:pPr>
            <a:r>
              <a:rPr lang="ru-RU" sz="2000" dirty="0" smtClean="0"/>
              <a:t>    взрослым и детям старше 13 лет:   90 мг 1 раз в сутки       5 дней</a:t>
            </a:r>
            <a:endParaRPr lang="ru-RU" sz="2000" b="1" dirty="0" smtClean="0"/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Противовирусные препараты для лечения ОРВИ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ИНГАВИРИН</a:t>
            </a:r>
          </a:p>
          <a:p>
            <a:r>
              <a:rPr lang="ru-RU" b="1" dirty="0" smtClean="0"/>
              <a:t>КАГОЦЕЛ</a:t>
            </a:r>
          </a:p>
          <a:p>
            <a:r>
              <a:rPr lang="ru-RU" b="1" dirty="0" smtClean="0"/>
              <a:t>АМИКСИН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дети</a:t>
            </a:r>
            <a:r>
              <a:rPr lang="ru-RU" dirty="0" smtClean="0"/>
              <a:t> старше 7 лет 60 мг  1 раз в день                          на 1, 2 и 4 день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взрослы</a:t>
            </a:r>
            <a:r>
              <a:rPr lang="ru-RU" dirty="0" smtClean="0"/>
              <a:t>е в первые 2 дня по 125 мг  1 раз,           затем через день до 10 дня</a:t>
            </a:r>
          </a:p>
          <a:p>
            <a:r>
              <a:rPr lang="ru-RU" b="1" dirty="0" smtClean="0"/>
              <a:t>ЛАВОМАКС </a:t>
            </a:r>
          </a:p>
          <a:p>
            <a:pPr>
              <a:buNone/>
            </a:pPr>
            <a:r>
              <a:rPr lang="ru-RU" dirty="0" smtClean="0"/>
              <a:t>    с 18 лет 125 мг  1 раз в день на 1, 2, 4, 6, 8 и 10 день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dirty="0" smtClean="0"/>
              <a:t>Постельный режим, обильное питье</a:t>
            </a:r>
          </a:p>
          <a:p>
            <a:r>
              <a:rPr lang="ru-RU" dirty="0" smtClean="0"/>
              <a:t>При сухом кашле – </a:t>
            </a:r>
            <a:r>
              <a:rPr lang="ru-RU" dirty="0" err="1" smtClean="0"/>
              <a:t>аскорил</a:t>
            </a:r>
            <a:r>
              <a:rPr lang="ru-RU" dirty="0" smtClean="0"/>
              <a:t>, </a:t>
            </a:r>
            <a:r>
              <a:rPr lang="ru-RU" dirty="0" err="1" smtClean="0"/>
              <a:t>либексин</a:t>
            </a:r>
            <a:r>
              <a:rPr lang="ru-RU" dirty="0" smtClean="0"/>
              <a:t>, </a:t>
            </a:r>
            <a:r>
              <a:rPr lang="ru-RU" dirty="0" err="1" smtClean="0"/>
              <a:t>синекод</a:t>
            </a:r>
            <a:r>
              <a:rPr lang="ru-RU" dirty="0" smtClean="0"/>
              <a:t>, при влажном – АЦЦ, </a:t>
            </a:r>
            <a:r>
              <a:rPr lang="ru-RU" dirty="0" err="1" smtClean="0"/>
              <a:t>лазолван</a:t>
            </a:r>
            <a:endParaRPr lang="ru-RU" dirty="0" smtClean="0"/>
          </a:p>
          <a:p>
            <a:r>
              <a:rPr lang="ru-RU" dirty="0" err="1" smtClean="0"/>
              <a:t>Антиконгестанты</a:t>
            </a:r>
            <a:endParaRPr lang="ru-RU" dirty="0" smtClean="0"/>
          </a:p>
          <a:p>
            <a:r>
              <a:rPr lang="ru-RU" dirty="0" smtClean="0"/>
              <a:t>Глазные капли (</a:t>
            </a:r>
            <a:r>
              <a:rPr lang="ru-RU" dirty="0" err="1" smtClean="0"/>
              <a:t>офтальмоферон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-парацетамол взрослым максимальная  разовая          доза 1,5г, суточная 3-4 г,                                                   дети разовая доза 10 мг</a:t>
            </a:r>
            <a:r>
              <a:rPr lang="en-US" dirty="0" smtClean="0"/>
              <a:t>/</a:t>
            </a:r>
            <a:r>
              <a:rPr lang="ru-RU" dirty="0" smtClean="0"/>
              <a:t>кг  3-4 раза в сутки с интервалом  не менее 4 часов</a:t>
            </a:r>
          </a:p>
          <a:p>
            <a:pPr marL="0" indent="0">
              <a:buNone/>
            </a:pPr>
            <a:r>
              <a:rPr lang="ru-RU" dirty="0" smtClean="0"/>
              <a:t>АСПИРИН при гриппе нельзя!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Профилактика гриппа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Изоляция больного</a:t>
            </a:r>
          </a:p>
          <a:p>
            <a:r>
              <a:rPr lang="ru-RU" dirty="0" smtClean="0"/>
              <a:t>Частые проветривания, влажная уборка</a:t>
            </a:r>
          </a:p>
          <a:p>
            <a:r>
              <a:rPr lang="ru-RU" dirty="0" smtClean="0"/>
              <a:t>Обработка посуды больного</a:t>
            </a:r>
          </a:p>
          <a:p>
            <a:r>
              <a:rPr lang="ru-RU" dirty="0" smtClean="0"/>
              <a:t>Частое и тщательное мытьё рук</a:t>
            </a:r>
          </a:p>
          <a:p>
            <a:r>
              <a:rPr lang="ru-RU" dirty="0" smtClean="0"/>
              <a:t>Ношение масок со сменой их каждые               2 часа</a:t>
            </a:r>
          </a:p>
          <a:p>
            <a:r>
              <a:rPr lang="ru-RU" dirty="0" err="1" smtClean="0"/>
              <a:t>Внутриочаговая</a:t>
            </a:r>
            <a:r>
              <a:rPr lang="ru-RU" dirty="0" smtClean="0"/>
              <a:t> </a:t>
            </a:r>
            <a:r>
              <a:rPr lang="ru-RU" dirty="0" err="1" smtClean="0"/>
              <a:t>химиопрофилактика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тамифлю</a:t>
            </a:r>
            <a:r>
              <a:rPr lang="ru-RU" dirty="0" smtClean="0"/>
              <a:t> 75 мг 1 раз в день 10 дней                   -</a:t>
            </a:r>
            <a:r>
              <a:rPr lang="ru-RU" dirty="0" err="1" smtClean="0"/>
              <a:t>занамивир</a:t>
            </a:r>
            <a:r>
              <a:rPr lang="ru-RU" dirty="0" smtClean="0"/>
              <a:t> 2 ингаляции 1 раз в день 10 дней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ингавирин</a:t>
            </a:r>
            <a:r>
              <a:rPr lang="ru-RU" dirty="0" smtClean="0"/>
              <a:t> 90 мг 	1 раз в день 7 дней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кагоцел</a:t>
            </a:r>
            <a:r>
              <a:rPr lang="ru-RU" dirty="0" smtClean="0"/>
              <a:t> 2 </a:t>
            </a:r>
            <a:r>
              <a:rPr lang="ru-RU" dirty="0" err="1" smtClean="0"/>
              <a:t>табл</a:t>
            </a:r>
            <a:r>
              <a:rPr lang="ru-RU" dirty="0" smtClean="0"/>
              <a:t> в день 2 дня, 5 дней перерыв, затем цикл повторить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7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Алгоритм </a:t>
            </a:r>
            <a:br>
              <a:rPr lang="ru-RU" sz="1800" dirty="0" smtClean="0"/>
            </a:br>
            <a:r>
              <a:rPr lang="ru-RU" sz="1800" dirty="0" smtClean="0"/>
              <a:t>ведения больных с острым респираторным заболеванием и пневмонией</a:t>
            </a:r>
            <a:br>
              <a:rPr lang="ru-RU" sz="1800" dirty="0" smtClean="0"/>
            </a:br>
            <a:r>
              <a:rPr lang="ru-RU" sz="1800" dirty="0" smtClean="0"/>
              <a:t>в медицинских организациях  Курганской области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502138"/>
          <a:ext cx="7571185" cy="51515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14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4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4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Клинические признаки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Мероприятия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Диагноз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/>
                        <a:t>Тактика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Исполнитель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25">
                <a:tc gridSpan="5"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Тактика ведения пациентов с клиникой ОРВИ Грипп Пневмония.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427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Признаки острого ринита, фарингита не более трех суток, температурная реакция в норме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/>
                        <a:t>Физикальное</a:t>
                      </a:r>
                      <a:r>
                        <a:rPr lang="ru-RU" sz="1000" dirty="0"/>
                        <a:t> обследование (осмотр верхних дыхательных путей, перкуссия, аускультация сердца и легких, пальпация живота) </a:t>
                      </a:r>
                      <a:endParaRPr lang="ru-RU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Исследование: ОАК, ОАМ, рентгенологическое исследование легких, </a:t>
                      </a:r>
                      <a:r>
                        <a:rPr lang="ru-RU" sz="1000" dirty="0" err="1"/>
                        <a:t>пульсоксиметрия</a:t>
                      </a:r>
                      <a:r>
                        <a:rPr lang="ru-RU" sz="1000" dirty="0"/>
                        <a:t> </a:t>
                      </a:r>
                      <a:endParaRPr lang="ru-RU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ОРВИ без осложнений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Лечение ОРЗ, согласно приложению №1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Участковый  врач (</a:t>
                      </a:r>
                      <a:r>
                        <a:rPr lang="ru-RU" sz="1000" dirty="0" err="1"/>
                        <a:t>фельждшер</a:t>
                      </a:r>
                      <a:r>
                        <a:rPr lang="ru-RU" sz="1000" dirty="0"/>
                        <a:t>) терапевт, (фельдшера </a:t>
                      </a:r>
                      <a:r>
                        <a:rPr lang="ru-RU" sz="1000" dirty="0" err="1"/>
                        <a:t>ФАПа</a:t>
                      </a:r>
                      <a:r>
                        <a:rPr lang="ru-RU" sz="1000" dirty="0"/>
                        <a:t>) до 7 суток,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/>
                        <a:t>ОРВИ осложненное  трахеит, и (или) бронхит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/>
                        <a:t>Участковый  врач (фельждшер) терапевт, (фельдшера ФАПа) до 7 суток,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ОРВИ осложненное пневмонией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Госпитализация в территориальную медицинскую организацию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Участковый  врач (</a:t>
                      </a:r>
                      <a:r>
                        <a:rPr lang="ru-RU" sz="1000" dirty="0" err="1"/>
                        <a:t>фельждшер</a:t>
                      </a:r>
                      <a:r>
                        <a:rPr lang="ru-RU" sz="1000" dirty="0"/>
                        <a:t>) терапевт, (фельдшера </a:t>
                      </a:r>
                      <a:r>
                        <a:rPr lang="ru-RU" sz="1000" dirty="0" err="1"/>
                        <a:t>ФАПа</a:t>
                      </a:r>
                      <a:r>
                        <a:rPr lang="ru-RU" sz="1000" dirty="0"/>
                        <a:t>) до 7 суток,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36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При отсутствии эффекта от лечения в течение  3 дней:  -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err="1"/>
                        <a:t>Физикальное</a:t>
                      </a:r>
                      <a:r>
                        <a:rPr lang="ru-RU" sz="1000" dirty="0"/>
                        <a:t> обследование (осмотр верхних дыхательных путей, перкуссия, аускультация сердца и легких, пальпация живота) </a:t>
                      </a:r>
                      <a:endParaRPr lang="ru-RU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Исследование: ОАК, ОАМ, рентгенологическое исследование легких, </a:t>
                      </a:r>
                      <a:r>
                        <a:rPr lang="ru-RU" sz="1000" dirty="0" err="1"/>
                        <a:t>пульсоксиметрия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/>
                        <a:t>Нет данных за пневмонию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/>
                        <a:t>Лечение амбулаторное  согласно приложению № 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Участковый врач (фельдшер) терапевт, (фельдшера </a:t>
                      </a:r>
                      <a:r>
                        <a:rPr lang="ru-RU" sz="1000" dirty="0" err="1"/>
                        <a:t>ФАПа</a:t>
                      </a:r>
                      <a:r>
                        <a:rPr lang="ru-RU" sz="1000" dirty="0"/>
                        <a:t>) до 7 суток,</a:t>
                      </a:r>
                      <a:endParaRPr lang="ru-RU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(при отсутствии отрицательной динамики, осмотр медицинским работником 1р/3 дня.</a:t>
                      </a:r>
                      <a:endParaRPr lang="ru-RU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Врач терапевт стационара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6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Выявлены признаки пневмонии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/>
                        <a:t>Госпитализация в территориальную медицинскую организацию,  лечение согласно приложению №3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0"/>
          <a:ext cx="7920879" cy="6669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97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Клинические признаки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Мероприятия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Диагноз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/>
                        <a:t>Тактика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Исполнитель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752">
                <a:tc gridSpan="5">
                  <a:txBody>
                    <a:bodyPr/>
                    <a:lstStyle/>
                    <a:p>
                      <a:r>
                        <a:rPr kumimoji="0" lang="ru-RU" sz="1800" kern="1200" dirty="0" smtClean="0"/>
                        <a:t>Тактика ведения пациентов с клиникой ОРВИ Грипп Пневмония.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677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Температурная реакция до 38 гр. С. в сочетании с признаками острого ринита, фарингита, трахеита при вероятности вирусной инфекции (по данным опроса), 3 суток и более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Arial"/>
                          <a:ea typeface="Times New Roman"/>
                          <a:cs typeface="Times New Roman"/>
                        </a:rPr>
                        <a:t>Физикальное</a:t>
                      </a:r>
                      <a:r>
                        <a:rPr lang="ru-RU" sz="900" b="1" dirty="0">
                          <a:latin typeface="Arial"/>
                          <a:ea typeface="Times New Roman"/>
                          <a:cs typeface="Times New Roman"/>
                        </a:rPr>
                        <a:t> обследование (осмотр верхних дыхательных путей, перкуссия, аускультация сердца и легких, пальпация живота)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Times New Roman"/>
                          <a:cs typeface="Times New Roman"/>
                        </a:rPr>
                        <a:t>Исследование: ОАК, ОАМ, рентгенологическое исследование легких, </a:t>
                      </a:r>
                      <a:r>
                        <a:rPr lang="ru-RU" sz="900" b="1" dirty="0" err="1">
                          <a:latin typeface="Arial"/>
                          <a:ea typeface="Times New Roman"/>
                          <a:cs typeface="Times New Roman"/>
                        </a:rPr>
                        <a:t>пульсоксиметрия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Times New Roman"/>
                          <a:cs typeface="Times New Roman"/>
                        </a:rPr>
                        <a:t>Нет признаков пневмонии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Times New Roman"/>
                          <a:cs typeface="Times New Roman"/>
                        </a:rPr>
                        <a:t>Лечение амбулаторное согласно приложении № 1, в соответствии со степенью тяжести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Участковый врач (фельдшер) терапевт, (фельдшера </a:t>
                      </a:r>
                      <a:r>
                        <a:rPr lang="ru-RU" sz="900" dirty="0" err="1">
                          <a:latin typeface="Arial"/>
                          <a:ea typeface="Times New Roman"/>
                          <a:cs typeface="Times New Roman"/>
                        </a:rPr>
                        <a:t>ФАПа</a:t>
                      </a: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) до 7 суток,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/>
                          <a:ea typeface="Times New Roman"/>
                          <a:cs typeface="Times New Roman"/>
                        </a:rPr>
                        <a:t>(при отсутствии отрицательной динамики, </a:t>
                      </a:r>
                      <a:r>
                        <a:rPr lang="ru-RU" sz="900" b="1" dirty="0" smtClean="0">
                          <a:latin typeface="Arial"/>
                          <a:ea typeface="Times New Roman"/>
                          <a:cs typeface="Times New Roman"/>
                        </a:rPr>
                        <a:t>осмотр медицинским работником 1р/3 дня.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6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5400" marR="254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25400" marR="254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Выявлены признаки пневмонии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Госпитализация в  территориальную медицинскую организацию      срочном порядке, лечение в соответствии со степенью тяжести согласно  приложению №3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Врач терапевт стационара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3 и сутки   лечения -  отсутствии эффекта    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Контрольное исследование: ОАК, ,       рентгенологическое исследование легких пульсоксиметрия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  <a:cs typeface="Times New Roman"/>
                        </a:rPr>
                        <a:t>– нет признаков пневмонии, ср ст тяжести ОРВИ или грипп  или группа риска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Госпитализация в  территориальную медицинскую организацию   в срочном порядке, лечение в соответствии со степенью тяжести согласно  приложению № 1,2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Врач терапевт стационара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491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Температурная реакция выше 38 гр. С. в сочетании с признаками острого ринита, фарингита  (или без них)  и поражения бронхов (кашель, одышка, боли мышцах, боли в грудной клетке, хрипы в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легких)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latin typeface="Arial"/>
                          <a:ea typeface="Times New Roman"/>
                          <a:cs typeface="Times New Roman"/>
                        </a:rPr>
                        <a:t>Физикальное</a:t>
                      </a:r>
                      <a:r>
                        <a:rPr lang="ru-RU" sz="900" b="1" dirty="0">
                          <a:latin typeface="Arial"/>
                          <a:ea typeface="Times New Roman"/>
                          <a:cs typeface="Times New Roman"/>
                        </a:rPr>
                        <a:t> обследование (осмотр верхних дыхательных путей, перкуссия, аускультация сердца и легких, пальпация живота)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Times New Roman"/>
                          <a:cs typeface="Times New Roman"/>
                        </a:rPr>
                        <a:t>Исследование: ОАК, ОАМ, рентгенологическое исследование легких, </a:t>
                      </a:r>
                      <a:r>
                        <a:rPr lang="ru-RU" sz="900" b="1" dirty="0" err="1">
                          <a:latin typeface="Arial"/>
                          <a:ea typeface="Times New Roman"/>
                          <a:cs typeface="Times New Roman"/>
                        </a:rPr>
                        <a:t>пульсоксиметрия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Times New Roman"/>
                          <a:cs typeface="Times New Roman"/>
                        </a:rPr>
                        <a:t>Нет признаков пневмонии</a:t>
                      </a: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 ср </a:t>
                      </a:r>
                      <a:r>
                        <a:rPr lang="ru-RU" sz="900" dirty="0" err="1">
                          <a:latin typeface="Arial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 тяжести ОРВИ или грипп  или группа риска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Госпитализация в срочном порядке в ЛПУ по месту жительства в инфекционное отделение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Контроль: анализов крови, рентгенографии легких </a:t>
                      </a:r>
                      <a:r>
                        <a:rPr lang="ru-RU" sz="900" b="1" u="sng" dirty="0">
                          <a:latin typeface="Arial"/>
                          <a:ea typeface="Times New Roman"/>
                          <a:cs typeface="Times New Roman"/>
                        </a:rPr>
                        <a:t>ежедневно </a:t>
                      </a: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в течение трех суток, лечение согласно приложению 1,2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6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При отсутствии положительной динамики на 2 е сутки от госпитализации или ухудшение состояния в первые сутки  госпитализации 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  <a:cs typeface="Times New Roman"/>
                        </a:rPr>
                        <a:t>Консультация пульмонолога через диспетчера ГКУ «Курганский областной центр медицины катастроф»  по телефону 835(22)653874 (тактика согласно рекомендациям специалиста ).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"/>
          <a:ext cx="7992888" cy="68098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Клинические признаки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Мероприятия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Диагноз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Тактика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Исполнитель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810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43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</a:rPr>
                        <a:t>Клинические признаки в  пункте 1, 2, или 3 + наличие на рентгенограммах в легких очаговых или инфильтративных теней (вероятные признаки пневмонии</a:t>
                      </a:r>
                      <a:r>
                        <a:rPr lang="ru-RU" sz="800" dirty="0" smtClean="0">
                          <a:latin typeface="Arial"/>
                          <a:ea typeface="Times New Roman"/>
                        </a:rPr>
                        <a:t>)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err="1">
                          <a:latin typeface="Arial"/>
                          <a:ea typeface="Times New Roman"/>
                          <a:cs typeface="Times New Roman"/>
                        </a:rPr>
                        <a:t>Физикальное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 обследование (осмотр верхних дыхательных путей, перкуссия, аускультация сердца и легких, пальпация живота)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Исследование: ОАК, ОАМ, рентгенологическое исследование легких, </a:t>
                      </a:r>
                      <a:r>
                        <a:rPr lang="ru-RU" sz="800" b="1" dirty="0" err="1">
                          <a:latin typeface="Arial"/>
                          <a:ea typeface="Times New Roman"/>
                          <a:cs typeface="Times New Roman"/>
                        </a:rPr>
                        <a:t>пульсоксиметрия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Пневмония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Определить степень тяжести, место лечения.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Врач терапевт стационара</a:t>
                      </a:r>
                      <a:endParaRPr lang="ru-RU" sz="800" dirty="0"/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453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Сатурация кислорода в крови(</a:t>
                      </a:r>
                      <a:r>
                        <a:rPr lang="en-US" sz="800" dirty="0" err="1">
                          <a:latin typeface="Arial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2) - 95-98%, ЧДД &lt;22  в мин. АД - 110/80 в мин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 пневмония легкой степени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- лечение условия дневного (активное посещение врача терапевта, фельдшера </a:t>
                      </a:r>
                      <a:r>
                        <a:rPr lang="ru-RU" sz="800" dirty="0" err="1">
                          <a:latin typeface="Arial"/>
                          <a:ea typeface="Times New Roman"/>
                          <a:cs typeface="Times New Roman"/>
                        </a:rPr>
                        <a:t>ФАПа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u="sng" dirty="0">
                          <a:latin typeface="Arial"/>
                          <a:ea typeface="Times New Roman"/>
                          <a:cs typeface="Times New Roman"/>
                        </a:rPr>
                        <a:t>ежедневно)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 или в </a:t>
                      </a:r>
                      <a:r>
                        <a:rPr lang="ru-RU" sz="800" dirty="0" err="1">
                          <a:latin typeface="Arial"/>
                          <a:ea typeface="Times New Roman"/>
                          <a:cs typeface="Times New Roman"/>
                        </a:rPr>
                        <a:t>круглосуточномстационаре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-  лечение пневмонии согласно приложению 3,4;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- при отсутствии отрицательной динамики - контроль ОАК 1р/3 дня, рентгенография органов грудной клетки 1 раз в 7 дней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2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Сатурация кислорода в крови (</a:t>
                      </a:r>
                      <a:r>
                        <a:rPr lang="en-US" sz="800" dirty="0" err="1">
                          <a:latin typeface="Arial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2) менее 95- %, ЧДД &lt;24-28  в мин. АД - 110/80 в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пневмония средней степени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- госпитализация  в ЛПУ по месту жительства в срочном порядке ,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-  лечение согласно приложению № 3,4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- пневмония средней степени тяжести;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Консультация  пульмонолога через диспетчера ГКУ «Курганский областной центр медицины катастроф»  по телефону 835(22)653874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Контроль анализов крови и рентгенологический контроль </a:t>
                      </a:r>
                      <a:r>
                        <a:rPr lang="ru-RU" sz="800" b="1" u="sng" dirty="0">
                          <a:latin typeface="Arial"/>
                          <a:ea typeface="Times New Roman"/>
                          <a:cs typeface="Times New Roman"/>
                        </a:rPr>
                        <a:t>ежедневно, 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 положительной динамике, затем через   7-10 дней,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при отрицательной динамике  контроль    </a:t>
                      </a:r>
                      <a:r>
                        <a:rPr lang="ru-RU" sz="800" b="1" u="sng" dirty="0">
                          <a:latin typeface="Arial"/>
                          <a:ea typeface="Times New Roman"/>
                          <a:cs typeface="Times New Roman"/>
                        </a:rPr>
                        <a:t>ежедневный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повторная консультация пульмонолога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923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Сатурация кислорода в крови (</a:t>
                      </a:r>
                      <a:r>
                        <a:rPr lang="en-US" sz="800">
                          <a:latin typeface="Arial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2) менее 92 %, ЧДД &lt;30  в мин. АД -90/60 в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Times New Roman"/>
                          <a:cs typeface="Times New Roman"/>
                        </a:rPr>
                        <a:t>ЧСС 120 в мин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пневмония тяжелой степени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Госпитализация в ЛПУ по месту жительства </a:t>
                      </a: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в срочном порядке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Лечение согласно приложению № 2, №3 пневмония тяжелой степени тяжести: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Кислородная поддержка, определить наличие показаний к ИВЛ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Консультация  пульмонолога, анестезиолога-реаниматолога через диспетчера ГКУ «Курганский областной центр медицины катастроф»  по телефону 835(22)653874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Контроль анализов крови и рентгенологический контроль </a:t>
                      </a:r>
                      <a:r>
                        <a:rPr lang="ru-RU" sz="800" b="1" u="sng" dirty="0">
                          <a:latin typeface="Arial"/>
                          <a:ea typeface="Times New Roman"/>
                          <a:cs typeface="Times New Roman"/>
                        </a:rPr>
                        <a:t>ежедневный, до положительной динамики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повторная консультация пульмонолога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консультация анестезиолога-реаниматолога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4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Сатурация кислорода в крови (</a:t>
                      </a:r>
                      <a:r>
                        <a:rPr lang="en-US" sz="800" dirty="0" err="1">
                          <a:latin typeface="Arial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2) менее 90 %, ЧДД &gt;30  в мин. АД -90/60 в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ЧСС 120 в мин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пневмония тяжелой степени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(ОРДС)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Показание для госпитализации ОРИТ, проведение интенсивной терапии согласно приложению ,5  ИВЛ 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Контроль анализов крови и рентгенологический контроль </a:t>
                      </a:r>
                      <a:r>
                        <a:rPr lang="ru-RU" sz="800" b="1" u="sng" dirty="0">
                          <a:latin typeface="Arial"/>
                          <a:ea typeface="Times New Roman"/>
                          <a:cs typeface="Times New Roman"/>
                        </a:rPr>
                        <a:t>ежедневный, до положительной динамики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Times New Roman"/>
                          <a:cs typeface="Times New Roman"/>
                        </a:rPr>
                        <a:t>Консультация пульмонолога, анестезиолога-реаниматолога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"/>
          <a:ext cx="7992888" cy="680906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Клинические признаки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Мероприятия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Диагноз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Тактика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03600" algn="r"/>
                        </a:tabLst>
                      </a:pPr>
                      <a:r>
                        <a:rPr lang="ru-RU" sz="1000" dirty="0"/>
                        <a:t>Исполнитель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537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649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/>
                          <a:ea typeface="Times New Roman"/>
                        </a:rPr>
                        <a:t>В</a:t>
                      </a:r>
                      <a:r>
                        <a:rPr lang="ru-RU" sz="1050" dirty="0" smtClean="0">
                          <a:latin typeface="Arial"/>
                          <a:ea typeface="Times New Roman"/>
                        </a:rPr>
                        <a:t>се случаи пневмоний, подтвержденных рентгенологически, без признаков инфекции верхних дыхательных путей и отрицательном вирусном </a:t>
                      </a:r>
                      <a:r>
                        <a:rPr lang="ru-RU" sz="1050" dirty="0" err="1" smtClean="0">
                          <a:latin typeface="Arial"/>
                          <a:ea typeface="Times New Roman"/>
                        </a:rPr>
                        <a:t>эпиданамнезе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Arial"/>
                          <a:ea typeface="Times New Roman"/>
                          <a:cs typeface="Times New Roman"/>
                        </a:rPr>
                        <a:t>Исследование анализов  крови, мочи,  рентгенография, легких, </a:t>
                      </a:r>
                      <a:r>
                        <a:rPr lang="ru-RU" sz="1000" b="1" dirty="0" err="1">
                          <a:latin typeface="Arial"/>
                          <a:ea typeface="Times New Roman"/>
                          <a:cs typeface="Times New Roman"/>
                        </a:rPr>
                        <a:t>пульсоксиметрия</a:t>
                      </a:r>
                      <a:r>
                        <a:rPr lang="ru-RU" sz="1000" b="1" dirty="0">
                          <a:latin typeface="Arial"/>
                          <a:ea typeface="Times New Roman"/>
                          <a:cs typeface="Times New Roman"/>
                        </a:rPr>
                        <a:t>  в течении 1 часа с момента обращения в ЛПУ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 пневмония легкой степени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лечение условия дневного (активное посещение врача терапевта, фельдшера </a:t>
                      </a:r>
                      <a:r>
                        <a:rPr lang="ru-RU" sz="1000" dirty="0" err="1">
                          <a:latin typeface="Arial"/>
                          <a:ea typeface="Times New Roman"/>
                          <a:cs typeface="Times New Roman"/>
                        </a:rPr>
                        <a:t>ФАПа</a:t>
                      </a: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u="sng" dirty="0">
                          <a:latin typeface="Arial"/>
                          <a:ea typeface="Times New Roman"/>
                          <a:cs typeface="Times New Roman"/>
                        </a:rPr>
                        <a:t>ежедневно)</a:t>
                      </a: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 или в круглосуточном стационаре,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-  лечение пневмонии согласно приложению 2;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- при отсутствии отрицательной динамики - контроль ОАК 1р/3 дня, рентгенография органов грудной клетки 1раз в 7 дней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Врач терапевт стационара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649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Сатурация кислорода в крови (SaO2) - 98-95%, ЧДД &lt;22  в мин. АД - 110/80 в мин)	Лечение согласно приложению №2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Легкой степени пневмония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	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1452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Сатурация кислорода в крови(</a:t>
                      </a: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2)  95- 90%, ЧДД &lt;24-28  в мин. АД - 110/80 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пневмония средней степени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Лечение средней степени тяжести пневмония, согласно приложению№2, №3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Кислородная поддержка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Консультация пульмонолога, анестезиолога-реаниматолога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457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Сатурация кислорода в крови (</a:t>
                      </a:r>
                      <a:r>
                        <a:rPr lang="en-US" sz="1000" dirty="0" err="1">
                          <a:latin typeface="Arial"/>
                          <a:ea typeface="Times New Roman"/>
                          <a:cs typeface="Times New Roman"/>
                        </a:rPr>
                        <a:t>SaO</a:t>
                      </a: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2) менее 90- %, ЧДД &lt;24-28  в мин. АД - 110/80 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пневмония тяжелой степени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Тяжелой степени пневмония, лечение в ОРИТ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Кислородная поддержка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Показания для ИВЛ, приложение 2,.3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Консультация пульмонолога, анестезиолога-реаниматолога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12a4/0003a89b-bbfddad3/img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476672"/>
            <a:ext cx="7110768" cy="597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2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1436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Обширная группа ОРВИ включает ряд самостоятельных, сходных по клиническим проявлениям болезней.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Все они вызываются вирусами (их около 300), передаются воздушно-капельным путем, характеризуются поражением органов дыхания.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К числу наиболее значимых относятся: грипп, аденовирусные заболевания, </a:t>
            </a:r>
            <a:r>
              <a:rPr lang="ru-RU" dirty="0" err="1" smtClean="0"/>
              <a:t>парагрипп</a:t>
            </a:r>
            <a:r>
              <a:rPr lang="ru-RU" dirty="0" smtClean="0"/>
              <a:t>, респираторно-синцитиальная вирусная инфекция, риновирусная и </a:t>
            </a:r>
            <a:r>
              <a:rPr lang="ru-RU" dirty="0" err="1" smtClean="0"/>
              <a:t>короновирусная</a:t>
            </a:r>
            <a:r>
              <a:rPr lang="ru-RU" dirty="0" smtClean="0"/>
              <a:t> инфекции.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763040"/>
          </a:xfrm>
        </p:spPr>
        <p:txBody>
          <a:bodyPr/>
          <a:lstStyle/>
          <a:p>
            <a:r>
              <a:rPr lang="ru-RU" dirty="0" smtClean="0"/>
              <a:t>Ларингит- воспаление </a:t>
            </a:r>
            <a:r>
              <a:rPr lang="ru-RU" dirty="0" err="1" smtClean="0"/>
              <a:t>гртани</a:t>
            </a:r>
            <a:r>
              <a:rPr lang="ru-RU" dirty="0" smtClean="0"/>
              <a:t> с вовлечением в процесс голосовых связок и </a:t>
            </a:r>
            <a:r>
              <a:rPr lang="ru-RU" dirty="0" err="1" smtClean="0"/>
              <a:t>подсвязочного</a:t>
            </a:r>
            <a:r>
              <a:rPr lang="ru-RU" dirty="0" smtClean="0"/>
              <a:t> пространства.</a:t>
            </a:r>
          </a:p>
          <a:p>
            <a:r>
              <a:rPr lang="ru-RU" dirty="0" smtClean="0"/>
              <a:t>-сухой кашель</a:t>
            </a:r>
          </a:p>
          <a:p>
            <a:r>
              <a:rPr lang="ru-RU" dirty="0" smtClean="0"/>
              <a:t>-осиплость голоса, вплоть до афонии.</a:t>
            </a:r>
          </a:p>
          <a:p>
            <a:endParaRPr lang="ru-RU" dirty="0"/>
          </a:p>
          <a:p>
            <a:r>
              <a:rPr lang="ru-RU" dirty="0" smtClean="0"/>
              <a:t>Трахеит- воспаление слизистой оболочки </a:t>
            </a:r>
            <a:r>
              <a:rPr lang="ru-RU" dirty="0" err="1" smtClean="0"/>
              <a:t>тахеи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саднение</a:t>
            </a:r>
            <a:r>
              <a:rPr lang="ru-RU" dirty="0" smtClean="0"/>
              <a:t> в горле, по ходу трахеи</a:t>
            </a:r>
          </a:p>
          <a:p>
            <a:r>
              <a:rPr lang="ru-RU" dirty="0" smtClean="0"/>
              <a:t>-сухой кашель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434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4" y="404664"/>
            <a:ext cx="6973996" cy="6051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772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80" y="764704"/>
            <a:ext cx="6471239" cy="5691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079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469444" cy="484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242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39" y="692696"/>
            <a:ext cx="6476722" cy="5763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594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61290"/>
            <a:ext cx="8731250" cy="6535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33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Внебольничная пневмония: алгоритмы диагностики и лечения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Определение.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Пневмония- группа различных по этиологии, патогенезу, морфологической характеристике острых инфекционных (преимущественно бактериальных) заболеваний, характеризующихся очаговым поражением респираторных отделов легких с обязательным наличием </a:t>
            </a:r>
            <a:r>
              <a:rPr lang="ru-RU" sz="3200" dirty="0" err="1" smtClean="0"/>
              <a:t>внутриальвеолярной</a:t>
            </a:r>
            <a:r>
              <a:rPr lang="ru-RU" sz="3200" dirty="0" smtClean="0"/>
              <a:t> экссудации. 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6553200" cy="715962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/>
              <a:t>Классификация пневмонии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1100" dirty="0" smtClean="0"/>
              <a:t>R.G. </a:t>
            </a:r>
            <a:r>
              <a:rPr lang="en-US" sz="1100" dirty="0" err="1" smtClean="0"/>
              <a:t>Wunderink</a:t>
            </a:r>
            <a:r>
              <a:rPr lang="ru-RU" sz="1100" dirty="0" smtClean="0"/>
              <a:t>,</a:t>
            </a:r>
            <a:r>
              <a:rPr lang="en-US" sz="1100" dirty="0" smtClean="0"/>
              <a:t> G.M. </a:t>
            </a:r>
            <a:r>
              <a:rPr lang="en-US" sz="1100" dirty="0" err="1" smtClean="0"/>
              <a:t>Multu</a:t>
            </a:r>
            <a:r>
              <a:rPr lang="en-US" sz="1100" dirty="0" smtClean="0"/>
              <a:t> 2006</a:t>
            </a:r>
            <a:r>
              <a:rPr lang="ru-RU" sz="1100" dirty="0" smtClean="0"/>
              <a:t>, с изменениями</a:t>
            </a:r>
            <a:endParaRPr lang="en-US" sz="11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6710361" cy="5620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4551">
                <a:tc>
                  <a:txBody>
                    <a:bodyPr/>
                    <a:lstStyle/>
                    <a:p>
                      <a:r>
                        <a:rPr lang="ru-RU" dirty="0" smtClean="0"/>
                        <a:t>Внебольничная пневмония (ВП)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Нозокомиальная пневмония (НК)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Пневмония, связанная с оказанием медицинской помощи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849">
                <a:tc>
                  <a:txBody>
                    <a:bodyPr/>
                    <a:lstStyle/>
                    <a:p>
                      <a:pPr marL="400050" indent="-400050">
                        <a:buAutoNum type="romanUcPeriod"/>
                      </a:pPr>
                      <a:r>
                        <a:rPr lang="ru-RU" sz="1300" baseline="0" dirty="0" smtClean="0"/>
                        <a:t>Типичная (у пациентов с отсутствием выраженных нарушений в иммунитете): 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ru-RU" sz="1300" baseline="0" dirty="0" smtClean="0"/>
                        <a:t>А. бактериальная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ru-RU" sz="1300" baseline="0" dirty="0" smtClean="0"/>
                        <a:t>Б. вирусная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ru-RU" sz="1300" baseline="0" dirty="0" smtClean="0"/>
                        <a:t>В. грибковая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ru-RU" sz="1300" baseline="0" dirty="0" smtClean="0"/>
                        <a:t>Д. паразитарная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en-US" sz="1300" baseline="0" dirty="0" smtClean="0"/>
                        <a:t>II</a:t>
                      </a:r>
                      <a:r>
                        <a:rPr lang="ru-RU" sz="1300" baseline="0" dirty="0" smtClean="0"/>
                        <a:t>. У пациентов с выраженными нарушениями иммунитета: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ru-RU" sz="1300" baseline="0" dirty="0" smtClean="0"/>
                        <a:t>А. синдром приобретенного иммунодефицита (СПИД)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ru-RU" sz="1300" baseline="0" dirty="0" smtClean="0"/>
                        <a:t>Б. прочие заболевания/патологические состояния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en-US" sz="1300" baseline="0" dirty="0" smtClean="0"/>
                        <a:t>III</a:t>
                      </a:r>
                      <a:r>
                        <a:rPr lang="ru-RU" sz="1300" baseline="0" dirty="0" smtClean="0"/>
                        <a:t>. Аспирационная пневмония/абсцесс легкого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UcPeriod"/>
                      </a:pPr>
                      <a:r>
                        <a:rPr lang="ru-RU" sz="1400" dirty="0" smtClean="0"/>
                        <a:t>Собственно </a:t>
                      </a:r>
                      <a:r>
                        <a:rPr lang="ru-RU" sz="1400" dirty="0" err="1" smtClean="0"/>
                        <a:t>нозокомиальная</a:t>
                      </a:r>
                      <a:r>
                        <a:rPr lang="ru-RU" sz="1400" dirty="0" smtClean="0"/>
                        <a:t> пневмония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ru-RU" sz="1400" dirty="0" err="1" smtClean="0"/>
                        <a:t>Вентилятор-ассоциированная</a:t>
                      </a:r>
                      <a:r>
                        <a:rPr lang="ru-RU" sz="1400" baseline="0" dirty="0" smtClean="0"/>
                        <a:t> пневмония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ru-RU" sz="1400" baseline="0" dirty="0" smtClean="0"/>
                        <a:t>Нозокомиальная пневмония у пациентов с выраженными нарушениями иммунитета: 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ru-RU" sz="1400" baseline="0" dirty="0" smtClean="0"/>
                        <a:t>А. у реципиентов донорских органов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ru-RU" sz="1400" baseline="0" dirty="0" smtClean="0"/>
                        <a:t>Б. у пациентов, получающих цитостатическую терапию.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UcPeriod"/>
                      </a:pPr>
                      <a:r>
                        <a:rPr lang="ru-RU" sz="1200" dirty="0" smtClean="0"/>
                        <a:t>Пневмония</a:t>
                      </a:r>
                      <a:r>
                        <a:rPr lang="ru-RU" sz="1200" baseline="0" dirty="0" smtClean="0"/>
                        <a:t> у обитателей домов престарелых</a:t>
                      </a:r>
                    </a:p>
                    <a:p>
                      <a:pPr marL="400050" indent="-400050">
                        <a:buAutoNum type="romanUcPeriod"/>
                      </a:pPr>
                      <a:r>
                        <a:rPr lang="ru-RU" sz="1200" baseline="0" dirty="0" smtClean="0"/>
                        <a:t>Прочие категории пациентов: 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ru-RU" sz="1200" baseline="0" dirty="0" smtClean="0"/>
                        <a:t>А. антибактериальная терапия в предшествующие 3 </a:t>
                      </a:r>
                      <a:r>
                        <a:rPr lang="ru-RU" sz="1200" baseline="0" dirty="0" err="1" smtClean="0"/>
                        <a:t>мес</a:t>
                      </a:r>
                      <a:endParaRPr lang="ru-RU" sz="1200" baseline="0" dirty="0" smtClean="0"/>
                    </a:p>
                    <a:p>
                      <a:pPr marL="400050" indent="-400050">
                        <a:buNone/>
                      </a:pPr>
                      <a:r>
                        <a:rPr lang="ru-RU" sz="1200" baseline="0" dirty="0" smtClean="0"/>
                        <a:t>Б. госпитализация (по любому поводу) в течение </a:t>
                      </a:r>
                      <a:r>
                        <a:rPr lang="en-US" sz="1200" baseline="0" dirty="0" smtClean="0"/>
                        <a:t>&gt;_ </a:t>
                      </a:r>
                      <a:r>
                        <a:rPr lang="ru-RU" sz="1200" baseline="0" dirty="0" smtClean="0"/>
                        <a:t>2 суток в предшествующие 90 дней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ru-RU" sz="1200" baseline="0" dirty="0" smtClean="0"/>
                        <a:t>В. Пребывание в других учреждениях длительного ухода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ru-RU" sz="1200" baseline="0" dirty="0" smtClean="0"/>
                        <a:t>Г. хронический диализ в течение </a:t>
                      </a:r>
                      <a:r>
                        <a:rPr lang="en-US" sz="1200" baseline="0" dirty="0" smtClean="0"/>
                        <a:t>&gt;_</a:t>
                      </a:r>
                      <a:r>
                        <a:rPr lang="ru-RU" sz="1200" baseline="0" dirty="0" smtClean="0"/>
                        <a:t>30 суток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ru-RU" sz="1200" baseline="0" dirty="0" smtClean="0"/>
                        <a:t>Д. обработка раневой поверхности в домашних условиях</a:t>
                      </a:r>
                    </a:p>
                    <a:p>
                      <a:pPr marL="400050" indent="-400050">
                        <a:buNone/>
                      </a:pPr>
                      <a:r>
                        <a:rPr lang="ru-RU" sz="1200" baseline="0" dirty="0" smtClean="0"/>
                        <a:t>Е. </a:t>
                      </a:r>
                      <a:r>
                        <a:rPr lang="ru-RU" sz="1200" baseline="0" dirty="0" err="1" smtClean="0"/>
                        <a:t>иммунодефицитные</a:t>
                      </a:r>
                      <a:r>
                        <a:rPr lang="ru-RU" sz="1200" baseline="0" dirty="0" smtClean="0"/>
                        <a:t> состояния/заболевания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Определение внебольничной пневмонии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382000" cy="39604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1556792"/>
            <a:ext cx="8077200" cy="41147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 ВН следует понимать </a:t>
            </a:r>
            <a:r>
              <a:rPr lang="ru-RU" b="1" dirty="0" smtClean="0"/>
              <a:t>острое заболевание, возникшее во внебольничных условиях, то есть вне стационара, или позднее 4 недель после выписки из него, или диагностированное в первые 48 часов от момента госпитализации, или развившееся у пациента, не находившегося в домах сестринского ухода/отделениях длительного медицинского наблюдения </a:t>
            </a:r>
            <a:r>
              <a:rPr lang="en-US" b="1" dirty="0" smtClean="0"/>
              <a:t>&gt;_</a:t>
            </a:r>
            <a:r>
              <a:rPr lang="ru-RU" b="1" dirty="0" smtClean="0"/>
              <a:t> 14 суток, сопровождающееся</a:t>
            </a:r>
            <a:r>
              <a:rPr lang="en-US" b="1" dirty="0" smtClean="0"/>
              <a:t> </a:t>
            </a:r>
            <a:r>
              <a:rPr lang="ru-RU" b="1" dirty="0" smtClean="0"/>
              <a:t>симптомами инфекции нижних отделов дыхательных путей (лихорадка, кашель, выделение мокроты, возможно гнойной, боль в грудной клетке, одышка) и рентгенологическими признаками «свежих» очагово-инфильтративных изменений в легких при  отсутствии очевидной диагностической альтернативы.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1537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Для всех ОРВИ клинически характерно сочетание </a:t>
            </a:r>
            <a:r>
              <a:rPr lang="ru-RU" dirty="0" err="1" smtClean="0"/>
              <a:t>общеинфекционного</a:t>
            </a:r>
            <a:r>
              <a:rPr lang="ru-RU" dirty="0" smtClean="0"/>
              <a:t> синдрома (лихорадка, головная боль, слабость,         миалгии и др.) с признаками поражения дыхательных путей.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742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Клиническая и рентгенологическая диагностика ВП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8077200" cy="4572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Клиническая диагностика: ключевые признаки и симптомы: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268760"/>
            <a:ext cx="8229600" cy="5029200"/>
          </a:xfrm>
        </p:spPr>
        <p:txBody>
          <a:bodyPr>
            <a:noAutofit/>
          </a:bodyPr>
          <a:lstStyle/>
          <a:p>
            <a:r>
              <a:rPr lang="ru-RU" sz="1800" dirty="0" smtClean="0"/>
              <a:t>Учитывая, что не всегда возможно определенно высказаться о вероятности этиологии ВП, разделение ВП на  «типичную» (например, пневмококковую) и «</a:t>
            </a:r>
            <a:r>
              <a:rPr lang="ru-RU" sz="1800" dirty="0" err="1" smtClean="0"/>
              <a:t>атипичную</a:t>
            </a:r>
            <a:r>
              <a:rPr lang="ru-RU" sz="1800" dirty="0" smtClean="0"/>
              <a:t>» (</a:t>
            </a:r>
            <a:r>
              <a:rPr lang="ru-RU" sz="1800" dirty="0" err="1" smtClean="0"/>
              <a:t>микоплазменную</a:t>
            </a:r>
            <a:r>
              <a:rPr lang="ru-RU" sz="1800" dirty="0" smtClean="0"/>
              <a:t> или </a:t>
            </a:r>
            <a:r>
              <a:rPr lang="ru-RU" sz="1800" dirty="0" err="1" smtClean="0"/>
              <a:t>хламидийную</a:t>
            </a:r>
            <a:r>
              <a:rPr lang="ru-RU" sz="1800" dirty="0" smtClean="0"/>
              <a:t>) лишено особого клинического значения</a:t>
            </a:r>
          </a:p>
          <a:p>
            <a:r>
              <a:rPr lang="ru-RU" sz="1800" dirty="0" smtClean="0"/>
              <a:t>Острое начало с лихорадки, боли в грудной клетке и т.д. может отсутствовать, особенно у ослабленных пациентов и пожилых. Примерно у 25% пациентов старше 65 лет отсутствует лихорадка, лейкоцитоз отмечается лишь у 50-70%, а клиническая симптоматика может  быть представлена утомляемостью, слабостью, тошнотой, </a:t>
            </a:r>
            <a:r>
              <a:rPr lang="ru-RU" sz="1800" dirty="0" err="1" smtClean="0"/>
              <a:t>анорексией</a:t>
            </a:r>
            <a:r>
              <a:rPr lang="ru-RU" sz="1800" dirty="0" smtClean="0"/>
              <a:t>, болями в животе, нарушениями сознания. Нередко ВП «дебютирует» симптомами декомпенсации соответствующих заболеваний</a:t>
            </a:r>
          </a:p>
          <a:p>
            <a:r>
              <a:rPr lang="ru-RU" sz="1800" dirty="0" smtClean="0"/>
              <a:t>Поздняя диагностика и задержка с началом антибактериальной терапии (более 4 часов) у госпитализированных пациентов обусловливают худший прогноз заболевания.</a:t>
            </a:r>
          </a:p>
          <a:p>
            <a:r>
              <a:rPr lang="ru-RU" sz="1800" dirty="0" smtClean="0"/>
              <a:t>Плевральный выпот, как правило, ограниченный, осложняет течение ВП в 10-25% случаев и не имеет особого значения в предсказании этиологии заболевания.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Лучевая диагностика ВП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980728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Начало- с обзорной рентгенографии ОГК в передней прямой и боковой проекциях. При неизвестной локализации воспалительного процесса целесообразно выполнить снимок в правой боковой проекции. </a:t>
            </a:r>
          </a:p>
          <a:p>
            <a:r>
              <a:rPr lang="ru-RU" sz="1800" dirty="0" smtClean="0"/>
              <a:t>Основной рентгенологический признак пневмонии – локальное уплотнение (затемнение, инфильтрация) легочной ткани на фоне клинических симптомов. </a:t>
            </a:r>
          </a:p>
          <a:p>
            <a:r>
              <a:rPr lang="ru-RU" sz="1800" dirty="0" smtClean="0"/>
              <a:t>Основные виды пневмонических изменений: плевропневмония, бронхопневмония, интерстициальная пневмония. Рентгенологическая картина ВП не </a:t>
            </a:r>
            <a:r>
              <a:rPr lang="ru-RU" sz="1800" dirty="0" err="1" smtClean="0"/>
              <a:t>коррелирует</a:t>
            </a:r>
            <a:r>
              <a:rPr lang="ru-RU" sz="1800" dirty="0" smtClean="0"/>
              <a:t> с этиологией пневмонии, степенью тяжести ее и не позволяет оценить прогноз заболевания.</a:t>
            </a:r>
          </a:p>
          <a:p>
            <a:r>
              <a:rPr lang="ru-RU" sz="1800" dirty="0" smtClean="0"/>
              <a:t>Осложнения ВП, выявляемые при рентгенологическом исследовании: экссудативный плеврит и абсцесс. Для выявления признаков нагноения целесообразно применение КТ или рентгенографии в динамике. </a:t>
            </a:r>
          </a:p>
          <a:p>
            <a:r>
              <a:rPr lang="ru-RU" sz="1800" dirty="0" smtClean="0"/>
              <a:t>Длительность обратного развития пневмонии в среднем 3-6 недель. Рентгенологические проявления разрешающейся пневмонии сохраняются дольше клинических и не являются основанием для продолжения или прекращения лечения. Контрольное рентгенологическое исследование при благоприятном течении проводят не ранее, чем через 2 недели от начала заболевания.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Лабораторная диагностика и дополнительные методы исследования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980728"/>
            <a:ext cx="7924800" cy="5486399"/>
          </a:xfrm>
        </p:spPr>
        <p:txBody>
          <a:bodyPr>
            <a:normAutofit fontScale="85000" lnSpcReduction="10000"/>
          </a:bodyPr>
          <a:lstStyle/>
          <a:p>
            <a:endParaRPr lang="ru-RU" sz="1800" dirty="0" smtClean="0"/>
          </a:p>
          <a:p>
            <a:r>
              <a:rPr lang="ru-RU" sz="1800" dirty="0" smtClean="0"/>
              <a:t>В ОАК- лейкоцитоз более 10-12*10*9 /л указывает на высокую вероятность бактериальной инфекции. Лейкопения ниже 3*10*9/л или лейкоцитоз выше 25*10*9/л являются </a:t>
            </a:r>
            <a:r>
              <a:rPr lang="ru-RU" sz="1800" dirty="0" err="1" smtClean="0"/>
              <a:t>прогностически</a:t>
            </a:r>
            <a:r>
              <a:rPr lang="ru-RU" sz="1800" dirty="0" smtClean="0"/>
              <a:t> неблагоприятными признаками.</a:t>
            </a:r>
          </a:p>
          <a:p>
            <a:r>
              <a:rPr lang="ru-RU" sz="1800" dirty="0" smtClean="0"/>
              <a:t>Биохимический анализ крови (функциональные пробы печени, почек, гликемия и т.д.)- их отклонения указывают на поражение органов/систем, а также указывает на выбор ЛС и/или режимов их дозирования.</a:t>
            </a:r>
          </a:p>
          <a:p>
            <a:r>
              <a:rPr lang="ru-RU" sz="1800" dirty="0" smtClean="0"/>
              <a:t>При наличии явлений дыхательной недостаточности (массивная инфильтрация легочной ткани, значительный плевральный выпот, развитие ВП на фоне ХОБЛ) и при насыщении крови кислородом менее 90%,  необходимо определение </a:t>
            </a:r>
            <a:r>
              <a:rPr lang="ru-RU" sz="1800" i="1" dirty="0" smtClean="0"/>
              <a:t>газов артериальной крови.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Микробиологическое исследование: бактериоскопия </a:t>
            </a:r>
            <a:r>
              <a:rPr lang="ru-RU" sz="1800" dirty="0" err="1" smtClean="0"/>
              <a:t>назофарингеального</a:t>
            </a:r>
            <a:r>
              <a:rPr lang="ru-RU" sz="1800" dirty="0" smtClean="0"/>
              <a:t> мазка (на всех этапах) </a:t>
            </a:r>
          </a:p>
          <a:p>
            <a:r>
              <a:rPr lang="ru-RU" sz="1800" dirty="0" smtClean="0"/>
              <a:t>бактериоскопия + окраска мокроты по </a:t>
            </a:r>
            <a:r>
              <a:rPr lang="ru-RU" sz="1800" dirty="0" err="1" smtClean="0"/>
              <a:t>Граму</a:t>
            </a:r>
            <a:r>
              <a:rPr lang="ru-RU" sz="1800" dirty="0" smtClean="0"/>
              <a:t>. Выявление в мазке большого количества </a:t>
            </a:r>
            <a:r>
              <a:rPr lang="ru-RU" sz="1800" dirty="0" err="1" smtClean="0"/>
              <a:t>грам+</a:t>
            </a:r>
            <a:r>
              <a:rPr lang="ru-RU" sz="1800" dirty="0" smtClean="0"/>
              <a:t> или </a:t>
            </a:r>
            <a:r>
              <a:rPr lang="ru-RU" sz="1800" dirty="0" err="1" smtClean="0"/>
              <a:t>грам</a:t>
            </a:r>
            <a:r>
              <a:rPr lang="ru-RU" sz="1800" dirty="0" smtClean="0"/>
              <a:t>- микроорганизмов с типичной морфологией может служить ориентиром для выбора антибактериальной пневмонии; Бактериологическое исследование мокроты (возбудитель и определение чувствительности к АБ)</a:t>
            </a:r>
          </a:p>
          <a:p>
            <a:r>
              <a:rPr lang="ru-RU" sz="1800" dirty="0" smtClean="0"/>
              <a:t>Пациентам с тяжелой ВП следует до начала АБТ получить кровь для </a:t>
            </a:r>
            <a:r>
              <a:rPr lang="ru-RU" sz="1800" dirty="0" err="1" smtClean="0"/>
              <a:t>культурального</a:t>
            </a:r>
            <a:r>
              <a:rPr lang="ru-RU" sz="1800" dirty="0" smtClean="0"/>
              <a:t> исследования (проводится взятие 2 образцов венозной крови из 2 разных вен). Однако, </a:t>
            </a:r>
            <a:r>
              <a:rPr lang="ru-RU" sz="1800" b="1" dirty="0" smtClean="0"/>
              <a:t>микробиологическое исследование не должно служить причиной задержки антибактериальной терапии.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32656"/>
            <a:ext cx="8100392" cy="59435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настоящее время получили распространение </a:t>
            </a:r>
            <a:r>
              <a:rPr lang="ru-RU" dirty="0" err="1" smtClean="0"/>
              <a:t>иммунохроматографические</a:t>
            </a:r>
            <a:r>
              <a:rPr lang="ru-RU" dirty="0" smtClean="0"/>
              <a:t> тесты с определением в моче антигенов </a:t>
            </a:r>
            <a:r>
              <a:rPr lang="en-US" dirty="0" smtClean="0"/>
              <a:t>L. </a:t>
            </a:r>
            <a:r>
              <a:rPr lang="en-US" dirty="0" err="1" smtClean="0"/>
              <a:t>pneumophila</a:t>
            </a:r>
            <a:r>
              <a:rPr lang="en-US" dirty="0" smtClean="0"/>
              <a:t> </a:t>
            </a:r>
            <a:r>
              <a:rPr lang="ru-RU" dirty="0" smtClean="0"/>
              <a:t> и </a:t>
            </a:r>
            <a:r>
              <a:rPr lang="en-US" dirty="0" smtClean="0"/>
              <a:t>S. </a:t>
            </a:r>
            <a:r>
              <a:rPr lang="en-US" dirty="0" err="1" smtClean="0"/>
              <a:t>pneumoniae</a:t>
            </a:r>
            <a:r>
              <a:rPr lang="ru-RU" dirty="0" smtClean="0"/>
              <a:t> . Показания для определения в моче антигенов этих микроорганизмов является тяжелое течение заболевания, известные факторы риска </a:t>
            </a:r>
            <a:r>
              <a:rPr lang="ru-RU" dirty="0" err="1" smtClean="0"/>
              <a:t>легионеллезной</a:t>
            </a:r>
            <a:r>
              <a:rPr lang="ru-RU" dirty="0" smtClean="0"/>
              <a:t> пневмонии (напр. недавнее путешествие), неэффективность стартовой АБТ </a:t>
            </a:r>
            <a:r>
              <a:rPr lang="ru-RU" dirty="0" err="1" smtClean="0"/>
              <a:t>бета-лактамными</a:t>
            </a:r>
            <a:r>
              <a:rPr lang="ru-RU" dirty="0" smtClean="0"/>
              <a:t> АБ при условии их адекватного выбора.</a:t>
            </a:r>
          </a:p>
          <a:p>
            <a:r>
              <a:rPr lang="ru-RU" dirty="0" smtClean="0"/>
              <a:t>Исследование плевральной жидкости (при наличии выпота) с подсчетом лейкоцитов, определением </a:t>
            </a:r>
            <a:r>
              <a:rPr lang="en-US" dirty="0" smtClean="0"/>
              <a:t>pH</a:t>
            </a:r>
            <a:r>
              <a:rPr lang="ru-RU" dirty="0" smtClean="0"/>
              <a:t>, активности ЛДГ, содержания белка, бактериоскопией мазка по </a:t>
            </a:r>
            <a:r>
              <a:rPr lang="ru-RU" dirty="0" err="1" smtClean="0"/>
              <a:t>Граму</a:t>
            </a:r>
            <a:r>
              <a:rPr lang="ru-RU" dirty="0" smtClean="0"/>
              <a:t>, посев на аэробы, анаэробы и микобактерии.</a:t>
            </a:r>
          </a:p>
          <a:p>
            <a:r>
              <a:rPr lang="ru-RU" dirty="0" err="1" smtClean="0"/>
              <a:t>Инвазивные</a:t>
            </a:r>
            <a:r>
              <a:rPr lang="ru-RU" dirty="0" smtClean="0"/>
              <a:t> методы диагностики- ФБС, </a:t>
            </a:r>
            <a:r>
              <a:rPr lang="ru-RU" dirty="0" err="1" smtClean="0"/>
              <a:t>транстрахеальная</a:t>
            </a:r>
            <a:r>
              <a:rPr lang="ru-RU" dirty="0" smtClean="0"/>
              <a:t> аспирация рекомендуются только при подозрении на туберкулез легких (при отсутствии продуктивного кашля), «</a:t>
            </a:r>
            <a:r>
              <a:rPr lang="ru-RU" dirty="0" err="1" smtClean="0"/>
              <a:t>обструктивном</a:t>
            </a:r>
            <a:r>
              <a:rPr lang="ru-RU" dirty="0" smtClean="0"/>
              <a:t> </a:t>
            </a:r>
            <a:r>
              <a:rPr lang="ru-RU" dirty="0" err="1" smtClean="0"/>
              <a:t>пневмоните</a:t>
            </a:r>
            <a:r>
              <a:rPr lang="ru-RU" dirty="0" smtClean="0"/>
              <a:t>» на почве </a:t>
            </a:r>
            <a:r>
              <a:rPr lang="ru-RU" dirty="0" err="1" smtClean="0"/>
              <a:t>бронхогенной</a:t>
            </a:r>
            <a:r>
              <a:rPr lang="ru-RU" dirty="0" smtClean="0"/>
              <a:t> карциномы, </a:t>
            </a:r>
            <a:r>
              <a:rPr lang="ru-RU" dirty="0" err="1" smtClean="0"/>
              <a:t>аспирированного</a:t>
            </a:r>
            <a:r>
              <a:rPr lang="ru-RU" dirty="0" smtClean="0"/>
              <a:t> инородного тела бронха 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08912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диагноза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7848872" cy="2438400"/>
          </a:xfrm>
        </p:spPr>
        <p:txBody>
          <a:bodyPr>
            <a:noAutofit/>
          </a:bodyPr>
          <a:lstStyle/>
          <a:p>
            <a:r>
              <a:rPr lang="ru-RU" sz="1500" dirty="0" smtClean="0">
                <a:solidFill>
                  <a:schemeClr val="tx1"/>
                </a:solidFill>
              </a:rPr>
              <a:t>Диагноз ВП является определенным (категория доказательств А) при наличии у больного рентгенологически </a:t>
            </a:r>
            <a:r>
              <a:rPr lang="ru-RU" sz="1500" dirty="0" err="1" smtClean="0">
                <a:solidFill>
                  <a:schemeClr val="tx1"/>
                </a:solidFill>
              </a:rPr>
              <a:t>подтвержденой</a:t>
            </a:r>
            <a:r>
              <a:rPr lang="ru-RU" sz="1500" dirty="0" smtClean="0">
                <a:solidFill>
                  <a:schemeClr val="tx1"/>
                </a:solidFill>
              </a:rPr>
              <a:t> очаговой инфильтрации легочной ткани и, по крайней мере, двух клинических признаков из числа следующих: 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- острая лихорадка в начале заболевания (Температура тела более 38,0 С)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-кашель с мокротой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- Физические признаки (фокус крепитации и/или мелкопузырчатые хрипы, жесткое бронхиальное дыхание, укорочение </a:t>
            </a:r>
            <a:r>
              <a:rPr lang="ru-RU" sz="1500" dirty="0" err="1" smtClean="0">
                <a:solidFill>
                  <a:schemeClr val="tx1"/>
                </a:solidFill>
              </a:rPr>
              <a:t>перкуторного</a:t>
            </a:r>
            <a:r>
              <a:rPr lang="ru-RU" sz="1500" dirty="0" smtClean="0">
                <a:solidFill>
                  <a:schemeClr val="tx1"/>
                </a:solidFill>
              </a:rPr>
              <a:t> звука)</a:t>
            </a:r>
          </a:p>
          <a:p>
            <a:pPr>
              <a:buFontTx/>
              <a:buChar char="-"/>
            </a:pPr>
            <a:r>
              <a:rPr lang="ru-RU" sz="1500" dirty="0" smtClean="0">
                <a:solidFill>
                  <a:schemeClr val="tx1"/>
                </a:solidFill>
              </a:rPr>
              <a:t>Лейкоцитоз более 10*10*9/л и/или </a:t>
            </a:r>
            <a:r>
              <a:rPr lang="ru-RU" sz="1500" dirty="0" err="1" smtClean="0">
                <a:solidFill>
                  <a:schemeClr val="tx1"/>
                </a:solidFill>
              </a:rPr>
              <a:t>палочкоядерный</a:t>
            </a:r>
            <a:r>
              <a:rPr lang="ru-RU" sz="1500" dirty="0" smtClean="0">
                <a:solidFill>
                  <a:schemeClr val="tx1"/>
                </a:solidFill>
              </a:rPr>
              <a:t> сдвиг </a:t>
            </a:r>
            <a:r>
              <a:rPr lang="en-US" sz="1500" dirty="0" smtClean="0">
                <a:solidFill>
                  <a:schemeClr val="tx1"/>
                </a:solidFill>
              </a:rPr>
              <a:t>&gt;</a:t>
            </a:r>
            <a:r>
              <a:rPr lang="ru-RU" sz="1500" dirty="0" smtClean="0">
                <a:solidFill>
                  <a:schemeClr val="tx1"/>
                </a:solidFill>
              </a:rPr>
              <a:t>10%</a:t>
            </a:r>
          </a:p>
          <a:p>
            <a:pPr>
              <a:buFontTx/>
              <a:buChar char="-"/>
            </a:pPr>
            <a:r>
              <a:rPr lang="ru-RU" sz="1500" dirty="0" smtClean="0">
                <a:solidFill>
                  <a:schemeClr val="tx1"/>
                </a:solidFill>
              </a:rPr>
              <a:t> Клинико-рентгенологическое подтверждение диагноза ВП.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3284984"/>
            <a:ext cx="7920880" cy="3248744"/>
          </a:xfrm>
        </p:spPr>
        <p:txBody>
          <a:bodyPr>
            <a:normAutofit fontScale="92500"/>
          </a:bodyPr>
          <a:lstStyle/>
          <a:p>
            <a:r>
              <a:rPr lang="ru-RU" sz="1600" b="1" dirty="0" smtClean="0"/>
              <a:t>Отсутствие или недоступность  рентгенологического подтверждения очаговой инфильтрации в легких (рентгенография или крупнокадровая флюорография ОГК) делает диагноз ВП </a:t>
            </a:r>
            <a:r>
              <a:rPr lang="ru-RU" sz="1600" b="1" i="1" dirty="0" smtClean="0"/>
              <a:t>неточным/неопределенным </a:t>
            </a:r>
            <a:r>
              <a:rPr lang="ru-RU" sz="1600" b="1" dirty="0" smtClean="0"/>
              <a:t>(категория доказательств А). При этом диагноз заболевания основывается на учете данных </a:t>
            </a:r>
            <a:r>
              <a:rPr lang="ru-RU" sz="1600" b="1" dirty="0" err="1" smtClean="0"/>
              <a:t>эпид.анамнеза</a:t>
            </a:r>
            <a:r>
              <a:rPr lang="ru-RU" sz="1600" b="1" dirty="0" smtClean="0"/>
              <a:t>, жалоб и соответствующих локальных симптомов.</a:t>
            </a:r>
          </a:p>
          <a:p>
            <a:r>
              <a:rPr lang="ru-RU" sz="1600" b="1" dirty="0" smtClean="0"/>
              <a:t>Если при обследовании пациента с лихорадкой, жалобами на кашель, одышку, отделение мокроты и/или боли в грудной клетке, рентгенологическое исследование оказывается недоступным и отсутствует соответствующая локальная симптоматика (укорочение/</a:t>
            </a:r>
            <a:r>
              <a:rPr lang="ru-RU" sz="1600" b="1" dirty="0" err="1" smtClean="0"/>
              <a:t>ткпость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перкуторного</a:t>
            </a:r>
            <a:r>
              <a:rPr lang="ru-RU" sz="1600" b="1" dirty="0" smtClean="0"/>
              <a:t> звука над пораженным участком легкого, локально выслушиваемое бронхиальное дыхание, фокус звучных мелкопузырчатых хрипов или инспираторной крепитации, усиление </a:t>
            </a:r>
            <a:r>
              <a:rPr lang="ru-RU" sz="1600" b="1" dirty="0" err="1" smtClean="0"/>
              <a:t>бронхофонии</a:t>
            </a:r>
            <a:r>
              <a:rPr lang="ru-RU" sz="1600" b="1" dirty="0" smtClean="0"/>
              <a:t> и голосового дрожания), то предположение о ВП становится </a:t>
            </a:r>
            <a:r>
              <a:rPr lang="ru-RU" sz="1600" b="1" i="1" dirty="0" smtClean="0"/>
              <a:t>маловероятным </a:t>
            </a:r>
            <a:r>
              <a:rPr lang="ru-RU" sz="1600" b="1" dirty="0" smtClean="0"/>
              <a:t>(категория доказательств А).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эффективности АБТ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Оценка проводится через 48-72 ч после начала лечения (повторный осмотр). </a:t>
            </a:r>
            <a:r>
              <a:rPr lang="ru-RU" dirty="0" err="1" smtClean="0"/>
              <a:t>Основнцыми</a:t>
            </a:r>
            <a:r>
              <a:rPr lang="ru-RU" dirty="0" smtClean="0"/>
              <a:t> критериями эффективности: снижение температуры, уменьшение симптомов интоксикации, одышки, явлений дыхательной недостаточности. </a:t>
            </a:r>
          </a:p>
          <a:p>
            <a:r>
              <a:rPr lang="ru-RU" dirty="0" smtClean="0"/>
              <a:t>Ключевым критерием отмены АБТ при нетяжелой ВП является стойкая нормализация температуры тела на протяжении 48-72 часов при положительной динамике других симптомов.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76200"/>
          <a:ext cx="9296400" cy="722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181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Наиболее  частые возбудители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Рекомендованные режимы терапии.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419">
                <a:tc>
                  <a:txBody>
                    <a:bodyPr/>
                    <a:lstStyle/>
                    <a:p>
                      <a:r>
                        <a:rPr lang="ru-RU" dirty="0" smtClean="0"/>
                        <a:t>Пневмония нетяжелого течения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S.Pneumoniae</a:t>
                      </a:r>
                    </a:p>
                    <a:p>
                      <a:r>
                        <a:rPr lang="en-US" dirty="0" smtClean="0"/>
                        <a:t>H. </a:t>
                      </a:r>
                      <a:r>
                        <a:rPr lang="en-US" dirty="0" err="1" smtClean="0"/>
                        <a:t>Influenzae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C.Pneumoniae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S.Aureus</a:t>
                      </a:r>
                    </a:p>
                    <a:p>
                      <a:r>
                        <a:rPr lang="en-US" dirty="0" smtClean="0"/>
                        <a:t>Enterobacteriacea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Аминопенициллины</a:t>
                      </a:r>
                      <a:r>
                        <a:rPr lang="ru-RU" sz="1400" dirty="0" smtClean="0"/>
                        <a:t> защищенные (амоксициллин/клавуланат 1,2 г *3 раза в день в/</a:t>
                      </a:r>
                      <a:r>
                        <a:rPr lang="ru-RU" sz="1400" dirty="0" err="1" smtClean="0"/>
                        <a:t>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</a:t>
                      </a:r>
                      <a:r>
                        <a:rPr lang="ru-RU" sz="1400" dirty="0" smtClean="0"/>
                        <a:t> комбинации с </a:t>
                      </a:r>
                      <a:r>
                        <a:rPr lang="ru-RU" sz="1400" dirty="0" err="1" smtClean="0"/>
                        <a:t>макролидами</a:t>
                      </a:r>
                      <a:r>
                        <a:rPr lang="ru-RU" sz="1400" dirty="0" smtClean="0"/>
                        <a:t> азитромицин 500 мг в/</a:t>
                      </a:r>
                      <a:r>
                        <a:rPr lang="ru-RU" sz="1400" dirty="0" err="1" smtClean="0"/>
                        <a:t>в</a:t>
                      </a:r>
                      <a:r>
                        <a:rPr lang="ru-RU" sz="1400" dirty="0" smtClean="0"/>
                        <a:t> №3 с последующим</a:t>
                      </a:r>
                      <a:r>
                        <a:rPr lang="ru-RU" sz="1400" baseline="0" dirty="0" smtClean="0"/>
                        <a:t> переходом на </a:t>
                      </a:r>
                      <a:r>
                        <a:rPr lang="ru-RU" sz="1400" baseline="0" dirty="0" err="1" smtClean="0"/>
                        <a:t>пероральный</a:t>
                      </a:r>
                      <a:r>
                        <a:rPr lang="ru-RU" sz="1400" baseline="0" dirty="0" smtClean="0"/>
                        <a:t> прием </a:t>
                      </a:r>
                    </a:p>
                    <a:p>
                      <a:r>
                        <a:rPr lang="ru-RU" sz="1400" i="1" baseline="0" dirty="0" smtClean="0"/>
                        <a:t>Либо</a:t>
                      </a:r>
                    </a:p>
                    <a:p>
                      <a:r>
                        <a:rPr lang="ru-RU" sz="1400" i="0" baseline="0" dirty="0" smtClean="0"/>
                        <a:t>ЦС 3 поколения (цефтриаксон или </a:t>
                      </a:r>
                      <a:r>
                        <a:rPr lang="ru-RU" sz="1400" i="0" baseline="0" dirty="0" err="1" smtClean="0"/>
                        <a:t>цефотаксим</a:t>
                      </a:r>
                      <a:r>
                        <a:rPr lang="ru-RU" sz="1400" i="0" baseline="0" dirty="0" smtClean="0"/>
                        <a:t>) в сочетании с респираторными ФХ (левофлоксацин 500 мг в/</a:t>
                      </a:r>
                      <a:r>
                        <a:rPr lang="ru-RU" sz="1400" i="0" baseline="0" dirty="0" err="1" smtClean="0"/>
                        <a:t>в</a:t>
                      </a:r>
                      <a:r>
                        <a:rPr lang="ru-RU" sz="1400" i="0" baseline="0" dirty="0" smtClean="0"/>
                        <a:t> 2 раза, </a:t>
                      </a:r>
                      <a:r>
                        <a:rPr lang="ru-RU" sz="1400" i="0" baseline="0" dirty="0" err="1" smtClean="0"/>
                        <a:t>моксифлоксацин</a:t>
                      </a:r>
                      <a:r>
                        <a:rPr lang="ru-RU" sz="1400" i="0" baseline="0" dirty="0" smtClean="0"/>
                        <a:t> 400 мг 1 раз №3-4 с последующим переходом на </a:t>
                      </a:r>
                      <a:r>
                        <a:rPr lang="ru-RU" sz="1400" i="0" baseline="0" dirty="0" err="1" smtClean="0"/>
                        <a:t>пероральный</a:t>
                      </a:r>
                      <a:r>
                        <a:rPr lang="ru-RU" sz="1400" i="0" baseline="0" dirty="0" smtClean="0"/>
                        <a:t> прием.</a:t>
                      </a:r>
                    </a:p>
                    <a:p>
                      <a:r>
                        <a:rPr lang="ru-RU" sz="1400" i="0" baseline="0" dirty="0" smtClean="0"/>
                        <a:t>При неэффективности- замена АБТ с учетом чувствительности.</a:t>
                      </a:r>
                      <a:endParaRPr lang="ru-RU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7580">
                <a:tc>
                  <a:txBody>
                    <a:bodyPr/>
                    <a:lstStyle/>
                    <a:p>
                      <a:r>
                        <a:rPr lang="ru-RU" dirty="0" smtClean="0"/>
                        <a:t>Пневмония тяжелого течения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S.Pneumoniae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S.Aureus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Enterobacteriacea</a:t>
                      </a:r>
                      <a:endParaRPr lang="ru-RU" dirty="0" smtClean="0"/>
                    </a:p>
                    <a:p>
                      <a:r>
                        <a:rPr lang="en-US" dirty="0" err="1" smtClean="0"/>
                        <a:t>Legionella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spp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Если при бактериоскопии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назофарингеального</a:t>
                      </a:r>
                      <a:r>
                        <a:rPr lang="ru-RU" sz="1400" baseline="0" dirty="0" smtClean="0"/>
                        <a:t> мазка с окраской по </a:t>
                      </a:r>
                      <a:r>
                        <a:rPr lang="ru-RU" sz="1400" baseline="0" dirty="0" err="1" smtClean="0"/>
                        <a:t>Граму</a:t>
                      </a:r>
                      <a:r>
                        <a:rPr lang="ru-RU" sz="1400" baseline="0" dirty="0" smtClean="0"/>
                        <a:t> преобладает </a:t>
                      </a:r>
                      <a:r>
                        <a:rPr lang="ru-RU" sz="1400" baseline="0" dirty="0" err="1" smtClean="0"/>
                        <a:t>грам</a:t>
                      </a:r>
                      <a:r>
                        <a:rPr lang="ru-RU" sz="1400" baseline="0" dirty="0" smtClean="0"/>
                        <a:t> (+) флора, то старт с ЦС 5 поколения в </a:t>
                      </a:r>
                      <a:r>
                        <a:rPr lang="ru-RU" sz="1400" baseline="0" dirty="0" err="1" smtClean="0"/>
                        <a:t>монотерапии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ru-RU" sz="1400" baseline="0" dirty="0" err="1" smtClean="0"/>
                        <a:t>цефтаролин</a:t>
                      </a:r>
                      <a:r>
                        <a:rPr lang="ru-RU" sz="1400" baseline="0" dirty="0" smtClean="0"/>
                        <a:t> 0,6 *2 раза в </a:t>
                      </a:r>
                      <a:r>
                        <a:rPr lang="ru-RU" sz="1400" baseline="0" dirty="0" err="1" smtClean="0"/>
                        <a:t>сут</a:t>
                      </a:r>
                      <a:r>
                        <a:rPr lang="ru-RU" sz="1400" baseline="0" dirty="0" smtClean="0"/>
                        <a:t>)</a:t>
                      </a:r>
                    </a:p>
                    <a:p>
                      <a:r>
                        <a:rPr lang="ru-RU" sz="1400" baseline="0" dirty="0" smtClean="0"/>
                        <a:t>Если преобладает </a:t>
                      </a:r>
                      <a:r>
                        <a:rPr lang="ru-RU" sz="1400" baseline="0" dirty="0" err="1" smtClean="0"/>
                        <a:t>грам</a:t>
                      </a:r>
                      <a:r>
                        <a:rPr lang="ru-RU" sz="1400" baseline="0" dirty="0" smtClean="0"/>
                        <a:t> (-) флора- </a:t>
                      </a:r>
                      <a:r>
                        <a:rPr lang="ru-RU" sz="1400" baseline="0" dirty="0" err="1" smtClean="0"/>
                        <a:t>карбапенемы</a:t>
                      </a:r>
                      <a:r>
                        <a:rPr lang="ru-RU" sz="1400" baseline="0" dirty="0" smtClean="0"/>
                        <a:t> без </a:t>
                      </a:r>
                      <a:r>
                        <a:rPr lang="ru-RU" sz="1400" baseline="0" dirty="0" err="1" smtClean="0"/>
                        <a:t>антисинегнойной</a:t>
                      </a:r>
                      <a:r>
                        <a:rPr lang="ru-RU" sz="1400" baseline="0" dirty="0" smtClean="0"/>
                        <a:t> активности (</a:t>
                      </a:r>
                      <a:r>
                        <a:rPr lang="ru-RU" sz="1400" baseline="0" dirty="0" err="1" smtClean="0"/>
                        <a:t>Эртапенем</a:t>
                      </a:r>
                      <a:r>
                        <a:rPr lang="ru-RU" sz="1400" baseline="0" dirty="0" smtClean="0"/>
                        <a:t> 1,0 1 раз в сутки) в </a:t>
                      </a:r>
                      <a:r>
                        <a:rPr lang="ru-RU" sz="1400" baseline="0" dirty="0" err="1" smtClean="0"/>
                        <a:t>моеотерапии</a:t>
                      </a:r>
                      <a:r>
                        <a:rPr lang="ru-RU" sz="1400" baseline="0" dirty="0" smtClean="0"/>
                        <a:t> либо в сочетании с </a:t>
                      </a:r>
                      <a:r>
                        <a:rPr lang="ru-RU" sz="1400" baseline="0" dirty="0" err="1" smtClean="0"/>
                        <a:t>макролидами</a:t>
                      </a:r>
                      <a:r>
                        <a:rPr lang="ru-RU" sz="1400" baseline="0" dirty="0" smtClean="0"/>
                        <a:t>. При наличии осложнений ВП – </a:t>
                      </a:r>
                      <a:r>
                        <a:rPr lang="ru-RU" sz="1400" baseline="0" dirty="0" err="1" smtClean="0"/>
                        <a:t>карбапенемы</a:t>
                      </a:r>
                      <a:r>
                        <a:rPr lang="ru-RU" sz="1400" baseline="0" dirty="0" smtClean="0"/>
                        <a:t> + ЦС 5 поколения/</a:t>
                      </a:r>
                      <a:r>
                        <a:rPr lang="ru-RU" sz="1400" baseline="0" dirty="0" err="1" smtClean="0"/>
                        <a:t>линезолид</a:t>
                      </a:r>
                      <a:r>
                        <a:rPr lang="ru-RU" sz="1400" baseline="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7920880" cy="6120680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chemeClr val="accent1"/>
                </a:solidFill>
              </a:rPr>
              <a:t>Поддерживающая терапия при внебольничной пневмонии</a:t>
            </a:r>
          </a:p>
          <a:p>
            <a:r>
              <a:rPr lang="ru-RU" sz="3100" dirty="0" smtClean="0"/>
              <a:t>Больные с пневмонией, госпитализированные в стационар, особенно, в отделения интенсивной терапии, как правило, нуждаются в проведении поддерживающей терапии, которая включает растворы, электролиты, питание, </a:t>
            </a:r>
            <a:r>
              <a:rPr lang="ru-RU" sz="3100" dirty="0" err="1" smtClean="0"/>
              <a:t>бронхолитики</a:t>
            </a:r>
            <a:r>
              <a:rPr lang="ru-RU" sz="3100" dirty="0" smtClean="0"/>
              <a:t>, отхаркивающие препараты. Назначаются </a:t>
            </a:r>
            <a:r>
              <a:rPr lang="ru-RU" sz="3100" dirty="0" err="1" smtClean="0"/>
              <a:t>муко</a:t>
            </a:r>
            <a:r>
              <a:rPr lang="ru-RU" sz="3100" dirty="0" smtClean="0"/>
              <a:t>- и </a:t>
            </a:r>
            <a:r>
              <a:rPr lang="ru-RU" sz="3100" dirty="0" err="1" smtClean="0"/>
              <a:t>секретолитики</a:t>
            </a:r>
            <a:r>
              <a:rPr lang="ru-RU" sz="3100" dirty="0" smtClean="0"/>
              <a:t>, преимущественно с </a:t>
            </a:r>
            <a:r>
              <a:rPr lang="ru-RU" sz="3100" dirty="0" err="1" smtClean="0"/>
              <a:t>антиоксидантной</a:t>
            </a:r>
            <a:r>
              <a:rPr lang="ru-RU" sz="3100" dirty="0" smtClean="0"/>
              <a:t> активностью: </a:t>
            </a:r>
            <a:r>
              <a:rPr lang="ru-RU" sz="3100" dirty="0" err="1" smtClean="0"/>
              <a:t>ацетилцистеин</a:t>
            </a:r>
            <a:r>
              <a:rPr lang="ru-RU" sz="3100" dirty="0" smtClean="0"/>
              <a:t> (АЦЦ), </a:t>
            </a:r>
            <a:r>
              <a:rPr lang="ru-RU" sz="3100" dirty="0" err="1" smtClean="0"/>
              <a:t>карбоцистеин</a:t>
            </a:r>
            <a:r>
              <a:rPr lang="ru-RU" sz="3100" dirty="0" smtClean="0"/>
              <a:t> (Флуимуцил), препараты улучшающие выработку секреторного </a:t>
            </a:r>
            <a:r>
              <a:rPr lang="en-US" sz="3100" dirty="0" smtClean="0"/>
              <a:t>Ig</a:t>
            </a:r>
            <a:r>
              <a:rPr lang="ru-RU" sz="3100" dirty="0" smtClean="0"/>
              <a:t>А и повышающие выработку </a:t>
            </a:r>
            <a:r>
              <a:rPr lang="ru-RU" sz="3100" dirty="0" err="1" smtClean="0"/>
              <a:t>сурфактанта</a:t>
            </a:r>
            <a:r>
              <a:rPr lang="ru-RU" sz="3100" dirty="0" smtClean="0"/>
              <a:t> (</a:t>
            </a:r>
            <a:r>
              <a:rPr lang="ru-RU" sz="3100" dirty="0" err="1" smtClean="0"/>
              <a:t>Амброксол</a:t>
            </a:r>
            <a:r>
              <a:rPr lang="ru-RU" sz="3100" dirty="0" smtClean="0"/>
              <a:t>) в ингаляционной и </a:t>
            </a:r>
            <a:r>
              <a:rPr lang="ru-RU" sz="3100" dirty="0" err="1" smtClean="0"/>
              <a:t>пероральной</a:t>
            </a:r>
            <a:r>
              <a:rPr lang="ru-RU" sz="3100" dirty="0" smtClean="0"/>
              <a:t> формах. Тяжелым больным, особенно с ОДН, дегидратацией, наличием в анамнезе тромбоэмболий и не имеющим противопоказаний к терапии прямыми антикоагулянтами, для профилактики венозных тромбозов назначают низкие дозы </a:t>
            </a:r>
            <a:r>
              <a:rPr lang="ru-RU" sz="3100" dirty="0" err="1" smtClean="0"/>
              <a:t>нефракционированного</a:t>
            </a:r>
            <a:r>
              <a:rPr lang="ru-RU" sz="3100" dirty="0" smtClean="0"/>
              <a:t> гепарина (п/к 5.000 ед 2–3 р/</a:t>
            </a:r>
            <a:r>
              <a:rPr lang="ru-RU" sz="3100" dirty="0" err="1" smtClean="0"/>
              <a:t>сут</a:t>
            </a:r>
            <a:r>
              <a:rPr lang="ru-RU" sz="3100" dirty="0" smtClean="0"/>
              <a:t>) или, предпочтительнее, низкомолекулярные гепарины (</a:t>
            </a:r>
            <a:r>
              <a:rPr lang="ru-RU" sz="3100" dirty="0" err="1" smtClean="0"/>
              <a:t>эноксапарин</a:t>
            </a:r>
            <a:r>
              <a:rPr lang="ru-RU" sz="3100" dirty="0" smtClean="0"/>
              <a:t> п/к 40 мг/</a:t>
            </a:r>
            <a:r>
              <a:rPr lang="ru-RU" sz="3100" dirty="0" err="1" smtClean="0"/>
              <a:t>сут</a:t>
            </a:r>
            <a:r>
              <a:rPr lang="ru-RU" sz="31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7499176" cy="568714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эффективными средствами профилактики ВП в настоящее время являются пневмококковые и гриппозные вакцины. С целью специфической профилактики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инвазивных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пневмококковых инфекций и пневмококковой ВП у взрослых в РФ используется 2 типа вакцин- полисахаридные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(Пневмо 23),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Пневмовакс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конъюгированная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Превенар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13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Пневмо 23- содержит очищенные капсульные полисахариды 23 серотипов пневмококков. Показания: специфическая профилактика пневмококковой пневмонии у лиц риска с 2х летнего возраста. Способ введения: п/к или в/м.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Превенар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13- содержит полисахариды 13 серотипов пневмококка. Показания профилактика пневмококковых заболеваний, включая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инвазивные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инфекции (в т.ч. Менингит, бактериемию, сепсис), пневмонии и средние отиты.  Разрешена с 2 мес. жизни и далее без ограничения. Способ введения: в/м.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105400"/>
            <a:ext cx="5486400" cy="9144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БУДЬТЕ ЗДОРОВЫ!</a:t>
            </a:r>
            <a:endParaRPr lang="ru-RU" sz="3600" dirty="0"/>
          </a:p>
        </p:txBody>
      </p:sp>
      <p:pic>
        <p:nvPicPr>
          <p:cNvPr id="9" name="Рисунок 8" descr="4636563_stock-vector-картин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177" b="10177"/>
          <a:stretch>
            <a:fillRect/>
          </a:stretch>
        </p:blipFill>
        <p:spPr>
          <a:xfrm>
            <a:off x="1792288" y="685800"/>
            <a:ext cx="5370512" cy="4041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В клинической картине ОРВИ доминирует катаральный синдром: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-при аденовирусных заболеваниях это </a:t>
            </a:r>
            <a:r>
              <a:rPr lang="ru-RU" dirty="0" err="1" smtClean="0"/>
              <a:t>фарингоконъюнктивит</a:t>
            </a:r>
            <a:r>
              <a:rPr lang="ru-RU" dirty="0" smtClean="0"/>
              <a:t> (боль в горле,               резь в глазах, </a:t>
            </a:r>
            <a:r>
              <a:rPr lang="ru-RU" dirty="0" err="1" smtClean="0"/>
              <a:t>слезо</a:t>
            </a:r>
            <a:r>
              <a:rPr lang="ru-RU" dirty="0" smtClean="0"/>
              <a:t>- или гноетечение)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-при </a:t>
            </a:r>
            <a:r>
              <a:rPr lang="ru-RU" dirty="0" err="1" smtClean="0"/>
              <a:t>парагриппе</a:t>
            </a:r>
            <a:r>
              <a:rPr lang="ru-RU" dirty="0" smtClean="0"/>
              <a:t> – ларингит  (осиплость голоса, лающий кашель,  у детей возможен круп)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при респираторно-синцитиальной инфекции  бронхит или </a:t>
            </a:r>
            <a:r>
              <a:rPr lang="ru-RU" dirty="0" err="1" smtClean="0"/>
              <a:t>бронхиолит</a:t>
            </a:r>
            <a:r>
              <a:rPr lang="ru-RU" dirty="0" smtClean="0"/>
              <a:t>  (частый навязчивый кашель, </a:t>
            </a:r>
            <a:r>
              <a:rPr lang="ru-RU" dirty="0" err="1" smtClean="0"/>
              <a:t>бронхообструктивный</a:t>
            </a:r>
            <a:r>
              <a:rPr lang="ru-RU" dirty="0" smtClean="0"/>
              <a:t> синдром)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Грипп занимает особое место                  среди других ОРВИ.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Это обусловлено: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его повсеместным распространением,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высокой заболеваемостью населения,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ежегодно возникающими вспышками, эпидемиями,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негативными социально-экономическими последствиями,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неблагоприятным влиянием на индивидуума и общество в целом,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а также способностью к пандемическому распространению.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4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0040"/>
            <a:ext cx="7239000" cy="6135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  Возбудитель гриппа – РНК-содержащий вирус семейства </a:t>
            </a:r>
            <a:r>
              <a:rPr lang="en-US" dirty="0" err="1" smtClean="0"/>
              <a:t>Orthomixoviridae</a:t>
            </a:r>
            <a:r>
              <a:rPr lang="ru-RU" dirty="0" smtClean="0"/>
              <a:t>, рода </a:t>
            </a:r>
            <a:r>
              <a:rPr lang="en-US" dirty="0" err="1" smtClean="0"/>
              <a:t>Influenzavirus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Описаны три типа вируса: А, В и С.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Вирусы типа А широко распространены в природе, поражают людей и млекопитающих, а также птиц.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Вирусы гриппа типа В и С выделяются только от людей. </a:t>
            </a:r>
          </a:p>
          <a:p>
            <a:pPr marL="0" indent="0">
              <a:buNone/>
            </a:pPr>
            <a:r>
              <a:rPr lang="ru-RU" dirty="0" smtClean="0"/>
              <a:t>      Вирус гриппа – сложноорганизованный, структура его включает </a:t>
            </a:r>
            <a:r>
              <a:rPr lang="ru-RU" dirty="0" err="1" smtClean="0"/>
              <a:t>нуклеокапсид</a:t>
            </a:r>
            <a:r>
              <a:rPr lang="ru-RU" dirty="0" smtClean="0"/>
              <a:t>, окруженный липидной мембраной, на которой располагаются два белка – гемагглютинин и нейраминидаза.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Известно 18 подтипов гемагглютинина и     11 подтипов </a:t>
            </a:r>
            <a:r>
              <a:rPr lang="ru-RU" dirty="0" err="1" smtClean="0"/>
              <a:t>нераминидазы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5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064896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отличие от других ОРВИ, для сезонного гриппа типично:</a:t>
            </a:r>
          </a:p>
          <a:p>
            <a:pPr>
              <a:buFontTx/>
              <a:buChar char="-"/>
            </a:pPr>
            <a:r>
              <a:rPr lang="ru-RU" dirty="0" smtClean="0"/>
              <a:t>внезапное начало болезни</a:t>
            </a:r>
          </a:p>
          <a:p>
            <a:pPr>
              <a:buFontTx/>
              <a:buChar char="-"/>
            </a:pPr>
            <a:r>
              <a:rPr lang="ru-RU" dirty="0" smtClean="0"/>
              <a:t>выраженность интоксикации с первых же часов болезни (озноб, головная боль, головокружение, боль при </a:t>
            </a:r>
            <a:r>
              <a:rPr lang="ru-RU" dirty="0" err="1" smtClean="0"/>
              <a:t>движени</a:t>
            </a:r>
            <a:r>
              <a:rPr lang="ru-RU" dirty="0" smtClean="0"/>
              <a:t> глазных яблок, слабость, артралгия, миалгия, </a:t>
            </a:r>
            <a:r>
              <a:rPr lang="ru-RU" dirty="0" err="1" smtClean="0"/>
              <a:t>анорексия</a:t>
            </a:r>
            <a:r>
              <a:rPr lang="ru-RU" dirty="0" smtClean="0"/>
              <a:t>, высокая лихорадка)</a:t>
            </a:r>
          </a:p>
          <a:p>
            <a:pPr>
              <a:buFontTx/>
              <a:buChar char="-"/>
            </a:pPr>
            <a:r>
              <a:rPr lang="ru-RU" dirty="0" smtClean="0"/>
              <a:t> «запаздывание» катарального синдрома    в виде трахеита   (чувство </a:t>
            </a:r>
            <a:r>
              <a:rPr lang="ru-RU" dirty="0" err="1" smtClean="0"/>
              <a:t>саднения</a:t>
            </a:r>
            <a:r>
              <a:rPr lang="ru-RU" dirty="0" smtClean="0"/>
              <a:t> за грудиной, сухой кашель)</a:t>
            </a:r>
          </a:p>
          <a:p>
            <a:pPr>
              <a:buFontTx/>
              <a:buChar char="-"/>
            </a:pPr>
            <a:r>
              <a:rPr lang="ru-RU" dirty="0" smtClean="0"/>
              <a:t>может быть геморрагический синдром    (носовые кровотечения, петехии на коже и слизистых оболочках)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1073</TotalTime>
  <Words>4262</Words>
  <Application>Microsoft Office PowerPoint</Application>
  <PresentationFormat>Экран (4:3)</PresentationFormat>
  <Paragraphs>458</Paragraphs>
  <Slides>59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6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Современные вопросы диагностики и лечения воспалительных заболеваний органов дыхания </vt:lpstr>
      <vt:lpstr>ОРВИ и ГРИПП (в том числе высокопатогенный А (h1n1)) клиника, диагностика, лечение                       на догоспитальном этапе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Клинические особенности пандемического гриппа А(H1N1):</vt:lpstr>
      <vt:lpstr>Проблемы пандемического течения гриппа</vt:lpstr>
      <vt:lpstr>Грипп может протекать в :</vt:lpstr>
      <vt:lpstr>           Легкая форма</vt:lpstr>
      <vt:lpstr>Среднетяжелая форма</vt:lpstr>
      <vt:lpstr>         Тяжелая форма</vt:lpstr>
      <vt:lpstr>     Крайне тяжелая форма</vt:lpstr>
      <vt:lpstr>Осложнения          гриппа и орви</vt:lpstr>
      <vt:lpstr>Патогенетически обусловленные осложнения</vt:lpstr>
      <vt:lpstr>Геморрагический отек легких</vt:lpstr>
      <vt:lpstr>Инфекционно-токсический шок</vt:lpstr>
      <vt:lpstr>менингит</vt:lpstr>
      <vt:lpstr>менингоэнцефалит</vt:lpstr>
      <vt:lpstr>Острая сердечно-сосудистая недостаточность</vt:lpstr>
      <vt:lpstr>Вторичные  осложнения</vt:lpstr>
      <vt:lpstr>Презентация PowerPoint</vt:lpstr>
      <vt:lpstr>Особенности течения</vt:lpstr>
      <vt:lpstr>Группы риска тяжелого течения гриппа</vt:lpstr>
      <vt:lpstr>Показания для госпитализации:</vt:lpstr>
      <vt:lpstr>Диагностика гриппа</vt:lpstr>
      <vt:lpstr>Лечение гриппа</vt:lpstr>
      <vt:lpstr>Базисные Противовирусные препараты при пандемическом гриппе:</vt:lpstr>
      <vt:lpstr>Противовирусные препараты для лечения ОРВИ</vt:lpstr>
      <vt:lpstr>Презентация PowerPoint</vt:lpstr>
      <vt:lpstr>Профилактика гриппа</vt:lpstr>
      <vt:lpstr>Алгоритм  ведения больных с острым респираторным заболеванием и пневмонией в медицинских организациях  Курганской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Внебольничная пневмония: алгоритмы диагностики и лечения</vt:lpstr>
      <vt:lpstr>Определение.</vt:lpstr>
      <vt:lpstr>Классификация пневмонии R.G. Wunderink, G.M. Multu 2006, с изменениями</vt:lpstr>
      <vt:lpstr>Определение внебольничной пневмонии</vt:lpstr>
      <vt:lpstr>Клиническая и рентгенологическая диагностика ВП</vt:lpstr>
      <vt:lpstr>Лучевая диагностика ВП</vt:lpstr>
      <vt:lpstr>Лабораторная диагностика и дополнительные методы исследования</vt:lpstr>
      <vt:lpstr>Презентация PowerPoint</vt:lpstr>
      <vt:lpstr>Критерии диагноза</vt:lpstr>
      <vt:lpstr>Критерии эффективности АБТ</vt:lpstr>
      <vt:lpstr>Презентация PowerPoint</vt:lpstr>
      <vt:lpstr>Презентация PowerPoint</vt:lpstr>
      <vt:lpstr>Профилактика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ОРВИ и ГРИПП клиника, диагностика, лечение</dc:title>
  <dc:creator>Your User Name</dc:creator>
  <cp:lastModifiedBy>Олег</cp:lastModifiedBy>
  <cp:revision>64</cp:revision>
  <dcterms:created xsi:type="dcterms:W3CDTF">2015-09-20T11:23:41Z</dcterms:created>
  <dcterms:modified xsi:type="dcterms:W3CDTF">2019-10-24T06:37:19Z</dcterms:modified>
</cp:coreProperties>
</file>