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88" r:id="rId4"/>
    <p:sldId id="516" r:id="rId5"/>
    <p:sldId id="517" r:id="rId6"/>
    <p:sldId id="518" r:id="rId7"/>
    <p:sldId id="268" r:id="rId8"/>
    <p:sldId id="269" r:id="rId9"/>
    <p:sldId id="537" r:id="rId10"/>
    <p:sldId id="519" r:id="rId11"/>
    <p:sldId id="520" r:id="rId12"/>
    <p:sldId id="521" r:id="rId13"/>
    <p:sldId id="522" r:id="rId14"/>
    <p:sldId id="270" r:id="rId15"/>
    <p:sldId id="523" r:id="rId16"/>
    <p:sldId id="524" r:id="rId17"/>
    <p:sldId id="525" r:id="rId18"/>
    <p:sldId id="526" r:id="rId19"/>
    <p:sldId id="528" r:id="rId20"/>
    <p:sldId id="529" r:id="rId21"/>
    <p:sldId id="530" r:id="rId22"/>
    <p:sldId id="531" r:id="rId23"/>
    <p:sldId id="532" r:id="rId24"/>
    <p:sldId id="533" r:id="rId25"/>
    <p:sldId id="534" r:id="rId26"/>
    <p:sldId id="535" r:id="rId27"/>
    <p:sldId id="536" r:id="rId28"/>
    <p:sldId id="538" r:id="rId29"/>
    <p:sldId id="539" r:id="rId30"/>
    <p:sldId id="51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708" autoAdjust="0"/>
  </p:normalViewPr>
  <p:slideViewPr>
    <p:cSldViewPr>
      <p:cViewPr>
        <p:scale>
          <a:sx n="94" d="100"/>
          <a:sy n="94" d="100"/>
        </p:scale>
        <p:origin x="-9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9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B46072A-0E36-4964-B28B-28BEC30E3B6A}" type="datetimeFigureOut">
              <a:rPr lang="ru-RU"/>
              <a:pPr/>
              <a:t>05.03.2021</a:t>
            </a:fld>
            <a:endParaRPr lang="ru-RU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ru-R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F4EB74A5-1A49-4653-AF8E-614658699C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026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9139F970-7EE9-4529-AEDC-583BCC0E2E6F}" type="datetimeFigureOut">
              <a:rPr lang="ru-RU"/>
              <a:pPr/>
              <a:t>05.03.2021</a:t>
            </a:fld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7183598C-ACC7-4808-A03A-34CFE851D4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C717A5-8FEC-4EE0-8651-5F79CA5B6A41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CACC13-B183-4DC6-9B6A-4F21E6C05E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A40920-7B79-43BE-8EEB-E34D97FA502F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319260-97B6-4E36-BBFA-F1542D38C7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748AF9E2-096E-4A37-9D5B-E52E4FFF5E4A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62E48C3-B447-40AB-AD4F-90E7BB3D5A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1C6A1B-DBB4-4B78-A956-8B3539A13CFF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47912D-3FDD-4D1F-A9AB-27AB1A3764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4D9370-7C1D-450A-90DE-0806D7E9A41D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4E3ED09C-7162-4478-8225-8644DF1C7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B849A8-5F67-4602-BFCC-671462AA3B55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5F62CD-2E9D-44C7-9167-43A3D06443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7785D0-9C13-4A4A-B52D-BE69CD7F8FB1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5AB244-67E1-41E7-8A89-E65EADAFDB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BBFB92-D543-4FE3-97EC-03A42C019600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6A3D37-5E8B-4FEC-BCCB-2FCCE014F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2C8E4D6-FFAB-42EF-942A-238043F2FB5A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DDE070-3B8B-4D60-BDE1-07402B9E86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488151-7D24-404B-9932-58D1D3BDA9EB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46BD12-166B-496E-A0FF-ADCC27AD14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38ABA0-A6C6-4B77-99F9-14C2A51B906E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D2255A-4E2D-4757-AB07-AE9FD5CE07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1226EA-2738-4904-9829-FF871DBC0E57}" type="datetimeFigureOut">
              <a:rPr lang="ru-RU" smtClean="0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48EA55-1279-49BB-9E01-4EA35EA316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6264696" cy="37596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Особенности ведения пациентов с сахарным диабетом, ожирением, перенесшие </a:t>
            </a:r>
            <a:r>
              <a:rPr lang="en-US" sz="3200" dirty="0" smtClean="0"/>
              <a:t>cOVID-19 </a:t>
            </a:r>
            <a:r>
              <a:rPr lang="ru-RU" sz="3200" dirty="0" smtClean="0"/>
              <a:t>на амбулаторном этапе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0" dirty="0"/>
              <a:t>Особенности лечения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0" y="1052736"/>
            <a:ext cx="8100392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dirty="0" smtClean="0"/>
              <a:t>       </a:t>
            </a:r>
            <a:r>
              <a:rPr lang="ru-RU" sz="1700" dirty="0" smtClean="0"/>
              <a:t>Пациентов</a:t>
            </a:r>
            <a:r>
              <a:rPr lang="ru-RU" sz="1700" dirty="0"/>
              <a:t>, находящихся на </a:t>
            </a:r>
            <a:r>
              <a:rPr lang="ru-RU" sz="1700" dirty="0" smtClean="0"/>
              <a:t>ИВЛ </a:t>
            </a:r>
            <a:r>
              <a:rPr lang="ru-RU" sz="1700" dirty="0"/>
              <a:t>и/или при </a:t>
            </a:r>
            <a:r>
              <a:rPr lang="ru-RU" sz="1700" dirty="0" smtClean="0"/>
              <a:t>невозможности  самостоятельного </a:t>
            </a:r>
            <a:r>
              <a:rPr lang="ru-RU" sz="1700" dirty="0"/>
              <a:t>приема пищи, необходимо перевести на </a:t>
            </a:r>
            <a:r>
              <a:rPr lang="ru-RU" sz="1700" dirty="0" smtClean="0"/>
              <a:t>в/</a:t>
            </a:r>
            <a:r>
              <a:rPr lang="ru-RU" sz="1700" dirty="0" err="1" smtClean="0"/>
              <a:t>в</a:t>
            </a:r>
            <a:r>
              <a:rPr lang="ru-RU" sz="1700" dirty="0" smtClean="0"/>
              <a:t>  введение </a:t>
            </a:r>
            <a:r>
              <a:rPr lang="ru-RU" sz="1700" dirty="0"/>
              <a:t>растворов инсулина короткого действия (лучше </a:t>
            </a:r>
            <a:r>
              <a:rPr lang="ru-RU" sz="1700" dirty="0" err="1"/>
              <a:t>инфузоматом</a:t>
            </a:r>
            <a:r>
              <a:rPr lang="ru-RU" sz="1700" dirty="0"/>
              <a:t>, в случае его отсутствия с помощью систем для внутривенного введения) и глюкозы в соответствии с алгоритмом</a:t>
            </a:r>
            <a:r>
              <a:rPr lang="ru-RU" sz="1700" dirty="0" smtClean="0"/>
              <a:t>:</a:t>
            </a:r>
          </a:p>
          <a:p>
            <a:pPr>
              <a:buNone/>
            </a:pP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— Если пациент не ест и не получает парентерального питания или непрерывного питания через зонд, и уровень глюкозы крови &lt; 14 ммоль/л (250 мг/дл), внутривенная </a:t>
            </a:r>
            <a:r>
              <a:rPr lang="ru-RU" sz="1700" dirty="0" err="1" smtClean="0"/>
              <a:t>инфузия</a:t>
            </a:r>
            <a:r>
              <a:rPr lang="ru-RU" sz="1700" dirty="0" smtClean="0"/>
              <a:t> должна включать глюкозу ≥ 5 </a:t>
            </a:r>
            <a:r>
              <a:rPr lang="ru-RU" sz="1700" dirty="0" err="1" smtClean="0"/>
              <a:t>гр</a:t>
            </a:r>
            <a:r>
              <a:rPr lang="ru-RU" sz="1700" dirty="0" smtClean="0"/>
              <a:t>/ч в виде 5 % раствора.</a:t>
            </a:r>
          </a:p>
          <a:p>
            <a:pPr>
              <a:buNone/>
            </a:pPr>
            <a:r>
              <a:rPr lang="ru-RU" sz="1700" dirty="0"/>
              <a:t/>
            </a:r>
            <a:br>
              <a:rPr lang="ru-RU" sz="1700" dirty="0"/>
            </a:br>
            <a:r>
              <a:rPr lang="ru-RU" sz="1700" dirty="0"/>
              <a:t>— Используется в/в </a:t>
            </a:r>
            <a:r>
              <a:rPr lang="ru-RU" sz="1700" dirty="0" err="1"/>
              <a:t>инфузия</a:t>
            </a:r>
            <a:r>
              <a:rPr lang="ru-RU" sz="1700" dirty="0"/>
              <a:t> короткого инсулина (стандартный раствор – 1 </a:t>
            </a:r>
            <a:r>
              <a:rPr lang="ru-RU" sz="1700" dirty="0" err="1"/>
              <a:t>ед</a:t>
            </a:r>
            <a:r>
              <a:rPr lang="ru-RU" sz="1700" dirty="0"/>
              <a:t>/мл (50 ЕД инсулина в 50 мл физ. раствора</a:t>
            </a:r>
            <a:r>
              <a:rPr lang="ru-RU" sz="1700" dirty="0" smtClean="0"/>
              <a:t>).</a:t>
            </a:r>
          </a:p>
          <a:p>
            <a:pPr>
              <a:buNone/>
            </a:pPr>
            <a:r>
              <a:rPr lang="ru-RU" sz="1700" dirty="0"/>
              <a:t/>
            </a:r>
            <a:br>
              <a:rPr lang="ru-RU" sz="1700" dirty="0"/>
            </a:br>
            <a:r>
              <a:rPr lang="ru-RU" sz="1700" dirty="0"/>
              <a:t>— До начала </a:t>
            </a:r>
            <a:r>
              <a:rPr lang="ru-RU" sz="1700" dirty="0" err="1"/>
              <a:t>инфузии</a:t>
            </a:r>
            <a:r>
              <a:rPr lang="ru-RU" sz="1700" dirty="0"/>
              <a:t> рекомендуется смыть приблизительно 6 мл раствора через систему</a:t>
            </a:r>
            <a:r>
              <a:rPr lang="ru-RU" sz="1700" dirty="0" smtClean="0"/>
              <a:t>.</a:t>
            </a:r>
          </a:p>
          <a:p>
            <a:pPr>
              <a:buNone/>
            </a:pPr>
            <a:r>
              <a:rPr lang="ru-RU" sz="1700" dirty="0"/>
              <a:t/>
            </a:r>
            <a:br>
              <a:rPr lang="ru-RU" sz="1700" dirty="0"/>
            </a:br>
            <a:r>
              <a:rPr lang="ru-RU" sz="1700" dirty="0"/>
              <a:t>— Инсулин вводят (с использованием </a:t>
            </a:r>
            <a:r>
              <a:rPr lang="ru-RU" sz="1700" dirty="0" err="1"/>
              <a:t>инфузомата</a:t>
            </a:r>
            <a:r>
              <a:rPr lang="ru-RU" sz="1700" dirty="0"/>
              <a:t>) со скоростью 0,5 </a:t>
            </a:r>
            <a:r>
              <a:rPr lang="ru-RU" sz="1700" dirty="0" err="1"/>
              <a:t>ед</a:t>
            </a:r>
            <a:r>
              <a:rPr lang="ru-RU" sz="1700" dirty="0"/>
              <a:t>/ч, если уровень гликемии целевой, или 0,1 </a:t>
            </a:r>
            <a:r>
              <a:rPr lang="ru-RU" sz="1700" dirty="0" err="1"/>
              <a:t>ед</a:t>
            </a:r>
            <a:r>
              <a:rPr lang="ru-RU" sz="1700" dirty="0"/>
              <a:t>/кг/ч – при значениях гликемии выше целевых</a:t>
            </a:r>
            <a:r>
              <a:rPr lang="ru-RU" sz="1700" dirty="0" smtClean="0"/>
              <a:t>.</a:t>
            </a:r>
          </a:p>
          <a:p>
            <a:pPr>
              <a:buNone/>
            </a:pP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— Уровень глюкозы определяют до начала </a:t>
            </a:r>
            <a:r>
              <a:rPr lang="ru-RU" sz="1700" dirty="0" err="1" smtClean="0"/>
              <a:t>инфузии</a:t>
            </a:r>
            <a:r>
              <a:rPr lang="ru-RU" sz="1700" dirty="0" smtClean="0"/>
              <a:t> и затем каждый час, используя забор крови из пальца (лаборатория или сертифицированный медицинским учреждением </a:t>
            </a:r>
            <a:r>
              <a:rPr lang="ru-RU" sz="1700" dirty="0" err="1" smtClean="0"/>
              <a:t>глюкометр</a:t>
            </a:r>
            <a:r>
              <a:rPr lang="ru-RU" sz="1700" dirty="0" smtClean="0"/>
              <a:t>) с коррекцией скорости </a:t>
            </a:r>
            <a:r>
              <a:rPr lang="ru-RU" sz="1700" dirty="0" err="1" smtClean="0"/>
              <a:t>инфузии</a:t>
            </a:r>
            <a:r>
              <a:rPr lang="ru-RU" sz="1700" dirty="0" smtClean="0"/>
              <a:t> по уровню гликемии в соответствии с алгоритмом (табл. 2).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8974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7239000" cy="60277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  </a:t>
            </a:r>
          </a:p>
          <a:p>
            <a:pPr>
              <a:buFont typeface="Wingdings 2" pitchFamily="18" charset="2"/>
              <a:buNone/>
            </a:pPr>
            <a:endParaRPr lang="ru-RU" sz="4000" dirty="0" smtClean="0"/>
          </a:p>
          <a:p>
            <a:pPr>
              <a:buFont typeface="Wingdings 2" pitchFamily="18" charset="2"/>
              <a:buNone/>
            </a:pPr>
            <a:endParaRPr lang="ru-RU" sz="4000" dirty="0" smtClean="0"/>
          </a:p>
          <a:p>
            <a:pPr>
              <a:buFont typeface="Wingdings 2" pitchFamily="18" charset="2"/>
              <a:buNone/>
            </a:pPr>
            <a:r>
              <a:rPr lang="ru-RU" sz="4000" dirty="0" smtClean="0"/>
              <a:t>  </a:t>
            </a:r>
            <a:endParaRPr lang="ru-RU" sz="3600" b="1" dirty="0" smtClean="0"/>
          </a:p>
          <a:p>
            <a:pPr>
              <a:buFont typeface="Wingdings 2" pitchFamily="18" charset="2"/>
              <a:buNone/>
            </a:pPr>
            <a:endParaRPr lang="ru-RU" sz="3600" b="1" dirty="0" smtClean="0"/>
          </a:p>
        </p:txBody>
      </p:sp>
      <p:pic>
        <p:nvPicPr>
          <p:cNvPr id="143362" name="Picture 2" descr="Эндокринологи_табл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"/>
            <a:ext cx="74168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31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/>
              <a:t>Особенности лечения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7643192" cy="5688632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/>
              <a:t>Примечание: начинается введение инсулина по алгоритму 1 (табл. 2) и в случае отсутствия достижения целевых значений в течение трех часов, переходят на более высокий уровень (к алгоритму 2 и т.д.).</a:t>
            </a:r>
          </a:p>
          <a:p>
            <a:r>
              <a:rPr lang="ru-RU" sz="2600" dirty="0"/>
              <a:t>Если пациент имеет высокий риск объемной перегрузки (сердечная недостаточность, анурия, большой объем </a:t>
            </a:r>
            <a:r>
              <a:rPr lang="ru-RU" sz="2600" dirty="0" err="1"/>
              <a:t>инфузий</a:t>
            </a:r>
            <a:r>
              <a:rPr lang="ru-RU" sz="2600" dirty="0"/>
              <a:t> других растворов, повышение ЦВД), то используется следующий протокол ведения:</a:t>
            </a:r>
          </a:p>
          <a:p>
            <a:r>
              <a:rPr lang="ru-RU" sz="2600" dirty="0"/>
              <a:t>Основной раствор: 25 ЕД инсулина в 50 мл. физ. раствора.</a:t>
            </a:r>
          </a:p>
          <a:p>
            <a:r>
              <a:rPr lang="ru-RU" sz="2600" dirty="0"/>
              <a:t>Дополнительный раствор: 40 % раствор глюкозы.</a:t>
            </a:r>
          </a:p>
          <a:p>
            <a:r>
              <a:rPr lang="ru-RU" sz="2600" dirty="0"/>
              <a:t>Контроль гликемии каждый час с коррекцией скорости </a:t>
            </a:r>
            <a:r>
              <a:rPr lang="ru-RU" sz="2600" dirty="0" err="1"/>
              <a:t>инфузии</a:t>
            </a:r>
            <a:r>
              <a:rPr lang="ru-RU" sz="2600" dirty="0"/>
              <a:t> растворов (табл. 3).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0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7239000" cy="60277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  </a:t>
            </a:r>
          </a:p>
          <a:p>
            <a:pPr>
              <a:buFont typeface="Wingdings 2" pitchFamily="18" charset="2"/>
              <a:buNone/>
            </a:pPr>
            <a:endParaRPr lang="ru-RU" sz="4000" dirty="0" smtClean="0"/>
          </a:p>
          <a:p>
            <a:pPr>
              <a:buFont typeface="Wingdings 2" pitchFamily="18" charset="2"/>
              <a:buNone/>
            </a:pPr>
            <a:endParaRPr lang="ru-RU" sz="4000" dirty="0" smtClean="0"/>
          </a:p>
          <a:p>
            <a:pPr>
              <a:buFont typeface="Wingdings 2" pitchFamily="18" charset="2"/>
              <a:buNone/>
            </a:pPr>
            <a:r>
              <a:rPr lang="ru-RU" sz="4000" dirty="0" smtClean="0"/>
              <a:t>  </a:t>
            </a:r>
            <a:endParaRPr lang="ru-RU" sz="3600" b="1" dirty="0" smtClean="0"/>
          </a:p>
          <a:p>
            <a:pPr>
              <a:buFont typeface="Wingdings 2" pitchFamily="18" charset="2"/>
              <a:buNone/>
            </a:pPr>
            <a:endParaRPr lang="ru-RU" sz="3600" b="1" dirty="0" smtClean="0"/>
          </a:p>
        </p:txBody>
      </p:sp>
      <p:pic>
        <p:nvPicPr>
          <p:cNvPr id="144386" name="Picture 2" descr="Эндокринологи_табл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713698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42048" cy="120239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0" dirty="0"/>
              <a:t>Особенности специфической терапии COVID-19 при СД:</a:t>
            </a:r>
            <a:endParaRPr lang="ru-RU" sz="3200" dirty="0"/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251521" y="1556792"/>
            <a:ext cx="7848872" cy="4896543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 err="1"/>
              <a:t>хлорохин</a:t>
            </a:r>
            <a:r>
              <a:rPr lang="ru-RU" sz="4400" dirty="0"/>
              <a:t>/</a:t>
            </a:r>
            <a:r>
              <a:rPr lang="ru-RU" sz="4400" dirty="0" err="1"/>
              <a:t>гидроксихлорохин</a:t>
            </a:r>
            <a:r>
              <a:rPr lang="ru-RU" sz="4400" dirty="0"/>
              <a:t> – способны усиливать эффекты инсулина и препаратов из группы </a:t>
            </a:r>
            <a:r>
              <a:rPr lang="ru-RU" sz="4400" dirty="0" err="1"/>
              <a:t>сульфонилмочевины</a:t>
            </a:r>
            <a:r>
              <a:rPr lang="ru-RU" sz="4400" dirty="0"/>
              <a:t>. Может потребоваться коррекция доз (снижение, отмена ПСМ).</a:t>
            </a:r>
          </a:p>
          <a:p>
            <a:r>
              <a:rPr lang="ru-RU" sz="4400" dirty="0" err="1"/>
              <a:t>лопинавир</a:t>
            </a:r>
            <a:r>
              <a:rPr lang="ru-RU" sz="4400" dirty="0"/>
              <a:t>/</a:t>
            </a:r>
            <a:r>
              <a:rPr lang="ru-RU" sz="4400" dirty="0" err="1"/>
              <a:t>ритонавир</a:t>
            </a:r>
            <a:r>
              <a:rPr lang="ru-RU" sz="4400" dirty="0"/>
              <a:t> – возможно усиление </a:t>
            </a:r>
            <a:r>
              <a:rPr lang="ru-RU" sz="4400" dirty="0" err="1"/>
              <a:t>инсулинорезистентности</a:t>
            </a:r>
            <a:r>
              <a:rPr lang="ru-RU" sz="4400" dirty="0"/>
              <a:t> с повышением уровня гликемии. При совместном с ними использовании усиливаются эффекты </a:t>
            </a:r>
            <a:r>
              <a:rPr lang="ru-RU" sz="4400" dirty="0" err="1"/>
              <a:t>глибенкламида</a:t>
            </a:r>
            <a:r>
              <a:rPr lang="ru-RU" sz="4400" dirty="0"/>
              <a:t> и иДПП4 (</a:t>
            </a:r>
            <a:r>
              <a:rPr lang="ru-RU" sz="4400" dirty="0" err="1"/>
              <a:t>вилдаглиптин</a:t>
            </a:r>
            <a:r>
              <a:rPr lang="ru-RU" sz="4400" dirty="0"/>
              <a:t> и </a:t>
            </a:r>
            <a:r>
              <a:rPr lang="ru-RU" sz="4400" dirty="0" err="1"/>
              <a:t>ситаглиптин</a:t>
            </a:r>
            <a:r>
              <a:rPr lang="ru-RU" sz="4400" dirty="0"/>
              <a:t>) (риск гипогликемий).</a:t>
            </a:r>
          </a:p>
          <a:p>
            <a:r>
              <a:rPr lang="ru-RU" sz="4400" dirty="0"/>
              <a:t>учитывая, что, как гипогликемия, так и терапия </a:t>
            </a:r>
            <a:r>
              <a:rPr lang="ru-RU" sz="4400" dirty="0" err="1"/>
              <a:t>хлорохином</a:t>
            </a:r>
            <a:r>
              <a:rPr lang="ru-RU" sz="4400" dirty="0"/>
              <a:t>/</a:t>
            </a:r>
            <a:r>
              <a:rPr lang="ru-RU" sz="4400" dirty="0" err="1"/>
              <a:t>гидроксихлорохином</a:t>
            </a:r>
            <a:r>
              <a:rPr lang="ru-RU" sz="4400" dirty="0"/>
              <a:t> могут вызывать удлинение интервала QT (высокий риск внезапной смерти) –пациентам с эпизодами гипогликемий на данной терапии показан ЭКГ мониторинг.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669360" cy="83671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Сахарный диабет и беременность при COVID-19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b="0" dirty="0" err="1" smtClean="0"/>
              <a:t>Гестационный</a:t>
            </a:r>
            <a:r>
              <a:rPr lang="ru-RU" sz="2000" b="0" dirty="0" smtClean="0"/>
              <a:t> </a:t>
            </a:r>
            <a:r>
              <a:rPr lang="ru-RU" sz="2000" b="0" dirty="0"/>
              <a:t>сахарный диабет (ГСД):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0" y="908720"/>
            <a:ext cx="8244408" cy="5760640"/>
          </a:xfrm>
        </p:spPr>
        <p:txBody>
          <a:bodyPr>
            <a:noAutofit/>
          </a:bodyPr>
          <a:lstStyle/>
          <a:p>
            <a:r>
              <a:rPr lang="ru-RU" sz="2100" dirty="0"/>
              <a:t> Женщинам с ГСД, находящимся в условиях самоизоляции, следует рекомендовать, помимо диеты и самоконтроля гликемии, стараться поддерживать аэробную физическую активность (не менее 150 мин. в неделю, например, </a:t>
            </a:r>
            <a:r>
              <a:rPr lang="ru-RU" sz="2100" dirty="0" err="1"/>
              <a:t>пилатес</a:t>
            </a:r>
            <a:r>
              <a:rPr lang="ru-RU" sz="2100" dirty="0"/>
              <a:t>, йога) для поддержания нормального уровня гликемии</a:t>
            </a:r>
            <a:r>
              <a:rPr lang="ru-RU" sz="2100" dirty="0" smtClean="0"/>
              <a:t>.</a:t>
            </a:r>
          </a:p>
          <a:p>
            <a:r>
              <a:rPr lang="ru-RU" sz="2100" dirty="0"/>
              <a:t>В случае значительного ограничения возможности контакта беременных с эндокринологом, оправдано при решении вопроса о необходимости назначения инсулинотерапии на период пандемии руководствоваться целевыми уровнями гликемии, принятыми для беременных с сахарным диабетом 2 типа (менее 5,3 </a:t>
            </a:r>
            <a:r>
              <a:rPr lang="ru-RU" sz="2100" dirty="0" err="1"/>
              <a:t>ммоль</a:t>
            </a:r>
            <a:r>
              <a:rPr lang="ru-RU" sz="2100" dirty="0"/>
              <a:t>/л натощак и менее 7,8 </a:t>
            </a:r>
            <a:r>
              <a:rPr lang="ru-RU" sz="2100" dirty="0" err="1"/>
              <a:t>ммоль</a:t>
            </a:r>
            <a:r>
              <a:rPr lang="ru-RU" sz="2100" dirty="0"/>
              <a:t>/л через 1 час после еды). Если женщине с ГСД ранее назначена инсулинотерапия с целевыми уровнями гликемии, принятыми при лечении ГСД (менее 5,1 </a:t>
            </a:r>
            <a:r>
              <a:rPr lang="ru-RU" sz="2100" dirty="0" err="1"/>
              <a:t>ммоль</a:t>
            </a:r>
            <a:r>
              <a:rPr lang="ru-RU" sz="2100" dirty="0"/>
              <a:t>/л натощак и менее 7,0 </a:t>
            </a:r>
            <a:r>
              <a:rPr lang="ru-RU" sz="2100" dirty="0" err="1"/>
              <a:t>ммоль</a:t>
            </a:r>
            <a:r>
              <a:rPr lang="ru-RU" sz="2100" dirty="0"/>
              <a:t>/л через 1 час после еды), следует рекомендовать ей продолжать придерживаться данных целевых цифр.</a:t>
            </a:r>
            <a:endParaRPr lang="ru-RU" sz="2100" b="1" dirty="0" smtClean="0"/>
          </a:p>
        </p:txBody>
      </p:sp>
    </p:spTree>
    <p:extLst>
      <p:ext uri="{BB962C8B-B14F-4D97-AF65-F5344CB8AC3E}">
        <p14:creationId xmlns:p14="http://schemas.microsoft.com/office/powerpoint/2010/main" val="36738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643192" cy="864096"/>
          </a:xfrm>
        </p:spPr>
        <p:txBody>
          <a:bodyPr>
            <a:normAutofit fontScale="90000"/>
          </a:bodyPr>
          <a:lstStyle/>
          <a:p>
            <a:r>
              <a:rPr lang="ru-RU" sz="3200" b="0" dirty="0" err="1"/>
              <a:t>Манифестный</a:t>
            </a:r>
            <a:r>
              <a:rPr lang="ru-RU" sz="3200" b="0" dirty="0"/>
              <a:t> СД при беременности и COVID-19: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7632848" cy="532859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</a:t>
            </a:r>
            <a:r>
              <a:rPr lang="ru-RU" sz="3800" dirty="0"/>
              <a:t>Наличие </a:t>
            </a:r>
            <a:r>
              <a:rPr lang="ru-RU" sz="3800" dirty="0" err="1"/>
              <a:t>коронавирусной</a:t>
            </a:r>
            <a:r>
              <a:rPr lang="ru-RU" sz="3800" dirty="0"/>
              <a:t> инфекции у беременной с СД увеличивает риск развития </a:t>
            </a:r>
            <a:r>
              <a:rPr lang="ru-RU" sz="3800" dirty="0" err="1"/>
              <a:t>кетоацидоза</a:t>
            </a:r>
            <a:r>
              <a:rPr lang="ru-RU" sz="3800" dirty="0"/>
              <a:t>. При беременности возможно развитие </a:t>
            </a:r>
            <a:r>
              <a:rPr lang="ru-RU" sz="3800" dirty="0" err="1"/>
              <a:t>кетоацидоза</a:t>
            </a:r>
            <a:r>
              <a:rPr lang="ru-RU" sz="3800" dirty="0"/>
              <a:t> при менее высоких цифрах гликемии, чем вне беременности. Необходим самоконтроль кетоновых тел в крови или моче при гликемии выше </a:t>
            </a:r>
            <a:r>
              <a:rPr lang="ru-RU" sz="3800" b="1" dirty="0"/>
              <a:t>11 </a:t>
            </a:r>
            <a:r>
              <a:rPr lang="ru-RU" sz="3800" b="1" dirty="0" err="1"/>
              <a:t>ммоль</a:t>
            </a:r>
            <a:r>
              <a:rPr lang="ru-RU" sz="3800" b="1" dirty="0"/>
              <a:t>/л</a:t>
            </a:r>
            <a:r>
              <a:rPr lang="ru-RU" sz="3800" dirty="0"/>
              <a:t>. При остром заболевании с лихорадкой – самоконтроль кетоновых тел в крови или моче дважды в день. Немедленное обращение к врачу при выявлении повышенного уровня кетонов</a:t>
            </a:r>
            <a:r>
              <a:rPr lang="ru-RU" sz="3800" dirty="0" smtClean="0"/>
              <a:t>.</a:t>
            </a:r>
          </a:p>
          <a:p>
            <a:r>
              <a:rPr lang="ru-RU" sz="3800" dirty="0"/>
              <a:t> Контроль гликемии каждые 2-4 часа. Может потребоваться увеличение доз базального инсулина и дополнительные инъекции инсулинов короткого или ультракороткого действия.</a:t>
            </a:r>
          </a:p>
          <a:p>
            <a:r>
              <a:rPr lang="ru-RU" sz="3800" dirty="0" smtClean="0"/>
              <a:t> </a:t>
            </a:r>
            <a:r>
              <a:rPr lang="ru-RU" sz="3800" dirty="0"/>
              <a:t>Показания к консультации в дистанционном центре: беременность у пациентки с СД или ГСД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6384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8208912" cy="1380768"/>
          </a:xfrm>
        </p:spPr>
        <p:txBody>
          <a:bodyPr>
            <a:noAutofit/>
          </a:bodyPr>
          <a:lstStyle/>
          <a:p>
            <a:r>
              <a:rPr lang="ru-RU" sz="3200" dirty="0"/>
              <a:t>Метаболическая и эндокринологическая реабилитация</a:t>
            </a:r>
            <a:endParaRPr lang="ru-RU" sz="3200" b="0" dirty="0"/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7240289" cy="41148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Как известно, наиболее тяжелое течение новой инфекции COVID-19 регистрируется у лиц с диабетом и ожирением. Нередко диабет впервые выявляется при госпитализации по поводу </a:t>
            </a:r>
            <a:r>
              <a:rPr lang="ru-RU" dirty="0" smtClean="0"/>
              <a:t>COVID-19. Кроме </a:t>
            </a:r>
            <a:r>
              <a:rPr lang="ru-RU" dirty="0"/>
              <a:t>того, факт наличия рецептора </a:t>
            </a:r>
            <a:r>
              <a:rPr lang="ru-RU" dirty="0" smtClean="0"/>
              <a:t>AПФ2 </a:t>
            </a:r>
            <a:r>
              <a:rPr lang="ru-RU" dirty="0"/>
              <a:t>практически во всех эндокринных </a:t>
            </a:r>
            <a:r>
              <a:rPr lang="ru-RU" dirty="0" smtClean="0"/>
              <a:t>железах. Цитотоксическое действие вируса на островковые клетки приводит к развитию инсулиновой недостаточности, что для пациентов с СД повышает риск развития </a:t>
            </a:r>
            <a:r>
              <a:rPr lang="ru-RU" dirty="0" err="1" smtClean="0"/>
              <a:t>эугликемического</a:t>
            </a:r>
            <a:r>
              <a:rPr lang="ru-RU" dirty="0" smtClean="0"/>
              <a:t> кетоацидоза. Гипергликемия опосредует быстрое  проникновение вируса в клетки.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0943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064896" cy="936104"/>
          </a:xfrm>
        </p:spPr>
        <p:txBody>
          <a:bodyPr>
            <a:noAutofit/>
          </a:bodyPr>
          <a:lstStyle/>
          <a:p>
            <a:r>
              <a:rPr lang="ru-RU" sz="3200" dirty="0"/>
              <a:t>Пациенты, у которых в стационаре впервые выявлен сахарный диабет</a:t>
            </a:r>
            <a:endParaRPr lang="ru-RU" sz="3200" b="0" dirty="0"/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7992888" cy="5112568"/>
          </a:xfrm>
        </p:spPr>
        <p:txBody>
          <a:bodyPr>
            <a:noAutofit/>
          </a:bodyPr>
          <a:lstStyle/>
          <a:p>
            <a:r>
              <a:rPr lang="ru-RU" sz="2300" dirty="0"/>
              <a:t>Гипергликемия, выявленная в период госпитализации, может быть как </a:t>
            </a:r>
            <a:r>
              <a:rPr lang="ru-RU" sz="2300" dirty="0" smtClean="0"/>
              <a:t>стрессовой </a:t>
            </a:r>
            <a:r>
              <a:rPr lang="ru-RU" sz="2300" dirty="0"/>
              <a:t>гипергликемией, так и ранее пропущенным сахарным диабетом</a:t>
            </a:r>
            <a:r>
              <a:rPr lang="ru-RU" sz="2300" dirty="0" smtClean="0"/>
              <a:t>.</a:t>
            </a:r>
          </a:p>
          <a:p>
            <a:r>
              <a:rPr lang="ru-RU" sz="2300" dirty="0" smtClean="0"/>
              <a:t> </a:t>
            </a:r>
            <a:r>
              <a:rPr lang="ru-RU" sz="2300" dirty="0"/>
              <a:t>Даже оценка </a:t>
            </a:r>
            <a:r>
              <a:rPr lang="ru-RU" sz="2300" dirty="0" err="1" smtClean="0"/>
              <a:t>гликированного</a:t>
            </a:r>
            <a:r>
              <a:rPr lang="ru-RU" sz="2300" dirty="0" smtClean="0"/>
              <a:t> </a:t>
            </a:r>
            <a:r>
              <a:rPr lang="ru-RU" sz="2300" dirty="0"/>
              <a:t>гемоглобина не всегда информативна в период COVID-19 и в силу особенностей вируса может быть искажение в тест – системах. Выздоровевшие от COVID-19 должны посетить эндокринолога не позднее 3-х месяцев выписки или же </a:t>
            </a:r>
            <a:r>
              <a:rPr lang="ru-RU" sz="2300" dirty="0" smtClean="0"/>
              <a:t>терапевтом </a:t>
            </a:r>
            <a:r>
              <a:rPr lang="ru-RU" sz="2300" dirty="0"/>
              <a:t>должен быть организован динамический контроль за уровнем глюкозы и </a:t>
            </a:r>
            <a:r>
              <a:rPr lang="ru-RU" sz="2300" dirty="0" err="1"/>
              <a:t>гликированного</a:t>
            </a:r>
            <a:r>
              <a:rPr lang="ru-RU" sz="2300" dirty="0"/>
              <a:t> гемоглобина. При сохранении диабетического уровня этих параметров рекомендуется наблюдение эндокринолога по правилам наблюдения за человеком с впервые выявленным диабетом. </a:t>
            </a:r>
            <a:endParaRPr lang="ru-RU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28075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8208912" cy="1020728"/>
          </a:xfrm>
        </p:spPr>
        <p:txBody>
          <a:bodyPr>
            <a:noAutofit/>
          </a:bodyPr>
          <a:lstStyle/>
          <a:p>
            <a:r>
              <a:rPr lang="ru-RU" sz="3200" dirty="0"/>
              <a:t>Пациенты с сахарным диабетом, перенесшие COVID-19</a:t>
            </a:r>
            <a:endParaRPr lang="ru-RU" sz="3200" b="0" dirty="0"/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7776864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На настоящий момент точно не установлено, является ли сахарный диабет (СД) независимым фактором риска развития тяжелого течения COVID-19, однако часто сопутствующие диабету ожирение, сердечно-сосудистые заболевания и хроническая болезнь почек могут обусловливать худшие исходы. Имеются данные о СД, впервые диагностированном во время COVID-19, хотя генез его пока не уточнён. </a:t>
            </a:r>
            <a:endParaRPr lang="ru-RU" dirty="0" smtClean="0"/>
          </a:p>
          <a:p>
            <a:r>
              <a:rPr lang="ru-RU" dirty="0"/>
              <a:t>Факторами формирования неблагоприятных последствий </a:t>
            </a:r>
            <a:r>
              <a:rPr lang="ru-RU" dirty="0" err="1"/>
              <a:t>COVIDинфекции</a:t>
            </a:r>
            <a:r>
              <a:rPr lang="ru-RU" dirty="0"/>
              <a:t> у больных СД по предварительным данным являются воспаление, гипоксия, гиподинамия, изменение характера питания, отсутствие специализированной эндокринологической помощи во время пребывания в домашних условиях или госпитализации в инфекционный стационар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42838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38842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        </a:t>
            </a:r>
            <a:r>
              <a:rPr lang="ru-RU" dirty="0"/>
              <a:t>Сахарный диабет и </a:t>
            </a:r>
            <a:r>
              <a:rPr lang="en-US" dirty="0"/>
              <a:t>COVID-19</a:t>
            </a:r>
            <a:r>
              <a:rPr lang="en-US" b="0" dirty="0"/>
              <a:t/>
            </a:r>
            <a:br>
              <a:rPr lang="en-US" b="0" dirty="0"/>
            </a:b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Сахарный диабет (СД) относят к факторам риска ухудшения течения и развития тяжелых форм COVID-19 и смертности от </a:t>
            </a:r>
            <a:r>
              <a:rPr lang="ru-RU" sz="2400" dirty="0" smtClean="0"/>
              <a:t>нее</a:t>
            </a:r>
          </a:p>
          <a:p>
            <a:r>
              <a:rPr lang="ru-RU" sz="2400" dirty="0"/>
              <a:t>Хроническая гипергликемия вызывает дисфункцию иммунной системы и увеличивает риск заболеваемости и смертности из-за любой инфекции, включая COVID-19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Риск смерти увеличен примерно в 2 раза. </a:t>
            </a:r>
            <a:endParaRPr lang="ru-RU" sz="2400" dirty="0" smtClean="0"/>
          </a:p>
          <a:p>
            <a:r>
              <a:rPr lang="ru-RU" sz="2400" dirty="0"/>
              <a:t>При СД, особенно с сосудистыми осложнениями, увеличен риск почечных и сердечных осложнений.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8208912" cy="1092736"/>
          </a:xfrm>
        </p:spPr>
        <p:txBody>
          <a:bodyPr>
            <a:noAutofit/>
          </a:bodyPr>
          <a:lstStyle/>
          <a:p>
            <a:r>
              <a:rPr lang="ru-RU" sz="3200" dirty="0"/>
              <a:t>Пациенты с СД, перенесшие COVID-19, находятся в ситуации риска:</a:t>
            </a:r>
            <a:endParaRPr lang="ru-RU" sz="3200" b="0" dirty="0"/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7848872" cy="489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⎯ декомпенсации углеводного обмена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⎯ прогрессирования осложнений СД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⎯ других, не связанных с СД, последствий перенесенной вирусной инфекции COVID-19 (пульмонологических, отоларингологических и др</a:t>
            </a:r>
            <a:r>
              <a:rPr lang="ru-RU" dirty="0" smtClean="0"/>
              <a:t>.);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⎯ повышения уровня стресса, появления психопатологических реакций в результате перенесенной вирусной инфекции и ухудшения состояния СД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В связи с этим, данный контингент пациентов нуждается в дополнительных обследованиях (диспансеризации), а часть из них – в реабилитационных мероприятиях.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00672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7848872" cy="64807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000" b="1" dirty="0"/>
              <a:t>Пациентам должна быть предоставлена возможность проведения следующих диагностических и лечебных мероприятий: </a:t>
            </a:r>
            <a:endParaRPr lang="ru-RU" sz="5000" b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500" dirty="0" smtClean="0"/>
              <a:t>Определение </a:t>
            </a:r>
            <a:r>
              <a:rPr lang="ru-RU" sz="4500" dirty="0"/>
              <a:t>уровня </a:t>
            </a:r>
            <a:r>
              <a:rPr lang="ru-RU" sz="4500" dirty="0" err="1"/>
              <a:t>гликированного</a:t>
            </a:r>
            <a:r>
              <a:rPr lang="ru-RU" sz="4500" dirty="0"/>
              <a:t> гемоглобина не позднее, чем через 3 месяца (и затем через 6 месяцев) после перенесенного вирусного заболевания</a:t>
            </a:r>
            <a:r>
              <a:rPr lang="ru-RU" sz="4500" dirty="0" smtClean="0"/>
              <a:t>;</a:t>
            </a:r>
          </a:p>
          <a:p>
            <a:pPr marL="0" indent="0">
              <a:buNone/>
            </a:pPr>
            <a:r>
              <a:rPr lang="ru-RU" sz="4500" dirty="0" smtClean="0"/>
              <a:t> </a:t>
            </a:r>
            <a:r>
              <a:rPr lang="ru-RU" sz="4500" dirty="0"/>
              <a:t>Обследования в ближайшие сроки после выписки из стационара/закрытия листка нетрудоспособности (и затем через 3 месяца) по поводу перенесенного COVID-19</a:t>
            </a:r>
            <a:r>
              <a:rPr lang="ru-RU" sz="4500" dirty="0" smtClean="0"/>
              <a:t>:</a:t>
            </a:r>
          </a:p>
          <a:p>
            <a:pPr marL="0" indent="0">
              <a:buNone/>
            </a:pPr>
            <a:r>
              <a:rPr lang="ru-RU" sz="4500" dirty="0" smtClean="0"/>
              <a:t> </a:t>
            </a:r>
            <a:r>
              <a:rPr lang="ru-RU" sz="4500" dirty="0"/>
              <a:t>⎯ консультация офтальмолога с осмотром глазного дна</a:t>
            </a:r>
            <a:r>
              <a:rPr lang="ru-RU" sz="4500" dirty="0" smtClean="0"/>
              <a:t>;</a:t>
            </a:r>
          </a:p>
          <a:p>
            <a:pPr marL="0" indent="0">
              <a:buNone/>
            </a:pPr>
            <a:r>
              <a:rPr lang="ru-RU" sz="4500" dirty="0" smtClean="0"/>
              <a:t> </a:t>
            </a:r>
            <a:r>
              <a:rPr lang="ru-RU" sz="4500" dirty="0"/>
              <a:t>⎯ консультация в кабинете диабетической стопы</a:t>
            </a:r>
            <a:r>
              <a:rPr lang="ru-RU" sz="4500" dirty="0" smtClean="0"/>
              <a:t>;</a:t>
            </a:r>
          </a:p>
          <a:p>
            <a:pPr marL="0" indent="0">
              <a:buNone/>
            </a:pPr>
            <a:r>
              <a:rPr lang="ru-RU" sz="4500" dirty="0" smtClean="0"/>
              <a:t> </a:t>
            </a:r>
            <a:r>
              <a:rPr lang="ru-RU" sz="4500" dirty="0"/>
              <a:t>⎯ определение </a:t>
            </a:r>
            <a:r>
              <a:rPr lang="ru-RU" sz="4500" dirty="0" err="1"/>
              <a:t>креатинина</a:t>
            </a:r>
            <a:r>
              <a:rPr lang="ru-RU" sz="4500" dirty="0"/>
              <a:t> в сыворотке крови, расчёт СКФ</a:t>
            </a:r>
            <a:r>
              <a:rPr lang="ru-RU" sz="4500" dirty="0" smtClean="0"/>
              <a:t>;</a:t>
            </a:r>
          </a:p>
          <a:p>
            <a:pPr marL="0" indent="0">
              <a:buNone/>
            </a:pPr>
            <a:r>
              <a:rPr lang="ru-RU" sz="4500" dirty="0" smtClean="0"/>
              <a:t> </a:t>
            </a:r>
            <a:r>
              <a:rPr lang="ru-RU" sz="4500" dirty="0"/>
              <a:t>⎯ исследование мочи на альбуминурию, соотношение альбумин/</a:t>
            </a:r>
            <a:r>
              <a:rPr lang="ru-RU" sz="4500" dirty="0" err="1"/>
              <a:t>креатинин</a:t>
            </a:r>
            <a:r>
              <a:rPr lang="ru-RU" sz="4500" dirty="0" smtClean="0"/>
              <a:t>;</a:t>
            </a:r>
          </a:p>
          <a:p>
            <a:pPr marL="0" indent="0">
              <a:buNone/>
            </a:pPr>
            <a:r>
              <a:rPr lang="ru-RU" sz="4500" dirty="0" smtClean="0"/>
              <a:t> </a:t>
            </a:r>
            <a:r>
              <a:rPr lang="ru-RU" sz="4500" dirty="0"/>
              <a:t>⎯ по показаниям – консультации кардиолога, нефролога, невролога, психоневролога, пульмонолога, </a:t>
            </a:r>
            <a:r>
              <a:rPr lang="ru-RU" sz="4500" dirty="0" err="1"/>
              <a:t>оториноларинголога</a:t>
            </a:r>
            <a:r>
              <a:rPr lang="ru-RU" sz="4500" dirty="0"/>
              <a:t>; </a:t>
            </a: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 </a:t>
            </a:r>
          </a:p>
          <a:p>
            <a:pPr marL="0" indent="0">
              <a:buNone/>
            </a:pPr>
            <a:r>
              <a:rPr lang="ru-RU" sz="4500" dirty="0" smtClean="0"/>
              <a:t>Госпитализация </a:t>
            </a:r>
            <a:r>
              <a:rPr lang="ru-RU" sz="4500" dirty="0"/>
              <a:t>в специализированный эндокринологический стационар по показаниям</a:t>
            </a:r>
            <a:r>
              <a:rPr lang="ru-RU" sz="4500" dirty="0" smtClean="0"/>
              <a:t>:</a:t>
            </a:r>
          </a:p>
          <a:p>
            <a:pPr marL="0" indent="0">
              <a:buNone/>
            </a:pPr>
            <a:r>
              <a:rPr lang="ru-RU" sz="4500" dirty="0" smtClean="0"/>
              <a:t> </a:t>
            </a:r>
            <a:r>
              <a:rPr lang="ru-RU" sz="4500" dirty="0"/>
              <a:t>⎯ выраженная декомпенсации углеводного обмена, </a:t>
            </a:r>
            <a:endParaRPr lang="ru-RU" sz="4500" dirty="0" smtClean="0"/>
          </a:p>
          <a:p>
            <a:pPr marL="0" indent="0">
              <a:buNone/>
            </a:pPr>
            <a:r>
              <a:rPr lang="ru-RU" sz="4500" dirty="0" smtClean="0"/>
              <a:t>⎯ </a:t>
            </a:r>
            <a:r>
              <a:rPr lang="ru-RU" sz="4500" dirty="0"/>
              <a:t>необходимость углубленного обследования и/или лечения при признаках прогрессирования осложнений СД4) Рассмотрение вопроса </a:t>
            </a:r>
            <a:r>
              <a:rPr lang="ru-RU" sz="4500" dirty="0" smtClean="0"/>
              <a:t> </a:t>
            </a:r>
            <a:r>
              <a:rPr lang="ru-RU" sz="4500" dirty="0"/>
              <a:t>о санаторно-курортном лечении лечащим врачом с учётом показаний</a:t>
            </a:r>
            <a:endParaRPr lang="ru-RU" sz="4500" b="1" dirty="0" smtClean="0"/>
          </a:p>
        </p:txBody>
      </p:sp>
    </p:spTree>
    <p:extLst>
      <p:ext uri="{BB962C8B-B14F-4D97-AF65-F5344CB8AC3E}">
        <p14:creationId xmlns:p14="http://schemas.microsoft.com/office/powerpoint/2010/main" val="21996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52928" cy="1296144"/>
          </a:xfrm>
        </p:spPr>
        <p:txBody>
          <a:bodyPr>
            <a:noAutofit/>
          </a:bodyPr>
          <a:lstStyle/>
          <a:p>
            <a:r>
              <a:rPr lang="ru-RU" sz="2400" dirty="0"/>
              <a:t>Пациенты без указаний на предшествующую эндокринную патологию, перенесшие COVID-19 и имеющие явления астенического синдрома </a:t>
            </a:r>
            <a:endParaRPr lang="ru-RU" sz="2400" b="0" dirty="0"/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7560840" cy="433082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Лица без указаний на предшествующую эндокринную патологию, перенесшие COVID-19 и имеющие явления астенического синдрома, должны </a:t>
            </a:r>
            <a:r>
              <a:rPr lang="ru-RU" dirty="0" smtClean="0"/>
              <a:t> </a:t>
            </a:r>
            <a:r>
              <a:rPr lang="ru-RU" dirty="0"/>
              <a:t>быть обследованы на предмет </a:t>
            </a:r>
            <a:r>
              <a:rPr lang="ru-RU" dirty="0" smtClean="0"/>
              <a:t>гипотиреоза, </a:t>
            </a:r>
            <a:r>
              <a:rPr lang="ru-RU" dirty="0"/>
              <a:t>поэтому в случае сохраняющегося более 2-3 </a:t>
            </a:r>
            <a:r>
              <a:rPr lang="ru-RU" dirty="0" err="1"/>
              <a:t>мес</a:t>
            </a:r>
            <a:r>
              <a:rPr lang="ru-RU" dirty="0"/>
              <a:t> астенического синдрома должны быть исследованы как ТТГ, так и св. Т4 и при выявлении отклонений – консультация эндокринолога </a:t>
            </a:r>
            <a:endParaRPr lang="ru-RU" dirty="0" smtClean="0"/>
          </a:p>
          <a:p>
            <a:r>
              <a:rPr lang="ru-RU" dirty="0"/>
              <a:t>Описанные случаи поражения гипофиза и надпочечников дают основание включать в план обследования лиц c астеническим синдромом (по показаниям) кортизол крови утром, а также натрий и калий крови.</a:t>
            </a:r>
          </a:p>
          <a:p>
            <a:endParaRPr lang="ru-RU" dirty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1335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52928" cy="648072"/>
          </a:xfrm>
        </p:spPr>
        <p:txBody>
          <a:bodyPr>
            <a:noAutofit/>
          </a:bodyPr>
          <a:lstStyle/>
          <a:p>
            <a:r>
              <a:rPr lang="ru-RU" sz="2400" dirty="0"/>
              <a:t>Больные с ожирением, перенесшие COVID-19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7704856" cy="4906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Ожирение </a:t>
            </a:r>
            <a:r>
              <a:rPr lang="ru-RU" dirty="0"/>
              <a:t>является независимым фактором риска тяжелого течения COVID-19. Среди пациентов, требующих лечения в условия отделений реанимации и интенсивной терапии, доля лиц с ожирением гораздо выше, чем в общей популяции. Около 10 % пациентов реанимационных отделений имеют ИМТ выше 40 кг/м2, показатели смертности среди пациентов с ожирением выше по сравнению с лицами, имеющими нормальную массу тела. </a:t>
            </a:r>
            <a:endParaRPr lang="ru-RU" dirty="0" smtClean="0"/>
          </a:p>
          <a:p>
            <a:endParaRPr lang="ru-RU" dirty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5845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52928" cy="648072"/>
          </a:xfrm>
        </p:spPr>
        <p:txBody>
          <a:bodyPr>
            <a:noAutofit/>
          </a:bodyPr>
          <a:lstStyle/>
          <a:p>
            <a:r>
              <a:rPr lang="ru-RU" sz="2400" dirty="0"/>
              <a:t>Больные с ожирением, перенесшие COVID-19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7560840" cy="49068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Пациенты с ожирением, перенесшие COVID-19, находятся в ситуации риска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⎯ ухудшения углеводного обмена и развития СД 2 типа;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⎯ </a:t>
            </a:r>
            <a:r>
              <a:rPr lang="ru-RU" dirty="0"/>
              <a:t>развития или ухудшения течения артериальной гипертензии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⎯ тромбоэмболических осложнений.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связи этим пациенты с ожирением требуют проведения дополнительных обследований, а часть из них - профилактических и реабилитационных мероприятий.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5251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52928" cy="648072"/>
          </a:xfrm>
        </p:spPr>
        <p:txBody>
          <a:bodyPr>
            <a:noAutofit/>
          </a:bodyPr>
          <a:lstStyle/>
          <a:p>
            <a:r>
              <a:rPr lang="ru-RU" sz="2400" dirty="0"/>
              <a:t>Больные с ожирением, перенесшие COVID-19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7560840" cy="49068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Мероприятия, направленные на профилактику набора массы тела в течение 3 месяцев после перенесенного COVID-19: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Эукалорийное</a:t>
            </a:r>
            <a:r>
              <a:rPr lang="ru-RU" dirty="0"/>
              <a:t> питание;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. Ежедневные аэробные физические нагрузки: ходьба в умеренном темпе с постепенным увеличением продолжительности до 40-60 минут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3. Исключение из питания </a:t>
            </a:r>
            <a:r>
              <a:rPr lang="ru-RU" dirty="0" err="1"/>
              <a:t>легкоусваивающихся</a:t>
            </a:r>
            <a:r>
              <a:rPr lang="ru-RU" dirty="0"/>
              <a:t> углеводов (фруктовые соки, сладкие напитки, мед, варенье, джемы, кондитерские изделия).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9552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476672"/>
            <a:ext cx="7848872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b="1" dirty="0"/>
              <a:t>Обследования, необходимые для исключения заболеваний эндокринной системы, индуцированных перенесенной </a:t>
            </a:r>
            <a:r>
              <a:rPr lang="ru-RU" sz="3400" b="1" dirty="0" err="1"/>
              <a:t>коронавирусной</a:t>
            </a:r>
            <a:r>
              <a:rPr lang="ru-RU" sz="3400" b="1" dirty="0"/>
              <a:t> инфекцией</a:t>
            </a:r>
            <a:r>
              <a:rPr lang="ru-RU" sz="3400" b="1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1. Контроль уровня глюкозы плазмы крови натощак через 3 месяца;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2. Контроль уровня ТТГ через 3 месяца.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отклонении показателей от </a:t>
            </a:r>
            <a:r>
              <a:rPr lang="ru-RU" dirty="0" err="1"/>
              <a:t>референсных</a:t>
            </a:r>
            <a:r>
              <a:rPr lang="ru-RU" dirty="0"/>
              <a:t> значений пациент должен быть направлен на консультацию эндокринолога и дальнейшее обследование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Мероприятия</a:t>
            </a:r>
            <a:r>
              <a:rPr lang="ru-RU" b="1" dirty="0"/>
              <a:t>, направленные на снижение массы тела:</a:t>
            </a:r>
            <a:r>
              <a:rPr lang="ru-RU" dirty="0"/>
              <a:t>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Спустя </a:t>
            </a:r>
            <a:r>
              <a:rPr lang="ru-RU" dirty="0"/>
              <a:t>3-6 месяцев после перенесенного COVID-19: переход на </a:t>
            </a:r>
            <a:r>
              <a:rPr lang="ru-RU" dirty="0" err="1"/>
              <a:t>гипокалорийное</a:t>
            </a:r>
            <a:r>
              <a:rPr lang="ru-RU" dirty="0"/>
              <a:t> питание (сокращение калорийности рациона на 20 %) с ограничением </a:t>
            </a:r>
            <a:r>
              <a:rPr lang="ru-RU" dirty="0" err="1"/>
              <a:t>легкоусваивающихся</a:t>
            </a:r>
            <a:r>
              <a:rPr lang="ru-RU" dirty="0"/>
              <a:t> углеводов, ограничением жиров до 30 % от калорийности суточного </a:t>
            </a:r>
            <a:r>
              <a:rPr lang="ru-RU" dirty="0" smtClean="0"/>
              <a:t>рациона</a:t>
            </a:r>
          </a:p>
          <a:p>
            <a:pPr marL="514350" indent="-51435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2. Ежедневные аэробные физические нагрузки: ходьба в умеренном темпе, плавание, езда на велосипеде продолжительностью 40-60 минут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3353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792088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Особенности лечения COVID-19 у пациентов с СД</a:t>
            </a:r>
            <a:r>
              <a:rPr lang="ru-RU" sz="2400" b="1" dirty="0" smtClean="0"/>
              <a:t>: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1. Пациенты с СД находятся в группе высокого риска присоединения бактериальной инфекции.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. При назначении терапии ГКС следует ожидать повышения гликемии. Необходимо проводить контроль каждые 3 ч, увеличить скорость подачи инсулина по данным контроля гликемии (доза инсулина может быть увеличена в 2-3 раза в сравнении с исходной). </a:t>
            </a:r>
          </a:p>
          <a:p>
            <a:pPr marL="0" indent="0">
              <a:buNone/>
            </a:pPr>
            <a:r>
              <a:rPr lang="ru-RU" sz="2000" dirty="0" smtClean="0"/>
              <a:t>3</a:t>
            </a:r>
            <a:r>
              <a:rPr lang="ru-RU" sz="2000" dirty="0"/>
              <a:t>. Для пациентов с СД характерно более быстрое развитием ОРДС.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Обосновано </a:t>
            </a:r>
            <a:r>
              <a:rPr lang="ru-RU" sz="2000" dirty="0"/>
              <a:t>ранее упреждающее назначение </a:t>
            </a:r>
            <a:r>
              <a:rPr lang="ru-RU" sz="2000" dirty="0" err="1"/>
              <a:t>моноклональных</a:t>
            </a:r>
            <a:r>
              <a:rPr lang="ru-RU" sz="2000" dirty="0"/>
              <a:t> антител для терапии </a:t>
            </a:r>
            <a:r>
              <a:rPr lang="ru-RU" sz="2000" dirty="0" err="1"/>
              <a:t>цитокинового</a:t>
            </a:r>
            <a:r>
              <a:rPr lang="ru-RU" sz="2000" dirty="0"/>
              <a:t> шторма.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Необходимо </a:t>
            </a:r>
            <a:r>
              <a:rPr lang="ru-RU" sz="2000" dirty="0"/>
              <a:t>проводить мониторинг клинических маркеров </a:t>
            </a:r>
            <a:r>
              <a:rPr lang="ru-RU" sz="2000" dirty="0" err="1"/>
              <a:t>интерлейкинового</a:t>
            </a:r>
            <a:r>
              <a:rPr lang="ru-RU" sz="2000" dirty="0"/>
              <a:t> воспаления для своевременного назначения терапии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4</a:t>
            </a:r>
            <a:r>
              <a:rPr lang="ru-RU" sz="2000" dirty="0"/>
              <a:t>. Имеются высокие риски развития </a:t>
            </a:r>
            <a:r>
              <a:rPr lang="ru-RU" sz="2000" dirty="0" err="1"/>
              <a:t>гиперкоагуляционного</a:t>
            </a:r>
            <a:r>
              <a:rPr lang="ru-RU" sz="2000" dirty="0"/>
              <a:t> синдрома. </a:t>
            </a:r>
            <a:r>
              <a:rPr lang="ru-RU" sz="2000" dirty="0" smtClean="0"/>
              <a:t> Назначение </a:t>
            </a:r>
            <a:r>
              <a:rPr lang="ru-RU" sz="2000" dirty="0"/>
              <a:t>антикоагулянтов является обязательным при использовании соответствующих схем лечения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8698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23528" y="404664"/>
            <a:ext cx="7632848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При </a:t>
            </a:r>
            <a:r>
              <a:rPr lang="ru-RU" b="1" dirty="0"/>
              <a:t>выписке пациентов из стационара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r>
              <a:rPr lang="ru-RU" sz="2400" dirty="0" smtClean="0"/>
              <a:t>Предусмотреть </a:t>
            </a:r>
            <a:r>
              <a:rPr lang="ru-RU" sz="2400" dirty="0"/>
              <a:t>обеспечение пациентов препаратами инсулина на время самоизоляции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 Показано продолжить назначенную инсулинотерапию в течение до двух недель, под контролем  гликемии</a:t>
            </a:r>
          </a:p>
          <a:p>
            <a:pPr marL="0" indent="0">
              <a:buNone/>
            </a:pPr>
            <a:r>
              <a:rPr lang="ru-RU" sz="2400" dirty="0" smtClean="0"/>
              <a:t>Возможно </a:t>
            </a:r>
            <a:r>
              <a:rPr lang="ru-RU" sz="2400" dirty="0"/>
              <a:t>возобновить прием </a:t>
            </a:r>
            <a:r>
              <a:rPr lang="ru-RU" sz="2400" dirty="0" err="1"/>
              <a:t>метформина</a:t>
            </a:r>
            <a:r>
              <a:rPr lang="ru-RU" sz="2400" dirty="0"/>
              <a:t>, арГПП-1, иНГЛТ2 через 2 недели в случае полной реконвалесценции пациента.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Продолжение </a:t>
            </a:r>
            <a:r>
              <a:rPr lang="ru-RU" sz="2400" dirty="0"/>
              <a:t>антикоагулянтов до полного </a:t>
            </a:r>
            <a:r>
              <a:rPr lang="ru-RU" sz="2400" dirty="0" smtClean="0"/>
              <a:t>выздоровления</a:t>
            </a:r>
          </a:p>
          <a:p>
            <a:pPr marL="0" indent="0">
              <a:buNone/>
            </a:pPr>
            <a:r>
              <a:rPr lang="ru-RU" sz="2400" dirty="0" smtClean="0"/>
              <a:t>Рекомендован контроль глюкозы крови натощак через 3-6 месяцев после полного выздоровления в связи с повышенным риском манифестации нарушения углеводного обмена</a:t>
            </a:r>
          </a:p>
        </p:txBody>
      </p:sp>
    </p:spTree>
    <p:extLst>
      <p:ext uri="{BB962C8B-B14F-4D97-AF65-F5344CB8AC3E}">
        <p14:creationId xmlns:p14="http://schemas.microsoft.com/office/powerpoint/2010/main" val="18698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496" y="116632"/>
            <a:ext cx="4464496" cy="60095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Вопрос 1</a:t>
            </a:r>
          </a:p>
          <a:p>
            <a:pPr marL="0" indent="0">
              <a:buNone/>
            </a:pPr>
            <a:r>
              <a:rPr lang="ru-RU" dirty="0" smtClean="0"/>
              <a:t>Явка на прием к врачу терапевту для контроля гликемии </a:t>
            </a:r>
          </a:p>
          <a:p>
            <a:pPr marL="0" indent="0">
              <a:buNone/>
            </a:pPr>
            <a:r>
              <a:rPr lang="ru-RU" dirty="0" smtClean="0"/>
              <a:t>После выписки </a:t>
            </a:r>
          </a:p>
          <a:p>
            <a:pPr marL="0" indent="0">
              <a:buNone/>
            </a:pPr>
            <a:r>
              <a:rPr lang="ru-RU" dirty="0" smtClean="0"/>
              <a:t>1 через 1 мес.</a:t>
            </a:r>
          </a:p>
          <a:p>
            <a:pPr marL="0" indent="0">
              <a:buNone/>
            </a:pPr>
            <a:r>
              <a:rPr lang="ru-RU" dirty="0" smtClean="0"/>
              <a:t>2 через 6 мес.</a:t>
            </a:r>
          </a:p>
          <a:p>
            <a:pPr marL="0" indent="0">
              <a:buNone/>
            </a:pPr>
            <a:r>
              <a:rPr lang="ru-RU" dirty="0" smtClean="0"/>
              <a:t>3 через 3 мес.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116632"/>
            <a:ext cx="3960440" cy="60381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Вопрос 2</a:t>
            </a:r>
          </a:p>
          <a:p>
            <a:pPr marL="0" indent="0">
              <a:buNone/>
            </a:pPr>
            <a:r>
              <a:rPr lang="ru-RU" dirty="0" smtClean="0"/>
              <a:t>Пациент  </a:t>
            </a:r>
            <a:r>
              <a:rPr lang="en-US" dirty="0" err="1" smtClean="0"/>
              <a:t>covid</a:t>
            </a:r>
            <a:r>
              <a:rPr lang="en-US" dirty="0" smtClean="0"/>
              <a:t> 19+ C</a:t>
            </a:r>
            <a:r>
              <a:rPr lang="ru-RU" dirty="0" smtClean="0"/>
              <a:t>Д</a:t>
            </a:r>
          </a:p>
          <a:p>
            <a:pPr marL="0" indent="0">
              <a:buNone/>
            </a:pPr>
            <a:r>
              <a:rPr lang="ru-RU" dirty="0" smtClean="0"/>
              <a:t> какие вопросы Вы зададите:</a:t>
            </a:r>
          </a:p>
          <a:p>
            <a:pPr marL="514350" indent="-514350">
              <a:buAutoNum type="arabicPeriod"/>
            </a:pPr>
            <a:r>
              <a:rPr lang="ru-RU" dirty="0" smtClean="0"/>
              <a:t>Знает ли уровень гликемии и как часто проверяет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препараты принимает, есть ли в наличии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Соблюдает  ли диету?</a:t>
            </a:r>
          </a:p>
          <a:p>
            <a:pPr marL="514350" indent="-514350">
              <a:buAutoNum type="arabicPeriod"/>
            </a:pPr>
            <a:r>
              <a:rPr lang="ru-RU" dirty="0" smtClean="0"/>
              <a:t>Физическая активность ограничена и почему</a:t>
            </a:r>
          </a:p>
          <a:p>
            <a:pPr marL="514350" indent="-514350">
              <a:buAutoNum type="arabicPeriod"/>
            </a:pPr>
            <a:r>
              <a:rPr lang="ru-RU" dirty="0" smtClean="0"/>
              <a:t>Все перечисленные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33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35581"/>
            <a:ext cx="7239000" cy="104920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/>
              <a:t>Особенности клинической картины:</a:t>
            </a:r>
            <a:r>
              <a:rPr lang="ru-RU" b="0" i="1" dirty="0"/>
              <a:t>  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9416"/>
            <a:ext cx="7588696" cy="5131952"/>
          </a:xfrm>
        </p:spPr>
        <p:txBody>
          <a:bodyPr/>
          <a:lstStyle/>
          <a:p>
            <a:r>
              <a:rPr lang="ru-RU" sz="2400" dirty="0"/>
              <a:t>высокий риск дегидратации, особенно при приеме препаратов, повышающих ее риск (</a:t>
            </a:r>
            <a:r>
              <a:rPr lang="ru-RU" sz="2400" dirty="0" err="1"/>
              <a:t>глифлозины</a:t>
            </a:r>
            <a:r>
              <a:rPr lang="ru-RU" sz="2400" dirty="0"/>
              <a:t>);</a:t>
            </a:r>
          </a:p>
          <a:p>
            <a:r>
              <a:rPr lang="ru-RU" sz="2400" dirty="0"/>
              <a:t>высокий риск гипогликемий (особенно при приеме препаратов </a:t>
            </a:r>
            <a:r>
              <a:rPr lang="ru-RU" sz="2400" dirty="0" err="1"/>
              <a:t>сульфонилмочевины</a:t>
            </a:r>
            <a:r>
              <a:rPr lang="ru-RU" sz="2400" dirty="0"/>
              <a:t> и инсулина) – риск усугубляется при отказе от пищи и совместном приеме с противовирусными препаратами группы </a:t>
            </a:r>
            <a:r>
              <a:rPr lang="ru-RU" sz="2400" dirty="0" err="1"/>
              <a:t>хлорохинов</a:t>
            </a:r>
            <a:r>
              <a:rPr lang="ru-RU" sz="2400" dirty="0"/>
              <a:t>;</a:t>
            </a:r>
          </a:p>
          <a:p>
            <a:r>
              <a:rPr lang="ru-RU" sz="2400" dirty="0"/>
              <a:t>высокий риск вторичной бактериальной инфекции, тромбоэмболий и почечных осложнений.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35843" name="Picture 4" descr="C:\Users\ASUS\Desktop\281215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Прямоугольник 6"/>
          <p:cNvSpPr>
            <a:spLocks noChangeArrowheads="1"/>
          </p:cNvSpPr>
          <p:nvPr/>
        </p:nvSpPr>
        <p:spPr bwMode="auto">
          <a:xfrm>
            <a:off x="214313" y="3929063"/>
            <a:ext cx="8429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 dirty="0">
                <a:solidFill>
                  <a:srgbClr val="660033"/>
                </a:solidFill>
              </a:rPr>
              <a:t>Благодарю за внимание!</a:t>
            </a:r>
            <a:endParaRPr lang="ru-RU" sz="7200" dirty="0">
              <a:solidFill>
                <a:srgbClr val="660033"/>
              </a:solidFill>
            </a:endParaRPr>
          </a:p>
        </p:txBody>
      </p:sp>
      <p:pic>
        <p:nvPicPr>
          <p:cNvPr id="1026" name="Picture 2" descr="C:\Users\Денис\Desktop\do_vesn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-280812"/>
            <a:ext cx="9915017" cy="71388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-396552" y="5085184"/>
            <a:ext cx="9721080" cy="101566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Благодарю за </a:t>
            </a:r>
            <a:r>
              <a:rPr lang="ru-RU" sz="6000" b="1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</a:t>
            </a:r>
            <a:endParaRPr lang="ru-RU" sz="6000" b="1" cap="none" spc="0" dirty="0">
              <a:ln w="11430"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35581"/>
            <a:ext cx="7239000" cy="76117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/>
              <a:t>Особенности обследования:</a:t>
            </a:r>
            <a:r>
              <a:rPr lang="ru-RU" b="0" i="1" dirty="0"/>
              <a:t>  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9416"/>
            <a:ext cx="7588696" cy="5131952"/>
          </a:xfrm>
        </p:spPr>
        <p:txBody>
          <a:bodyPr/>
          <a:lstStyle/>
          <a:p>
            <a:r>
              <a:rPr lang="ru-RU" sz="2400" dirty="0"/>
              <a:t>обязательный мониторинг гликемии (частота зависит от тяжести состояния: при среднетяжелом течении – каждые 4 часа, при тяжелом – каждые 2 часа);</a:t>
            </a:r>
          </a:p>
          <a:p>
            <a:r>
              <a:rPr lang="ru-RU" sz="2400" dirty="0"/>
              <a:t>контроль кетонов крови и мочи, КОС, гематокрит – при среднетяжелом течении 1 р/</a:t>
            </a:r>
            <a:r>
              <a:rPr lang="ru-RU" sz="2400" dirty="0" err="1"/>
              <a:t>сут</a:t>
            </a:r>
            <a:r>
              <a:rPr lang="ru-RU" sz="2400" dirty="0"/>
              <a:t>, при тяжелом 2 р/</a:t>
            </a:r>
            <a:r>
              <a:rPr lang="ru-RU" sz="2400" dirty="0" err="1"/>
              <a:t>сут</a:t>
            </a:r>
            <a:r>
              <a:rPr lang="ru-RU" sz="2400" dirty="0"/>
              <a:t> и чаще (по ситуации);</a:t>
            </a:r>
          </a:p>
          <a:p>
            <a:r>
              <a:rPr lang="ru-RU" sz="2400" dirty="0"/>
              <a:t>особое внимание – на признаки </a:t>
            </a:r>
            <a:r>
              <a:rPr lang="ru-RU" sz="2400" dirty="0" err="1"/>
              <a:t>гемоконцентрации</a:t>
            </a:r>
            <a:r>
              <a:rPr lang="ru-RU" sz="2400" dirty="0"/>
              <a:t> (нарастание гематокрита) – коррекция объема </a:t>
            </a:r>
            <a:r>
              <a:rPr lang="ru-RU" sz="2400" dirty="0" err="1"/>
              <a:t>регидратации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9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35581"/>
            <a:ext cx="7704856" cy="905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/>
              <a:t>Особенности лечения:</a:t>
            </a:r>
            <a:r>
              <a:rPr lang="ru-RU" b="0" i="1" dirty="0"/>
              <a:t>  </a:t>
            </a:r>
            <a:r>
              <a:rPr lang="ru-RU" b="0" i="1" dirty="0" smtClean="0"/>
              <a:t/>
            </a:r>
            <a:br>
              <a:rPr lang="ru-RU" b="0" i="1" dirty="0" smtClean="0"/>
            </a:br>
            <a:r>
              <a:rPr lang="ru-RU" sz="2200" b="0" dirty="0"/>
              <a:t>Тактика ведения СД меняется в зависимости от тяжести течения COVID-19:</a:t>
            </a:r>
            <a:r>
              <a:rPr lang="ru-RU" sz="2200" b="0" i="1" dirty="0"/>
              <a:t> 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7588696" cy="5400600"/>
          </a:xfrm>
        </p:spPr>
        <p:txBody>
          <a:bodyPr>
            <a:normAutofit/>
          </a:bodyPr>
          <a:lstStyle/>
          <a:p>
            <a:r>
              <a:rPr lang="ru-RU" sz="2000" dirty="0"/>
              <a:t>При легком и среднетяжелом течении COVID-19, когда лечение пациента осуществляется в домашних условиях, терапия </a:t>
            </a:r>
            <a:r>
              <a:rPr lang="ru-RU" sz="2000" dirty="0" err="1"/>
              <a:t>сахароснижающими</a:t>
            </a:r>
            <a:r>
              <a:rPr lang="ru-RU" sz="2000" dirty="0"/>
              <a:t> препаратами остается прежней (в случае </a:t>
            </a:r>
            <a:r>
              <a:rPr lang="ru-RU" sz="2000" dirty="0" err="1"/>
              <a:t>нормогликемии</a:t>
            </a:r>
            <a:r>
              <a:rPr lang="ru-RU" sz="2000" dirty="0"/>
              <a:t> — 6-10 </a:t>
            </a:r>
            <a:r>
              <a:rPr lang="ru-RU" sz="2000" dirty="0" err="1"/>
              <a:t>ммоль</a:t>
            </a:r>
            <a:r>
              <a:rPr lang="ru-RU" sz="2000" dirty="0"/>
              <a:t>/л) или корректируется (при декомпенсации при превышении гликемии 10 </a:t>
            </a:r>
            <a:r>
              <a:rPr lang="ru-RU" sz="2000" dirty="0" err="1"/>
              <a:t>ммоль</a:t>
            </a:r>
            <a:r>
              <a:rPr lang="ru-RU" sz="2000" dirty="0"/>
              <a:t>/л или снижении ниже 3,9 </a:t>
            </a:r>
            <a:r>
              <a:rPr lang="ru-RU" sz="2000" dirty="0" err="1"/>
              <a:t>ммоль</a:t>
            </a:r>
            <a:r>
              <a:rPr lang="ru-RU" sz="2000" dirty="0"/>
              <a:t>/л минимум двукратно) в соответствии с текущими рекомендациями до достижения целевых значений гликемии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Для снижения риска декомпенсации пациентам рекомендуется более жесткое соблюдение диеты. </a:t>
            </a:r>
            <a:endParaRPr lang="ru-RU" sz="2000" dirty="0" smtClean="0"/>
          </a:p>
          <a:p>
            <a:r>
              <a:rPr lang="ru-RU" sz="2000" dirty="0" smtClean="0"/>
              <a:t>Для </a:t>
            </a:r>
            <a:r>
              <a:rPr lang="ru-RU" sz="2000" dirty="0"/>
              <a:t>профилактики дегидратации – употребление 2,5-3 л жидкости в сутки, за исключением пациентов, которым требуется ограничение потребления жидкости (сердечная недостаточность) и водный режим определяется индивидуально кардиологом.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69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35581"/>
            <a:ext cx="7704856" cy="97719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/>
              <a:t>Особенности лечения:</a:t>
            </a:r>
            <a:r>
              <a:rPr lang="ru-RU" b="0" i="1" dirty="0"/>
              <a:t>  </a:t>
            </a:r>
            <a:r>
              <a:rPr lang="ru-RU" b="0" i="1" dirty="0" smtClean="0"/>
              <a:t/>
            </a:r>
            <a:br>
              <a:rPr lang="ru-RU" b="0" i="1" dirty="0" smtClean="0"/>
            </a:br>
            <a:r>
              <a:rPr lang="ru-RU" sz="2200" b="0" dirty="0"/>
              <a:t>Тактика ведения СД меняется в зависимости от тяжести течения COVID-19:</a:t>
            </a:r>
            <a:r>
              <a:rPr lang="ru-RU" sz="2200" b="0" i="1" dirty="0"/>
              <a:t> 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280920" cy="5256584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/>
              <a:t>При среднетяжелом течении (стационарное лечение) в отсутствие дыхательной и/или сердечной недостаточности и нарушений гемодинамики, при удовлетворительном контроле гликемии (среднесуточная гликемия 8-10 </a:t>
            </a:r>
            <a:r>
              <a:rPr lang="ru-RU" sz="2200" dirty="0" err="1"/>
              <a:t>ммоль</a:t>
            </a:r>
            <a:r>
              <a:rPr lang="ru-RU" sz="2200" dirty="0"/>
              <a:t>/л) терапия диабета может проводиться в прежнем объеме, но пероральные препараты можно использовать ограниченно; </a:t>
            </a:r>
            <a:endParaRPr lang="ru-RU" sz="2200" dirty="0" smtClean="0"/>
          </a:p>
          <a:p>
            <a:r>
              <a:rPr lang="ru-RU" sz="2200" dirty="0" smtClean="0"/>
              <a:t>при </a:t>
            </a:r>
            <a:r>
              <a:rPr lang="ru-RU" sz="2200" dirty="0"/>
              <a:t>наличии </a:t>
            </a:r>
            <a:r>
              <a:rPr lang="ru-RU" sz="2200" dirty="0" err="1"/>
              <a:t>гипогидратации</a:t>
            </a:r>
            <a:r>
              <a:rPr lang="ru-RU" sz="2200" dirty="0"/>
              <a:t> – прервать терапию </a:t>
            </a:r>
            <a:r>
              <a:rPr lang="ru-RU" sz="2200" dirty="0" err="1"/>
              <a:t>глифлозинами</a:t>
            </a:r>
            <a:r>
              <a:rPr lang="ru-RU" sz="2200" dirty="0"/>
              <a:t>, заменив их на препараты, не усугубляющие риск дегидратации. При нестабильной гемодинамике (дыхательная, сердечная, почечная недостаточность) также целесообразно прервать терапию </a:t>
            </a:r>
            <a:r>
              <a:rPr lang="ru-RU" sz="2200" dirty="0" err="1"/>
              <a:t>глифлозинами</a:t>
            </a:r>
            <a:r>
              <a:rPr lang="ru-RU" sz="2200" dirty="0"/>
              <a:t> (риск кетоацидоза, острой почечной недостаточности, дегидратации), </a:t>
            </a:r>
            <a:r>
              <a:rPr lang="ru-RU" sz="2200" dirty="0" err="1"/>
              <a:t>метформином</a:t>
            </a:r>
            <a:r>
              <a:rPr lang="ru-RU" sz="2200" dirty="0"/>
              <a:t> (риск </a:t>
            </a:r>
            <a:r>
              <a:rPr lang="ru-RU" sz="2200" dirty="0" err="1" smtClean="0"/>
              <a:t>лактатацидоза</a:t>
            </a:r>
            <a:r>
              <a:rPr lang="ru-RU" sz="2200" dirty="0" smtClean="0"/>
              <a:t>) и </a:t>
            </a:r>
            <a:r>
              <a:rPr lang="ru-RU" sz="2200" dirty="0"/>
              <a:t>препаратами </a:t>
            </a:r>
            <a:r>
              <a:rPr lang="ru-RU" sz="2200" dirty="0" err="1"/>
              <a:t>сульфонилмочевины</a:t>
            </a:r>
            <a:r>
              <a:rPr lang="ru-RU" sz="2200" dirty="0"/>
              <a:t> с высоким риском гипогликемии (</a:t>
            </a:r>
            <a:r>
              <a:rPr lang="ru-RU" sz="2200" dirty="0" err="1"/>
              <a:t>глибенкламид</a:t>
            </a:r>
            <a:r>
              <a:rPr lang="ru-RU" sz="2200" dirty="0"/>
              <a:t>, </a:t>
            </a:r>
            <a:r>
              <a:rPr lang="ru-RU" sz="2200" dirty="0" err="1"/>
              <a:t>глипизид</a:t>
            </a:r>
            <a:r>
              <a:rPr lang="ru-RU" sz="2200" dirty="0"/>
              <a:t>, </a:t>
            </a:r>
            <a:r>
              <a:rPr lang="ru-RU" sz="2200" dirty="0" err="1"/>
              <a:t>глимепирид</a:t>
            </a:r>
            <a:r>
              <a:rPr lang="ru-RU" sz="2200" dirty="0"/>
              <a:t>). </a:t>
            </a:r>
            <a:endParaRPr lang="ru-RU" sz="2200" dirty="0" smtClean="0"/>
          </a:p>
          <a:p>
            <a:r>
              <a:rPr lang="ru-RU" sz="2200" dirty="0" smtClean="0"/>
              <a:t>Возможно </a:t>
            </a:r>
            <a:r>
              <a:rPr lang="ru-RU" sz="2200" dirty="0"/>
              <a:t>применение иДПП4 (кроме </a:t>
            </a:r>
            <a:r>
              <a:rPr lang="ru-RU" sz="2200" dirty="0" err="1"/>
              <a:t>саксаглиптина</a:t>
            </a:r>
            <a:r>
              <a:rPr lang="ru-RU" sz="2200" dirty="0"/>
              <a:t>), арГПП1 (</a:t>
            </a:r>
            <a:r>
              <a:rPr lang="ru-RU" sz="2200" dirty="0" err="1"/>
              <a:t>дулаглутид</a:t>
            </a:r>
            <a:r>
              <a:rPr lang="ru-RU" sz="2200" dirty="0"/>
              <a:t>, </a:t>
            </a:r>
            <a:r>
              <a:rPr lang="ru-RU" sz="2200" dirty="0" err="1"/>
              <a:t>лираглутид</a:t>
            </a:r>
            <a:r>
              <a:rPr lang="ru-RU" sz="2200" dirty="0"/>
              <a:t>, </a:t>
            </a:r>
            <a:r>
              <a:rPr lang="ru-RU" sz="2200" dirty="0" err="1"/>
              <a:t>эксенатид</a:t>
            </a:r>
            <a:r>
              <a:rPr lang="ru-RU" sz="2200" dirty="0"/>
              <a:t>, </a:t>
            </a:r>
            <a:r>
              <a:rPr lang="ru-RU" sz="2200" dirty="0" err="1"/>
              <a:t>ликсесенатид</a:t>
            </a:r>
            <a:r>
              <a:rPr lang="ru-RU" sz="2200" dirty="0"/>
              <a:t>) и </a:t>
            </a:r>
            <a:r>
              <a:rPr lang="ru-RU" sz="2200" dirty="0" err="1"/>
              <a:t>гликлазида</a:t>
            </a:r>
            <a:r>
              <a:rPr lang="ru-RU" sz="2200" dirty="0"/>
              <a:t> модифицированного </a:t>
            </a:r>
            <a:r>
              <a:rPr lang="ru-RU" sz="2200" dirty="0" smtClean="0"/>
              <a:t>высвобождения.</a:t>
            </a:r>
            <a:endParaRPr lang="ru-RU" sz="22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34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7239000" cy="60277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  </a:t>
            </a:r>
          </a:p>
          <a:p>
            <a:pPr>
              <a:buFont typeface="Wingdings 2" pitchFamily="18" charset="2"/>
              <a:buNone/>
            </a:pPr>
            <a:endParaRPr lang="ru-RU" sz="4000" dirty="0" smtClean="0"/>
          </a:p>
          <a:p>
            <a:pPr>
              <a:buFont typeface="Wingdings 2" pitchFamily="18" charset="2"/>
              <a:buNone/>
            </a:pPr>
            <a:endParaRPr lang="ru-RU" sz="4000" dirty="0" smtClean="0"/>
          </a:p>
          <a:p>
            <a:pPr>
              <a:buFont typeface="Wingdings 2" pitchFamily="18" charset="2"/>
              <a:buNone/>
            </a:pPr>
            <a:r>
              <a:rPr lang="ru-RU" sz="4000" dirty="0" smtClean="0"/>
              <a:t>  </a:t>
            </a:r>
            <a:endParaRPr lang="ru-RU" sz="3600" b="1" dirty="0" smtClean="0"/>
          </a:p>
          <a:p>
            <a:pPr>
              <a:buFont typeface="Wingdings 2" pitchFamily="18" charset="2"/>
              <a:buNone/>
            </a:pPr>
            <a:endParaRPr lang="ru-RU" sz="3600" b="1" dirty="0" smtClean="0"/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782736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620688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При выраженной рвоте и диарее – переход на введение короткого/ультракороткого инсулина по уровню гликемии по «скользящей шкале» (см. Табл. 1).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4872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/>
              <a:t>Особенности лечения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7643192" cy="489654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гликемии натощак, превышающей 8 </a:t>
            </a:r>
            <a:r>
              <a:rPr lang="ru-RU" dirty="0" err="1"/>
              <a:t>ммоль</a:t>
            </a:r>
            <a:r>
              <a:rPr lang="ru-RU" dirty="0"/>
              <a:t>/л к терапии коротким инсулином следует добавить инсулин пролонгированного действия в 22.00 в стартовой дозе 0,1 </a:t>
            </a:r>
            <a:r>
              <a:rPr lang="ru-RU" dirty="0" err="1"/>
              <a:t>ед</a:t>
            </a:r>
            <a:r>
              <a:rPr lang="ru-RU" dirty="0"/>
              <a:t>/кг массы тела с последующей титрацией дозы до достижения целевых значений гликемии.</a:t>
            </a:r>
          </a:p>
          <a:p>
            <a:r>
              <a:rPr lang="ru-RU" dirty="0"/>
              <a:t>При тяжелом и критическом течении – целевыми показателями гликемии следует считать глюкозу натощак – менее 8 </a:t>
            </a:r>
            <a:r>
              <a:rPr lang="ru-RU" dirty="0" err="1"/>
              <a:t>ммоль</a:t>
            </a:r>
            <a:r>
              <a:rPr lang="ru-RU" dirty="0"/>
              <a:t>/л, после еды – менее 11 </a:t>
            </a:r>
            <a:r>
              <a:rPr lang="ru-RU" dirty="0" err="1"/>
              <a:t>ммоль</a:t>
            </a:r>
            <a:r>
              <a:rPr lang="ru-RU" dirty="0"/>
              <a:t>/л, снижение гликемии ниже 7 </a:t>
            </a:r>
            <a:r>
              <a:rPr lang="ru-RU" dirty="0" err="1"/>
              <a:t>ммоль</a:t>
            </a:r>
            <a:r>
              <a:rPr lang="ru-RU" dirty="0"/>
              <a:t>/л требует снижения дозы инсулина, а при гликемии ниже 5 </a:t>
            </a:r>
            <a:r>
              <a:rPr lang="ru-RU" dirty="0" err="1"/>
              <a:t>ммоль</a:t>
            </a:r>
            <a:r>
              <a:rPr lang="ru-RU" dirty="0"/>
              <a:t>/л дополнительно необходимо внутривенное введение 5 % раствора глюкозы. Если пациент в сознании, самостоятельно принимает пищу и нет выраженных нарушений гемодинамики, ведение на подкожных инъекциях инсулина (табл. 1).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7239000" cy="60277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  </a:t>
            </a:r>
          </a:p>
          <a:p>
            <a:pPr>
              <a:buFont typeface="Wingdings 2" pitchFamily="18" charset="2"/>
              <a:buNone/>
            </a:pPr>
            <a:endParaRPr lang="ru-RU" sz="4000" dirty="0" smtClean="0"/>
          </a:p>
          <a:p>
            <a:pPr>
              <a:buFont typeface="Wingdings 2" pitchFamily="18" charset="2"/>
              <a:buNone/>
            </a:pPr>
            <a:endParaRPr lang="ru-RU" sz="4000" dirty="0" smtClean="0"/>
          </a:p>
          <a:p>
            <a:pPr>
              <a:buFont typeface="Wingdings 2" pitchFamily="18" charset="2"/>
              <a:buNone/>
            </a:pPr>
            <a:r>
              <a:rPr lang="ru-RU" sz="4000" dirty="0" smtClean="0"/>
              <a:t>  </a:t>
            </a:r>
            <a:endParaRPr lang="ru-RU" sz="3600" b="1" dirty="0" smtClean="0"/>
          </a:p>
          <a:p>
            <a:pPr>
              <a:buFont typeface="Wingdings 2" pitchFamily="18" charset="2"/>
              <a:buNone/>
            </a:pPr>
            <a:endParaRPr lang="ru-RU" sz="3600" b="1" dirty="0" smtClean="0"/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96752"/>
            <a:ext cx="782736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0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1386</TotalTime>
  <Words>1938</Words>
  <Application>Microsoft Office PowerPoint</Application>
  <PresentationFormat>Экран (4:3)</PresentationFormat>
  <Paragraphs>146</Paragraphs>
  <Slides>30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Изящная</vt:lpstr>
      <vt:lpstr>Особенности ведения пациентов с сахарным диабетом, ожирением, перенесшие cOVID-19 на амбулаторном этапе</vt:lpstr>
      <vt:lpstr>        Сахарный диабет и COVID-19 </vt:lpstr>
      <vt:lpstr>Особенности клинической картины:   </vt:lpstr>
      <vt:lpstr>Особенности обследования:   </vt:lpstr>
      <vt:lpstr>Особенности лечения:   Тактика ведения СД меняется в зависимости от тяжести течения COVID-19: </vt:lpstr>
      <vt:lpstr>Особенности лечения:   Тактика ведения СД меняется в зависимости от тяжести течения COVID-19: </vt:lpstr>
      <vt:lpstr>Презентация PowerPoint</vt:lpstr>
      <vt:lpstr>Особенности лечения</vt:lpstr>
      <vt:lpstr>Презентация PowerPoint</vt:lpstr>
      <vt:lpstr>Особенности лечения</vt:lpstr>
      <vt:lpstr>Презентация PowerPoint</vt:lpstr>
      <vt:lpstr>Особенности лечения</vt:lpstr>
      <vt:lpstr>Презентация PowerPoint</vt:lpstr>
      <vt:lpstr>Особенности специфической терапии COVID-19 при СД:</vt:lpstr>
      <vt:lpstr>Сахарный диабет и беременность при COVID-19 Гестационный сахарный диабет (ГСД):</vt:lpstr>
      <vt:lpstr>Манифестный СД при беременности и COVID-19:</vt:lpstr>
      <vt:lpstr>Метаболическая и эндокринологическая реабилитация</vt:lpstr>
      <vt:lpstr>Пациенты, у которых в стационаре впервые выявлен сахарный диабет</vt:lpstr>
      <vt:lpstr>Пациенты с сахарным диабетом, перенесшие COVID-19</vt:lpstr>
      <vt:lpstr>Пациенты с СД, перенесшие COVID-19, находятся в ситуации риска:</vt:lpstr>
      <vt:lpstr>Презентация PowerPoint</vt:lpstr>
      <vt:lpstr>Пациенты без указаний на предшествующую эндокринную патологию, перенесшие COVID-19 и имеющие явления астенического синдрома </vt:lpstr>
      <vt:lpstr>Больные с ожирением, перенесшие COVID-19</vt:lpstr>
      <vt:lpstr>Больные с ожирением, перенесшие COVID-19</vt:lpstr>
      <vt:lpstr>Больные с ожирением, перенесшие COVID-19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№1 Тема: Что такое сахарный диабет</dc:title>
  <dc:creator>Виктория</dc:creator>
  <cp:lastModifiedBy>User</cp:lastModifiedBy>
  <cp:revision>156</cp:revision>
  <dcterms:created xsi:type="dcterms:W3CDTF">2010-10-03T14:07:32Z</dcterms:created>
  <dcterms:modified xsi:type="dcterms:W3CDTF">2021-03-05T07:04:00Z</dcterms:modified>
</cp:coreProperties>
</file>