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7" r:id="rId5"/>
    <p:sldId id="285" r:id="rId6"/>
    <p:sldId id="283" r:id="rId7"/>
    <p:sldId id="282" r:id="rId8"/>
    <p:sldId id="259" r:id="rId9"/>
    <p:sldId id="286" r:id="rId10"/>
    <p:sldId id="272" r:id="rId11"/>
    <p:sldId id="262" r:id="rId12"/>
    <p:sldId id="275" r:id="rId13"/>
    <p:sldId id="287" r:id="rId14"/>
    <p:sldId id="276" r:id="rId15"/>
    <p:sldId id="266" r:id="rId16"/>
    <p:sldId id="288" r:id="rId17"/>
    <p:sldId id="289" r:id="rId18"/>
    <p:sldId id="273" r:id="rId19"/>
    <p:sldId id="269" r:id="rId20"/>
    <p:sldId id="270" r:id="rId21"/>
    <p:sldId id="271" r:id="rId22"/>
    <p:sldId id="274" r:id="rId23"/>
    <p:sldId id="277" r:id="rId24"/>
    <p:sldId id="278" r:id="rId25"/>
    <p:sldId id="279" r:id="rId26"/>
    <p:sldId id="280" r:id="rId27"/>
    <p:sldId id="281" r:id="rId28"/>
    <p:sldId id="284" r:id="rId29"/>
    <p:sldId id="290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5118" autoAdjust="0"/>
  </p:normalViewPr>
  <p:slideViewPr>
    <p:cSldViewPr snapToGrid="0">
      <p:cViewPr varScale="1">
        <p:scale>
          <a:sx n="67" d="100"/>
          <a:sy n="67" d="100"/>
        </p:scale>
        <p:origin x="90" y="3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8DB34-5332-4956-895D-C3EC3BB624B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5FF1DF7-66F2-496B-A48D-A0F497F85850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 dirty="0"/>
            <a:t>1. Генетические повреждения:</a:t>
          </a:r>
          <a:endParaRPr lang="en-US" dirty="0"/>
        </a:p>
      </dgm:t>
    </dgm:pt>
    <dgm:pt modelId="{30555DFB-FB6E-4701-A8EE-2D4B8337DBCF}" type="parTrans" cxnId="{1B03D80D-9C5F-4DBE-839B-737A6B0AF25F}">
      <dgm:prSet/>
      <dgm:spPr/>
      <dgm:t>
        <a:bodyPr/>
        <a:lstStyle/>
        <a:p>
          <a:endParaRPr lang="en-US"/>
        </a:p>
      </dgm:t>
    </dgm:pt>
    <dgm:pt modelId="{36121A78-36F3-4233-979E-45763C9F5A13}" type="sibTrans" cxnId="{1B03D80D-9C5F-4DBE-839B-737A6B0AF25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018102F-0BF4-46EA-9D44-F3E35BBA749C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У больных сахарным диабетом второго типа обнаруживают мутацию гена </a:t>
          </a:r>
          <a:r>
            <a:rPr lang="ru-RU" dirty="0" err="1"/>
            <a:t>гексокиназы</a:t>
          </a:r>
          <a:r>
            <a:rPr lang="ru-RU" dirty="0"/>
            <a:t> (фермент класса </a:t>
          </a:r>
          <a:r>
            <a:rPr lang="ru-RU" dirty="0" err="1"/>
            <a:t>трансфераз</a:t>
          </a:r>
          <a:r>
            <a:rPr lang="ru-RU" dirty="0"/>
            <a:t>, играет важную роль в углеводном обмене), который контролирует глюконеогенез (процесс образования глюкозы из белков и жиров) в печени и секрецию инсулина в бета-клетках поджелудочной железы;</a:t>
          </a:r>
          <a:endParaRPr lang="en-US" dirty="0"/>
        </a:p>
      </dgm:t>
    </dgm:pt>
    <dgm:pt modelId="{DBACFA25-733E-4BAF-91A8-8762AC6208A7}" type="parTrans" cxnId="{03FD0CA4-892D-4CA1-B1AA-E11F8CD3DB6F}">
      <dgm:prSet/>
      <dgm:spPr/>
      <dgm:t>
        <a:bodyPr/>
        <a:lstStyle/>
        <a:p>
          <a:endParaRPr lang="en-US"/>
        </a:p>
      </dgm:t>
    </dgm:pt>
    <dgm:pt modelId="{EF5485A1-B075-4A55-B00F-E686E3E723A9}" type="sibTrans" cxnId="{03FD0CA4-892D-4CA1-B1AA-E11F8CD3DB6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0FD0B79-45F8-4B8A-B0AD-F653C6BB172F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Сахарный диабет с митохондриальным наследованием (наследуемые болезни </a:t>
          </a:r>
          <a:r>
            <a:rPr lang="ru-RU" dirty="0" err="1"/>
            <a:t>митохондрий</a:t>
          </a:r>
          <a:r>
            <a:rPr lang="ru-RU" dirty="0"/>
            <a:t>, митохондрии имеют собственную совокупность генов);</a:t>
          </a:r>
          <a:endParaRPr lang="en-US" dirty="0"/>
        </a:p>
      </dgm:t>
    </dgm:pt>
    <dgm:pt modelId="{4E1148BC-C943-4195-A96E-B3F7C0DF730F}" type="parTrans" cxnId="{C91FCC97-9AFE-46D3-8DB4-F2D0A29BEEDD}">
      <dgm:prSet/>
      <dgm:spPr/>
      <dgm:t>
        <a:bodyPr/>
        <a:lstStyle/>
        <a:p>
          <a:endParaRPr lang="en-US"/>
        </a:p>
      </dgm:t>
    </dgm:pt>
    <dgm:pt modelId="{245EF257-244D-4EF1-82BE-BB2E3FB35776}" type="sibTrans" cxnId="{C91FCC97-9AFE-46D3-8DB4-F2D0A29BEE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257A36D-7F23-4632-80B8-14EB17CA92B5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Семейные формы диабета с доминантным типом наследования. Гены сахарного диабета 2 типа локализуются в 11-й хромосоме.</a:t>
          </a:r>
          <a:endParaRPr lang="en-US" dirty="0"/>
        </a:p>
      </dgm:t>
    </dgm:pt>
    <dgm:pt modelId="{B8E5167D-5B16-4D3B-8471-AAE0B4747042}" type="parTrans" cxnId="{EB19581E-4002-4ABE-8360-A0C47C0744C5}">
      <dgm:prSet/>
      <dgm:spPr/>
      <dgm:t>
        <a:bodyPr/>
        <a:lstStyle/>
        <a:p>
          <a:endParaRPr lang="en-US"/>
        </a:p>
      </dgm:t>
    </dgm:pt>
    <dgm:pt modelId="{3F55F8D9-290A-4791-8606-C91A56746DD8}" type="sibTrans" cxnId="{EB19581E-4002-4ABE-8360-A0C47C0744C5}">
      <dgm:prSet/>
      <dgm:spPr/>
      <dgm:t>
        <a:bodyPr/>
        <a:lstStyle/>
        <a:p>
          <a:endParaRPr lang="en-US"/>
        </a:p>
      </dgm:t>
    </dgm:pt>
    <dgm:pt modelId="{3D4751F8-090D-4C2E-A415-FD504581336A}" type="pres">
      <dgm:prSet presAssocID="{4718DB34-5332-4956-895D-C3EC3BB624B8}" presName="root" presStyleCnt="0">
        <dgm:presLayoutVars>
          <dgm:dir/>
          <dgm:resizeHandles val="exact"/>
        </dgm:presLayoutVars>
      </dgm:prSet>
      <dgm:spPr/>
    </dgm:pt>
    <dgm:pt modelId="{40BC7B39-C962-475D-9754-5EC9888A9BC9}" type="pres">
      <dgm:prSet presAssocID="{75FF1DF7-66F2-496B-A48D-A0F497F85850}" presName="compNode" presStyleCnt="0"/>
      <dgm:spPr/>
    </dgm:pt>
    <dgm:pt modelId="{F0B1C7AD-E8E2-475E-9C03-9B72D09E7094}" type="pres">
      <dgm:prSet presAssocID="{75FF1DF7-66F2-496B-A48D-A0F497F85850}" presName="bgRect" presStyleLbl="bgShp" presStyleIdx="0" presStyleCnt="4"/>
      <dgm:spPr/>
    </dgm:pt>
    <dgm:pt modelId="{A7AEC2AF-08B5-4911-A4B1-59D89D437ED6}" type="pres">
      <dgm:prSet presAssocID="{75FF1DF7-66F2-496B-A48D-A0F497F8585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6ABB7447-BD5D-43BD-81F6-9A4A6F4CA90C}" type="pres">
      <dgm:prSet presAssocID="{75FF1DF7-66F2-496B-A48D-A0F497F85850}" presName="spaceRect" presStyleCnt="0"/>
      <dgm:spPr/>
    </dgm:pt>
    <dgm:pt modelId="{094A0842-2F9A-4850-BE2E-F1F0A762E3C2}" type="pres">
      <dgm:prSet presAssocID="{75FF1DF7-66F2-496B-A48D-A0F497F85850}" presName="parTx" presStyleLbl="revTx" presStyleIdx="0" presStyleCnt="4">
        <dgm:presLayoutVars>
          <dgm:chMax val="0"/>
          <dgm:chPref val="0"/>
        </dgm:presLayoutVars>
      </dgm:prSet>
      <dgm:spPr/>
    </dgm:pt>
    <dgm:pt modelId="{5691E89D-BD6F-41B5-8FDE-F63947CD5007}" type="pres">
      <dgm:prSet presAssocID="{36121A78-36F3-4233-979E-45763C9F5A13}" presName="sibTrans" presStyleCnt="0"/>
      <dgm:spPr/>
    </dgm:pt>
    <dgm:pt modelId="{4B1430A1-4B06-4693-9597-6AECFDA1BA7F}" type="pres">
      <dgm:prSet presAssocID="{D018102F-0BF4-46EA-9D44-F3E35BBA749C}" presName="compNode" presStyleCnt="0"/>
      <dgm:spPr/>
    </dgm:pt>
    <dgm:pt modelId="{B3573BCB-4F90-46B8-BF7E-FB46F70AC8C7}" type="pres">
      <dgm:prSet presAssocID="{D018102F-0BF4-46EA-9D44-F3E35BBA749C}" presName="bgRect" presStyleLbl="bgShp" presStyleIdx="1" presStyleCnt="4"/>
      <dgm:spPr/>
    </dgm:pt>
    <dgm:pt modelId="{264BB2DF-FD04-4119-BDA7-330C5B27284C}" type="pres">
      <dgm:prSet presAssocID="{D018102F-0BF4-46EA-9D44-F3E35BBA749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EA7DE696-1081-49F3-8A38-07B3904D378F}" type="pres">
      <dgm:prSet presAssocID="{D018102F-0BF4-46EA-9D44-F3E35BBA749C}" presName="spaceRect" presStyleCnt="0"/>
      <dgm:spPr/>
    </dgm:pt>
    <dgm:pt modelId="{77D7B00D-9113-48F8-A1F4-1F0DBEE40AAA}" type="pres">
      <dgm:prSet presAssocID="{D018102F-0BF4-46EA-9D44-F3E35BBA749C}" presName="parTx" presStyleLbl="revTx" presStyleIdx="1" presStyleCnt="4">
        <dgm:presLayoutVars>
          <dgm:chMax val="0"/>
          <dgm:chPref val="0"/>
        </dgm:presLayoutVars>
      </dgm:prSet>
      <dgm:spPr/>
    </dgm:pt>
    <dgm:pt modelId="{B4B92D18-D93A-4510-B791-BBC006292669}" type="pres">
      <dgm:prSet presAssocID="{EF5485A1-B075-4A55-B00F-E686E3E723A9}" presName="sibTrans" presStyleCnt="0"/>
      <dgm:spPr/>
    </dgm:pt>
    <dgm:pt modelId="{656F0B29-1EB2-48D4-968F-7445BBC72D0F}" type="pres">
      <dgm:prSet presAssocID="{F0FD0B79-45F8-4B8A-B0AD-F653C6BB172F}" presName="compNode" presStyleCnt="0"/>
      <dgm:spPr/>
    </dgm:pt>
    <dgm:pt modelId="{768F1F46-CFAA-415C-A132-EACC3C4ADFDB}" type="pres">
      <dgm:prSet presAssocID="{F0FD0B79-45F8-4B8A-B0AD-F653C6BB172F}" presName="bgRect" presStyleLbl="bgShp" presStyleIdx="2" presStyleCnt="4"/>
      <dgm:spPr/>
    </dgm:pt>
    <dgm:pt modelId="{908A6E6B-081D-4977-992A-B515B5C82F34}" type="pres">
      <dgm:prSet presAssocID="{F0FD0B79-45F8-4B8A-B0AD-F653C6BB172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BCC6AE5D-A7E6-4EE0-BB59-9BACB9580508}" type="pres">
      <dgm:prSet presAssocID="{F0FD0B79-45F8-4B8A-B0AD-F653C6BB172F}" presName="spaceRect" presStyleCnt="0"/>
      <dgm:spPr/>
    </dgm:pt>
    <dgm:pt modelId="{D485F855-9979-49EC-8EF4-96388E5063DC}" type="pres">
      <dgm:prSet presAssocID="{F0FD0B79-45F8-4B8A-B0AD-F653C6BB172F}" presName="parTx" presStyleLbl="revTx" presStyleIdx="2" presStyleCnt="4">
        <dgm:presLayoutVars>
          <dgm:chMax val="0"/>
          <dgm:chPref val="0"/>
        </dgm:presLayoutVars>
      </dgm:prSet>
      <dgm:spPr/>
    </dgm:pt>
    <dgm:pt modelId="{BC3C1545-276D-463D-93BC-1B9FBD819701}" type="pres">
      <dgm:prSet presAssocID="{245EF257-244D-4EF1-82BE-BB2E3FB35776}" presName="sibTrans" presStyleCnt="0"/>
      <dgm:spPr/>
    </dgm:pt>
    <dgm:pt modelId="{BCC067B8-6780-4A75-9C04-AAFD0C635910}" type="pres">
      <dgm:prSet presAssocID="{7257A36D-7F23-4632-80B8-14EB17CA92B5}" presName="compNode" presStyleCnt="0"/>
      <dgm:spPr/>
    </dgm:pt>
    <dgm:pt modelId="{A2A10E30-779C-4425-BC45-47D863505D45}" type="pres">
      <dgm:prSet presAssocID="{7257A36D-7F23-4632-80B8-14EB17CA92B5}" presName="bgRect" presStyleLbl="bgShp" presStyleIdx="3" presStyleCnt="4"/>
      <dgm:spPr/>
    </dgm:pt>
    <dgm:pt modelId="{A80521DC-08ED-4EC1-AFF3-700F87C190CA}" type="pres">
      <dgm:prSet presAssocID="{7257A36D-7F23-4632-80B8-14EB17CA92B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CD669E60-687B-40C9-82BF-C7570C51A9DC}" type="pres">
      <dgm:prSet presAssocID="{7257A36D-7F23-4632-80B8-14EB17CA92B5}" presName="spaceRect" presStyleCnt="0"/>
      <dgm:spPr/>
    </dgm:pt>
    <dgm:pt modelId="{68B15EBF-8F3D-4CD1-B059-862D97A777E1}" type="pres">
      <dgm:prSet presAssocID="{7257A36D-7F23-4632-80B8-14EB17CA92B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FD34F04-36D1-4D7A-BB12-D02BE0723BC1}" type="presOf" srcId="{F0FD0B79-45F8-4B8A-B0AD-F653C6BB172F}" destId="{D485F855-9979-49EC-8EF4-96388E5063DC}" srcOrd="0" destOrd="0" presId="urn:microsoft.com/office/officeart/2018/2/layout/IconVerticalSolidList"/>
    <dgm:cxn modelId="{1B03D80D-9C5F-4DBE-839B-737A6B0AF25F}" srcId="{4718DB34-5332-4956-895D-C3EC3BB624B8}" destId="{75FF1DF7-66F2-496B-A48D-A0F497F85850}" srcOrd="0" destOrd="0" parTransId="{30555DFB-FB6E-4701-A8EE-2D4B8337DBCF}" sibTransId="{36121A78-36F3-4233-979E-45763C9F5A13}"/>
    <dgm:cxn modelId="{EB19581E-4002-4ABE-8360-A0C47C0744C5}" srcId="{4718DB34-5332-4956-895D-C3EC3BB624B8}" destId="{7257A36D-7F23-4632-80B8-14EB17CA92B5}" srcOrd="3" destOrd="0" parTransId="{B8E5167D-5B16-4D3B-8471-AAE0B4747042}" sibTransId="{3F55F8D9-290A-4791-8606-C91A56746DD8}"/>
    <dgm:cxn modelId="{19D92B75-9F8C-4815-9142-041C90DB9DAE}" type="presOf" srcId="{7257A36D-7F23-4632-80B8-14EB17CA92B5}" destId="{68B15EBF-8F3D-4CD1-B059-862D97A777E1}" srcOrd="0" destOrd="0" presId="urn:microsoft.com/office/officeart/2018/2/layout/IconVerticalSolidList"/>
    <dgm:cxn modelId="{D812A95A-5D8D-4863-9B5B-66FA3B367C44}" type="presOf" srcId="{4718DB34-5332-4956-895D-C3EC3BB624B8}" destId="{3D4751F8-090D-4C2E-A415-FD504581336A}" srcOrd="0" destOrd="0" presId="urn:microsoft.com/office/officeart/2018/2/layout/IconVerticalSolidList"/>
    <dgm:cxn modelId="{5BC40286-4C73-4E42-9278-0DCE384A3BF6}" type="presOf" srcId="{75FF1DF7-66F2-496B-A48D-A0F497F85850}" destId="{094A0842-2F9A-4850-BE2E-F1F0A762E3C2}" srcOrd="0" destOrd="0" presId="urn:microsoft.com/office/officeart/2018/2/layout/IconVerticalSolidList"/>
    <dgm:cxn modelId="{C91FCC97-9AFE-46D3-8DB4-F2D0A29BEEDD}" srcId="{4718DB34-5332-4956-895D-C3EC3BB624B8}" destId="{F0FD0B79-45F8-4B8A-B0AD-F653C6BB172F}" srcOrd="2" destOrd="0" parTransId="{4E1148BC-C943-4195-A96E-B3F7C0DF730F}" sibTransId="{245EF257-244D-4EF1-82BE-BB2E3FB35776}"/>
    <dgm:cxn modelId="{03FD0CA4-892D-4CA1-B1AA-E11F8CD3DB6F}" srcId="{4718DB34-5332-4956-895D-C3EC3BB624B8}" destId="{D018102F-0BF4-46EA-9D44-F3E35BBA749C}" srcOrd="1" destOrd="0" parTransId="{DBACFA25-733E-4BAF-91A8-8762AC6208A7}" sibTransId="{EF5485A1-B075-4A55-B00F-E686E3E723A9}"/>
    <dgm:cxn modelId="{5A8F5DCB-32CA-4F9B-99D8-E21844AB40A0}" type="presOf" srcId="{D018102F-0BF4-46EA-9D44-F3E35BBA749C}" destId="{77D7B00D-9113-48F8-A1F4-1F0DBEE40AAA}" srcOrd="0" destOrd="0" presId="urn:microsoft.com/office/officeart/2018/2/layout/IconVerticalSolidList"/>
    <dgm:cxn modelId="{D128D388-7BA4-4FC8-AA82-CD7C2919328F}" type="presParOf" srcId="{3D4751F8-090D-4C2E-A415-FD504581336A}" destId="{40BC7B39-C962-475D-9754-5EC9888A9BC9}" srcOrd="0" destOrd="0" presId="urn:microsoft.com/office/officeart/2018/2/layout/IconVerticalSolidList"/>
    <dgm:cxn modelId="{54EEC31F-57CB-4EFE-87C1-F615EB576ED2}" type="presParOf" srcId="{40BC7B39-C962-475D-9754-5EC9888A9BC9}" destId="{F0B1C7AD-E8E2-475E-9C03-9B72D09E7094}" srcOrd="0" destOrd="0" presId="urn:microsoft.com/office/officeart/2018/2/layout/IconVerticalSolidList"/>
    <dgm:cxn modelId="{55C12370-DE6D-466A-A94D-3138BCA1CB38}" type="presParOf" srcId="{40BC7B39-C962-475D-9754-5EC9888A9BC9}" destId="{A7AEC2AF-08B5-4911-A4B1-59D89D437ED6}" srcOrd="1" destOrd="0" presId="urn:microsoft.com/office/officeart/2018/2/layout/IconVerticalSolidList"/>
    <dgm:cxn modelId="{9447AF7D-784C-4B28-9E5A-8E3B9FADF5E9}" type="presParOf" srcId="{40BC7B39-C962-475D-9754-5EC9888A9BC9}" destId="{6ABB7447-BD5D-43BD-81F6-9A4A6F4CA90C}" srcOrd="2" destOrd="0" presId="urn:microsoft.com/office/officeart/2018/2/layout/IconVerticalSolidList"/>
    <dgm:cxn modelId="{906D98DE-ED0B-4E4D-8949-77A945780C63}" type="presParOf" srcId="{40BC7B39-C962-475D-9754-5EC9888A9BC9}" destId="{094A0842-2F9A-4850-BE2E-F1F0A762E3C2}" srcOrd="3" destOrd="0" presId="urn:microsoft.com/office/officeart/2018/2/layout/IconVerticalSolidList"/>
    <dgm:cxn modelId="{DF9B238A-FC60-4F9F-9C17-22C9844D2FF9}" type="presParOf" srcId="{3D4751F8-090D-4C2E-A415-FD504581336A}" destId="{5691E89D-BD6F-41B5-8FDE-F63947CD5007}" srcOrd="1" destOrd="0" presId="urn:microsoft.com/office/officeart/2018/2/layout/IconVerticalSolidList"/>
    <dgm:cxn modelId="{5D49AA6A-65B9-4AB5-B4AB-3023264E4006}" type="presParOf" srcId="{3D4751F8-090D-4C2E-A415-FD504581336A}" destId="{4B1430A1-4B06-4693-9597-6AECFDA1BA7F}" srcOrd="2" destOrd="0" presId="urn:microsoft.com/office/officeart/2018/2/layout/IconVerticalSolidList"/>
    <dgm:cxn modelId="{ED4F8AC3-2705-4657-9491-73D9AC7ED3D0}" type="presParOf" srcId="{4B1430A1-4B06-4693-9597-6AECFDA1BA7F}" destId="{B3573BCB-4F90-46B8-BF7E-FB46F70AC8C7}" srcOrd="0" destOrd="0" presId="urn:microsoft.com/office/officeart/2018/2/layout/IconVerticalSolidList"/>
    <dgm:cxn modelId="{8C38E086-0191-45DC-96EA-277043D0E654}" type="presParOf" srcId="{4B1430A1-4B06-4693-9597-6AECFDA1BA7F}" destId="{264BB2DF-FD04-4119-BDA7-330C5B27284C}" srcOrd="1" destOrd="0" presId="urn:microsoft.com/office/officeart/2018/2/layout/IconVerticalSolidList"/>
    <dgm:cxn modelId="{F6C564FD-C49D-406A-B6C6-F634DFBEB350}" type="presParOf" srcId="{4B1430A1-4B06-4693-9597-6AECFDA1BA7F}" destId="{EA7DE696-1081-49F3-8A38-07B3904D378F}" srcOrd="2" destOrd="0" presId="urn:microsoft.com/office/officeart/2018/2/layout/IconVerticalSolidList"/>
    <dgm:cxn modelId="{EA53884D-1B5C-45AF-BE7B-6F87EE567D94}" type="presParOf" srcId="{4B1430A1-4B06-4693-9597-6AECFDA1BA7F}" destId="{77D7B00D-9113-48F8-A1F4-1F0DBEE40AAA}" srcOrd="3" destOrd="0" presId="urn:microsoft.com/office/officeart/2018/2/layout/IconVerticalSolidList"/>
    <dgm:cxn modelId="{BAE1DD01-F810-4C13-9A52-D824D8F7EADC}" type="presParOf" srcId="{3D4751F8-090D-4C2E-A415-FD504581336A}" destId="{B4B92D18-D93A-4510-B791-BBC006292669}" srcOrd="3" destOrd="0" presId="urn:microsoft.com/office/officeart/2018/2/layout/IconVerticalSolidList"/>
    <dgm:cxn modelId="{AA711A78-CE11-4162-BB83-B042514FAF04}" type="presParOf" srcId="{3D4751F8-090D-4C2E-A415-FD504581336A}" destId="{656F0B29-1EB2-48D4-968F-7445BBC72D0F}" srcOrd="4" destOrd="0" presId="urn:microsoft.com/office/officeart/2018/2/layout/IconVerticalSolidList"/>
    <dgm:cxn modelId="{94A3F4C5-1CEF-44EC-A34C-7806DAF877BB}" type="presParOf" srcId="{656F0B29-1EB2-48D4-968F-7445BBC72D0F}" destId="{768F1F46-CFAA-415C-A132-EACC3C4ADFDB}" srcOrd="0" destOrd="0" presId="urn:microsoft.com/office/officeart/2018/2/layout/IconVerticalSolidList"/>
    <dgm:cxn modelId="{D3B98C04-AB7B-4F39-A911-9A7FC8D91136}" type="presParOf" srcId="{656F0B29-1EB2-48D4-968F-7445BBC72D0F}" destId="{908A6E6B-081D-4977-992A-B515B5C82F34}" srcOrd="1" destOrd="0" presId="urn:microsoft.com/office/officeart/2018/2/layout/IconVerticalSolidList"/>
    <dgm:cxn modelId="{65FD3E63-5FAF-4A8E-A50C-EF493399A03F}" type="presParOf" srcId="{656F0B29-1EB2-48D4-968F-7445BBC72D0F}" destId="{BCC6AE5D-A7E6-4EE0-BB59-9BACB9580508}" srcOrd="2" destOrd="0" presId="urn:microsoft.com/office/officeart/2018/2/layout/IconVerticalSolidList"/>
    <dgm:cxn modelId="{26315D07-C77B-4EAD-B242-EAE379BB7DD3}" type="presParOf" srcId="{656F0B29-1EB2-48D4-968F-7445BBC72D0F}" destId="{D485F855-9979-49EC-8EF4-96388E5063DC}" srcOrd="3" destOrd="0" presId="urn:microsoft.com/office/officeart/2018/2/layout/IconVerticalSolidList"/>
    <dgm:cxn modelId="{2F46E407-6860-4B4E-8266-1C4E6F1051BC}" type="presParOf" srcId="{3D4751F8-090D-4C2E-A415-FD504581336A}" destId="{BC3C1545-276D-463D-93BC-1B9FBD819701}" srcOrd="5" destOrd="0" presId="urn:microsoft.com/office/officeart/2018/2/layout/IconVerticalSolidList"/>
    <dgm:cxn modelId="{034BFAB5-D086-4087-98A6-4B8788F58895}" type="presParOf" srcId="{3D4751F8-090D-4C2E-A415-FD504581336A}" destId="{BCC067B8-6780-4A75-9C04-AAFD0C635910}" srcOrd="6" destOrd="0" presId="urn:microsoft.com/office/officeart/2018/2/layout/IconVerticalSolidList"/>
    <dgm:cxn modelId="{2F162E05-B111-4814-A3B9-D3029AF2C149}" type="presParOf" srcId="{BCC067B8-6780-4A75-9C04-AAFD0C635910}" destId="{A2A10E30-779C-4425-BC45-47D863505D45}" srcOrd="0" destOrd="0" presId="urn:microsoft.com/office/officeart/2018/2/layout/IconVerticalSolidList"/>
    <dgm:cxn modelId="{C5C6E248-5640-44FC-81BB-ACA586B91214}" type="presParOf" srcId="{BCC067B8-6780-4A75-9C04-AAFD0C635910}" destId="{A80521DC-08ED-4EC1-AFF3-700F87C190CA}" srcOrd="1" destOrd="0" presId="urn:microsoft.com/office/officeart/2018/2/layout/IconVerticalSolidList"/>
    <dgm:cxn modelId="{2A0D28E5-B734-472A-AED1-7FAD6625EBF5}" type="presParOf" srcId="{BCC067B8-6780-4A75-9C04-AAFD0C635910}" destId="{CD669E60-687B-40C9-82BF-C7570C51A9DC}" srcOrd="2" destOrd="0" presId="urn:microsoft.com/office/officeart/2018/2/layout/IconVerticalSolidList"/>
    <dgm:cxn modelId="{D3711290-D03B-4586-AF82-BE8703B65C50}" type="presParOf" srcId="{BCC067B8-6780-4A75-9C04-AAFD0C635910}" destId="{68B15EBF-8F3D-4CD1-B059-862D97A777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1C7AD-E8E2-475E-9C03-9B72D09E7094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EC2AF-08B5-4911-A4B1-59D89D437ED6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A0842-2F9A-4850-BE2E-F1F0A762E3C2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1. Генетические повреждения:</a:t>
          </a:r>
          <a:endParaRPr lang="en-US" sz="1500" kern="1200" dirty="0"/>
        </a:p>
      </dsp:txBody>
      <dsp:txXfrm>
        <a:off x="1057183" y="1805"/>
        <a:ext cx="9458416" cy="915310"/>
      </dsp:txXfrm>
    </dsp:sp>
    <dsp:sp modelId="{B3573BCB-4F90-46B8-BF7E-FB46F70AC8C7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BB2DF-FD04-4119-BDA7-330C5B27284C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7B00D-9113-48F8-A1F4-1F0DBEE40AAA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У больных сахарным диабетом второго типа обнаруживают мутацию гена </a:t>
          </a:r>
          <a:r>
            <a:rPr lang="ru-RU" sz="1500" kern="1200" dirty="0" err="1"/>
            <a:t>гексокиназы</a:t>
          </a:r>
          <a:r>
            <a:rPr lang="ru-RU" sz="1500" kern="1200" dirty="0"/>
            <a:t> (фермент класса </a:t>
          </a:r>
          <a:r>
            <a:rPr lang="ru-RU" sz="1500" kern="1200" dirty="0" err="1"/>
            <a:t>трансфераз</a:t>
          </a:r>
          <a:r>
            <a:rPr lang="ru-RU" sz="1500" kern="1200" dirty="0"/>
            <a:t>, играет важную роль в углеводном обмене), который контролирует глюконеогенез (процесс образования глюкозы из белков и жиров) в печени и секрецию инсулина в бета-клетках поджелудочной железы;</a:t>
          </a:r>
          <a:endParaRPr lang="en-US" sz="1500" kern="1200" dirty="0"/>
        </a:p>
      </dsp:txBody>
      <dsp:txXfrm>
        <a:off x="1057183" y="1145944"/>
        <a:ext cx="9458416" cy="915310"/>
      </dsp:txXfrm>
    </dsp:sp>
    <dsp:sp modelId="{768F1F46-CFAA-415C-A132-EACC3C4ADFDB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A6E6B-081D-4977-992A-B515B5C82F34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5F855-9979-49EC-8EF4-96388E5063DC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Сахарный диабет с митохондриальным наследованием (наследуемые болезни </a:t>
          </a:r>
          <a:r>
            <a:rPr lang="ru-RU" sz="1500" kern="1200" dirty="0" err="1"/>
            <a:t>митохондрий</a:t>
          </a:r>
          <a:r>
            <a:rPr lang="ru-RU" sz="1500" kern="1200" dirty="0"/>
            <a:t>, митохондрии имеют собственную совокупность генов);</a:t>
          </a:r>
          <a:endParaRPr lang="en-US" sz="1500" kern="1200" dirty="0"/>
        </a:p>
      </dsp:txBody>
      <dsp:txXfrm>
        <a:off x="1057183" y="2290082"/>
        <a:ext cx="9458416" cy="915310"/>
      </dsp:txXfrm>
    </dsp:sp>
    <dsp:sp modelId="{A2A10E30-779C-4425-BC45-47D863505D45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521DC-08ED-4EC1-AFF3-700F87C190CA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15EBF-8F3D-4CD1-B059-862D97A777E1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Семейные формы диабета с доминантным типом наследования. Гены сахарного диабета 2 типа локализуются в 11-й хромосоме.</a:t>
          </a:r>
          <a:endParaRPr lang="en-US" sz="1500" kern="1200" dirty="0"/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ADC39-3D10-4C31-9BA7-F200B475E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14C7EF-F093-4E3F-A91D-47FA78C98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A05537-0A55-4710-9FF0-9363F61BA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5A2B-2DF1-4978-9CD6-EBB2467D8331}" type="datetimeFigureOut">
              <a:rPr lang="ru-RU" smtClean="0"/>
              <a:t>25.09.2019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CAC461-8F42-419D-BF0C-B4C10793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B9B42-BEF6-41BC-AD86-326D6B4D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EAAF-4844-4F39-9394-095389E5F2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61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A4300-516F-4B0E-9E06-A2CB7EE17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51DDCE-52B4-430B-9A83-B880B050E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EABA1-378E-4E0C-AF50-BF8CFD6F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5A2B-2DF1-4978-9CD6-EBB2467D8331}" type="datetimeFigureOut">
              <a:rPr lang="ru-RU" smtClean="0"/>
              <a:t>25.09.2019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DC4A3-6C13-4EC2-9D0B-21750865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EE805-1034-4836-8CFB-DC17557AF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EAAF-4844-4F39-9394-095389E5F2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89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C6090B-D7C9-4BA5-AF32-46E6EBC91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C21241-97B5-4C2A-98E1-D8EAE28E4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A367E5-5337-47D7-A48C-61F3CF70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5A2B-2DF1-4978-9CD6-EBB2467D8331}" type="datetimeFigureOut">
              <a:rPr lang="ru-RU" smtClean="0"/>
              <a:t>25.09.2019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70F24-6F2A-4B9E-B820-B4F506BE6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3D7B55-67BE-46E9-8B3A-7BBA7230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EAAF-4844-4F39-9394-095389E5F2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29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35E4F-4027-46B1-8B67-616145C09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DCAFBC-C301-4773-BC13-63AA269F1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4AE146-1243-40D1-963A-924305BF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5A2B-2DF1-4978-9CD6-EBB2467D8331}" type="datetimeFigureOut">
              <a:rPr lang="ru-RU" smtClean="0"/>
              <a:t>25.09.2019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D74EB7-E6B9-4DA3-95AE-1B69335C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C3B58B-38BD-4C57-A31E-BE48A141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EAAF-4844-4F39-9394-095389E5F2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16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317BD-30D3-4654-92A5-B84E8BF5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CDDCE-C012-4158-BE15-58B61CF62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1AA1C4-8801-469E-A44F-FF0E8E9C7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5A2B-2DF1-4978-9CD6-EBB2467D8331}" type="datetimeFigureOut">
              <a:rPr lang="ru-RU" smtClean="0"/>
              <a:t>25.09.2019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A86F18-9488-445E-99F2-DAD9EA00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31F2D5-53A8-4B9C-8BDC-385E6C31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EAAF-4844-4F39-9394-095389E5F2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81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E5478-28D2-42F0-8FDC-A4AC388E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DE0BF8-26F8-418B-953A-AD7F7742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BD5E2-1438-4187-8D2C-6E7117128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7F97E0-272B-4583-9AD3-700056F8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5A2B-2DF1-4978-9CD6-EBB2467D8331}" type="datetimeFigureOut">
              <a:rPr lang="ru-RU" smtClean="0"/>
              <a:t>25.09.2019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7618A4-7C4A-41D4-9525-FCD79C39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2BCB43-A5C2-48AD-BD9E-1A9C4C4D7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EAAF-4844-4F39-9394-095389E5F2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78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CB3D0-A988-4D52-9231-8B1CF4699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AE5DDC-6320-45D8-ADEA-BFF3263EC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57B34A-B7E3-4742-B249-AE43AFF9B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A5F952-0ECC-4D37-836B-1D50CA8B7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47AEB1-8AC9-4ED6-A71D-836501CD9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C8FD36-2AC5-42DA-9262-39ADC69A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5A2B-2DF1-4978-9CD6-EBB2467D8331}" type="datetimeFigureOut">
              <a:rPr lang="ru-RU" smtClean="0"/>
              <a:t>25.09.2019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BE38DB-9F50-411D-A582-A8D45562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10C7D6-CE01-4AE1-90B6-DA71D2104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EAAF-4844-4F39-9394-095389E5F2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94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7CA9A-0B2C-409C-A921-69C602D4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B33A03-9E74-48EB-A4EE-AA974131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5A2B-2DF1-4978-9CD6-EBB2467D8331}" type="datetimeFigureOut">
              <a:rPr lang="ru-RU" smtClean="0"/>
              <a:t>25.09.2019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B1134B-A8CC-41E9-ABE3-A1F95AFD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6192BE-5967-4E9A-B19D-A30587A3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EAAF-4844-4F39-9394-095389E5F2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41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24406-88AF-4000-992A-162F6EE1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5A2B-2DF1-4978-9CD6-EBB2467D8331}" type="datetimeFigureOut">
              <a:rPr lang="ru-RU" smtClean="0"/>
              <a:t>25.09.2019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DCE580-0355-4B0B-A68F-CB084486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AE222E-E13F-421F-9305-B750CB21E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EAAF-4844-4F39-9394-095389E5F2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34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86F5C-A315-4F4A-AB83-9500E778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ED7FD4-47C9-4BA5-A19B-B8F6C2FD5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3368F4-8CA7-49EE-B45C-87DB1750D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EE566A-1BDB-4440-97D3-BA2B2457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5A2B-2DF1-4978-9CD6-EBB2467D8331}" type="datetimeFigureOut">
              <a:rPr lang="ru-RU" smtClean="0"/>
              <a:t>25.09.2019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C210B-C6CE-4FD9-96E2-8EA37714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B8881B-7E63-42C4-AE6B-7F0CD187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EAAF-4844-4F39-9394-095389E5F2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72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8B263-4E95-4478-98BA-5152104C1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42C535-6860-4457-9394-A41CEEDAE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5D03C0-0FE3-4744-AFEC-57B580A90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C483A-88CF-4FFD-BB6E-120F294A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5A2B-2DF1-4978-9CD6-EBB2467D8331}" type="datetimeFigureOut">
              <a:rPr lang="ru-RU" smtClean="0"/>
              <a:t>25.09.2019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DC8FC-D0E2-44DE-8A9D-6464043F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60B87F-5390-4B88-BF98-8A678844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EAAF-4844-4F39-9394-095389E5F2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63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8F00F-253B-4E7C-AC6F-990691DE7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895F59-C520-4226-AAB8-85F614ABA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E26B3D-6A8F-4FC3-B4B9-39CBFF55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5A2B-2DF1-4978-9CD6-EBB2467D8331}" type="datetimeFigureOut">
              <a:rPr lang="ru-RU" smtClean="0"/>
              <a:t>25.09.2019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BB171-2ED9-4DC5-BB7A-55EF2007A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2E6708-1FC8-45B3-81FE-E9A39513F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EEAAF-4844-4F39-9394-095389E5F2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60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336ED-7908-4C21-ADAA-C29828D203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A1DB5D-ADA6-4DB3-A694-5AB7267F8D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внутренний, зубная щетка, торт&#10;&#10;Автоматически созданное описание">
            <a:extLst>
              <a:ext uri="{FF2B5EF4-FFF2-40B4-BE49-F238E27FC236}">
                <a16:creationId xmlns:a16="http://schemas.microsoft.com/office/drawing/2014/main" id="{42F9EBAF-5626-4B69-9EAB-B689D44DD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1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25A0-1003-4CEA-9AB7-C36D05AB6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D32DB7-7118-4BA3-8343-25410BF61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C0B1F8-EF74-45C4-A3A5-C8B1D2A56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4" y="128588"/>
            <a:ext cx="11984311" cy="654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03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82FA5DA-62E1-493B-8848-D370C297DD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8" r="-1" b="-1"/>
          <a:stretch/>
        </p:blipFill>
        <p:spPr bwMode="auto">
          <a:xfrm>
            <a:off x="633999" y="1299803"/>
            <a:ext cx="3684191" cy="423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40">
            <a:extLst>
              <a:ext uri="{FF2B5EF4-FFF2-40B4-BE49-F238E27FC236}">
                <a16:creationId xmlns:a16="http://schemas.microsoft.com/office/drawing/2014/main" id="{732BBDD8-8D49-4D88-8935-FBC3DCA33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314" y="2"/>
            <a:ext cx="7556686" cy="685799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7862B-F993-4586-A2E8-3089B8F3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781" y="620720"/>
            <a:ext cx="6157545" cy="5523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Сахарный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диабет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типа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сост</a:t>
            </a:r>
            <a:r>
              <a:rPr lang="ru-RU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вляет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менее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10%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от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всех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видов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СД.</a:t>
            </a:r>
            <a:b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Развивается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детском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возрасте</a:t>
            </a:r>
            <a:r>
              <a:rPr lang="ru-RU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</a:t>
            </a:r>
            <a:r>
              <a:rPr lang="ru-RU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пик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в 14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лет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манифестация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40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лет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635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F961B-F48C-40EA-BE45-DC2FA764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Характеристика СД 1типа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7C91AD-8363-42EF-9823-4CD6633D5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Начало  острое, внезапное.</a:t>
            </a:r>
          </a:p>
          <a:p>
            <a:r>
              <a:rPr lang="ru-RU" dirty="0"/>
              <a:t>Начало болезни в молодом, чаще детском возрасте.</a:t>
            </a:r>
          </a:p>
          <a:p>
            <a:r>
              <a:rPr lang="ru-RU" dirty="0"/>
              <a:t>Течение тяжелое, часто осложняется </a:t>
            </a:r>
            <a:r>
              <a:rPr lang="ru-RU" dirty="0" err="1"/>
              <a:t>кетозом</a:t>
            </a:r>
            <a:r>
              <a:rPr lang="ru-RU" dirty="0"/>
              <a:t>.</a:t>
            </a:r>
          </a:p>
          <a:p>
            <a:r>
              <a:rPr lang="ru-RU" dirty="0"/>
              <a:t>Масса тела  у большинства больных снижена.</a:t>
            </a:r>
          </a:p>
          <a:p>
            <a:r>
              <a:rPr lang="ru-RU" dirty="0"/>
              <a:t>Имеется тесная связь с системой </a:t>
            </a:r>
            <a:r>
              <a:rPr lang="en-US" dirty="0"/>
              <a:t>HLA</a:t>
            </a:r>
            <a:r>
              <a:rPr lang="ru-RU" dirty="0"/>
              <a:t>, в крови обнаруживаются АТ к островкам.</a:t>
            </a:r>
          </a:p>
          <a:p>
            <a:r>
              <a:rPr lang="ru-RU" dirty="0"/>
              <a:t>В крови резко снижен уровень инсулина.</a:t>
            </a:r>
          </a:p>
        </p:txBody>
      </p:sp>
    </p:spTree>
    <p:extLst>
      <p:ext uri="{BB962C8B-B14F-4D97-AF65-F5344CB8AC3E}">
        <p14:creationId xmlns:p14="http://schemas.microsoft.com/office/powerpoint/2010/main" val="3106490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A692C-4A34-4B49-8F26-604AC88FA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Клиника Сахарного диабета </a:t>
            </a:r>
            <a:endParaRPr lang="ru-RU" dirty="0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60FB262D-8171-4D54-8A36-AA52821E8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ru-RU" sz="2000" dirty="0">
              <a:solidFill>
                <a:srgbClr val="000000"/>
              </a:solidFill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&amp;quot"/>
              </a:rPr>
              <a:t>Полиурия — первый </a:t>
            </a:r>
            <a:r>
              <a:rPr lang="ru-RU" dirty="0" err="1">
                <a:solidFill>
                  <a:srgbClr val="000000"/>
                </a:solidFill>
                <a:latin typeface="&amp;quot"/>
              </a:rPr>
              <a:t>манифестный</a:t>
            </a:r>
            <a:r>
              <a:rPr lang="ru-RU" dirty="0">
                <a:solidFill>
                  <a:srgbClr val="000000"/>
                </a:solidFill>
                <a:latin typeface="&amp;quot"/>
              </a:rPr>
              <a:t> симптом глюкозурии.</a:t>
            </a:r>
          </a:p>
          <a:p>
            <a:pPr fontAlgn="base"/>
            <a:r>
              <a:rPr lang="ru-RU" dirty="0">
                <a:solidFill>
                  <a:srgbClr val="000000"/>
                </a:solidFill>
                <a:latin typeface="&amp;quot"/>
              </a:rPr>
              <a:t>Полидипсия связана с </a:t>
            </a:r>
            <a:r>
              <a:rPr lang="ru-RU" dirty="0" err="1">
                <a:solidFill>
                  <a:srgbClr val="000000"/>
                </a:solidFill>
                <a:latin typeface="&amp;quot"/>
              </a:rPr>
              <a:t>гиперосмолярностью</a:t>
            </a:r>
            <a:r>
              <a:rPr lang="ru-RU" dirty="0">
                <a:solidFill>
                  <a:srgbClr val="000000"/>
                </a:solidFill>
                <a:latin typeface="&amp;quot"/>
              </a:rPr>
              <a:t> плазмы и полиурией. </a:t>
            </a:r>
          </a:p>
          <a:p>
            <a:pPr fontAlgn="base"/>
            <a:r>
              <a:rPr lang="ru-RU" dirty="0">
                <a:solidFill>
                  <a:srgbClr val="000000"/>
                </a:solidFill>
                <a:latin typeface="&amp;quot"/>
              </a:rPr>
              <a:t>Полифагия (повышенный аппетит) обусловлена нарушением утилизации глюкозы клетками — последние голодают.</a:t>
            </a:r>
          </a:p>
          <a:p>
            <a:pPr fontAlgn="base"/>
            <a:r>
              <a:rPr lang="ru-RU" dirty="0">
                <a:solidFill>
                  <a:srgbClr val="000000"/>
                </a:solidFill>
                <a:latin typeface="&amp;quot"/>
              </a:rPr>
              <a:t>Похудание — симптом, характерный для СД 1-го типа, он так и называется — сахарный диабет «худых».</a:t>
            </a:r>
          </a:p>
          <a:p>
            <a:pPr fontAlgn="base"/>
            <a:r>
              <a:rPr lang="ru-RU" dirty="0">
                <a:solidFill>
                  <a:srgbClr val="000000"/>
                </a:solidFill>
                <a:latin typeface="&amp;quot"/>
              </a:rPr>
              <a:t>Ранними признаками сахарного диабета могут быть кожный зуд .</a:t>
            </a:r>
          </a:p>
          <a:p>
            <a:pPr fontAlgn="base"/>
            <a:r>
              <a:rPr lang="ru-RU" dirty="0">
                <a:solidFill>
                  <a:srgbClr val="000000"/>
                </a:solidFill>
              </a:rPr>
              <a:t>Фурункулез, другие гнойничковые заболевания кожи.</a:t>
            </a:r>
          </a:p>
          <a:p>
            <a:r>
              <a:rPr lang="ru-RU" dirty="0">
                <a:solidFill>
                  <a:srgbClr val="000000"/>
                </a:solidFill>
              </a:rPr>
              <a:t>Понижение сопротивляемости к инфекциям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22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A70E2EE-00E1-47C3-9253-335A2293A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673" b="15344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70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нутренний, стол, устройство, еда&#10;&#10;Автоматически созданное описание">
            <a:extLst>
              <a:ext uri="{FF2B5EF4-FFF2-40B4-BE49-F238E27FC236}">
                <a16:creationId xmlns:a16="http://schemas.microsoft.com/office/drawing/2014/main" id="{8A4AC97E-0B4F-4B1B-A592-AA8EEA71B0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439"/>
          <a:stretch/>
        </p:blipFill>
        <p:spPr>
          <a:xfrm>
            <a:off x="321730" y="321732"/>
            <a:ext cx="5728548" cy="3079194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94EA2D-4168-4037-A6CA-181A17F410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9076"/>
          <a:stretch/>
        </p:blipFill>
        <p:spPr>
          <a:xfrm>
            <a:off x="321730" y="3489158"/>
            <a:ext cx="5728548" cy="3047107"/>
          </a:xfrm>
          <a:prstGeom prst="rect">
            <a:avLst/>
          </a:prstGeom>
        </p:spPr>
      </p:pic>
      <p:pic>
        <p:nvPicPr>
          <p:cNvPr id="9" name="Объект 8" descr="Изображение выглядит как стол, внутренний, объект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C794A67A-C45E-4FFA-92D9-603B4434B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r="33883" b="-1"/>
          <a:stretch/>
        </p:blipFill>
        <p:spPr>
          <a:xfrm>
            <a:off x="6141723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38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2">
            <a:extLst>
              <a:ext uri="{FF2B5EF4-FFF2-40B4-BE49-F238E27FC236}">
                <a16:creationId xmlns:a16="http://schemas.microsoft.com/office/drawing/2014/main" id="{17267A7E-8079-421E-9BF1-7F3C7E7528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0811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B6A0D27-D984-461D-AF6B-9FBFED39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Этиология СД 2 типа.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F8376-8C21-442A-A6E6-55978DCA201E}"/>
              </a:ext>
            </a:extLst>
          </p:cNvPr>
          <p:cNvSpPr txBox="1"/>
          <p:nvPr/>
        </p:nvSpPr>
        <p:spPr>
          <a:xfrm>
            <a:off x="2903838" y="766119"/>
            <a:ext cx="5585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Этиология СД 2 тип</a:t>
            </a:r>
          </a:p>
        </p:txBody>
      </p:sp>
    </p:spTree>
    <p:extLst>
      <p:ext uri="{BB962C8B-B14F-4D97-AF65-F5344CB8AC3E}">
        <p14:creationId xmlns:p14="http://schemas.microsoft.com/office/powerpoint/2010/main" val="1811937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BBECA2F-C834-41E9-9E44-4AD4CDAA2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690" y="302382"/>
            <a:ext cx="8920723" cy="571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91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440C5F-C732-4C67-8745-1861820D9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67" y="779934"/>
            <a:ext cx="10102463" cy="39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89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133873F-104F-4B61-BC3A-04F627B8D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8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309C9-8DC0-4A72-8084-094205328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3022" y="1122362"/>
            <a:ext cx="9064978" cy="1655761"/>
          </a:xfrm>
        </p:spPr>
        <p:txBody>
          <a:bodyPr>
            <a:noAutofit/>
          </a:bodyPr>
          <a:lstStyle/>
          <a:p>
            <a:r>
              <a:rPr lang="ru-RU" sz="2000" b="1" dirty="0"/>
              <a:t>Сахарный диабет (СД) — это группа метаболических (обменных) заболеваний, характеризующихся хронической гипергликемией, которая является результатом нарушения секреции инсулина, действия инсулина или обоих этих факторов. Хроническая гипергликемия при сахарном диабете сопровождается повреждением, дисфункцией и недостаточностью различных органов, особенно глаз, почек, нервов, сердца и кровеносных сосудов.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974461-3781-4C15-8BF4-8B38703865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Распространенность СД занимает третье место после сердечно-сосудистых и онкологических заболеваний. По данным ведущих экспертов ВОЗ, к </a:t>
            </a:r>
            <a:r>
              <a:rPr lang="ru-RU" b="1" dirty="0">
                <a:latin typeface="+mj-lt"/>
              </a:rPr>
              <a:t>2025 г. количество больных СД на земном шаре достигнет 300 млн. человек . Сахарный диабет относят к социальным  болезням.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530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A1E1B-C0A3-488A-BBD8-8B3A19AC9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Патогенез СД 2 типа.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68A2D1-C563-4D73-9D5F-1540DCEED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1.Инсулинорезистентность- снижение чувствительности клеток- мишеней(мышечной, жировой и печеночной) к действию инсулина. Отмечается дисбаланс инсулиновой секреции и чувствительности к инсулину- секреция инсулина нормальная или повышенная ,но нарушается механизм взаимодействия с клетками.</a:t>
            </a:r>
          </a:p>
          <a:p>
            <a:r>
              <a:rPr lang="ru-RU" dirty="0"/>
              <a:t>2.Наследственное нарушение ранней  секреции инсулина</a:t>
            </a:r>
            <a:r>
              <a:rPr lang="en-US" dirty="0"/>
              <a:t> b</a:t>
            </a:r>
            <a:r>
              <a:rPr lang="ru-RU" dirty="0"/>
              <a:t> клетками.(снижена первая фаза на пищевую нагрузку)</a:t>
            </a:r>
          </a:p>
        </p:txBody>
      </p:sp>
    </p:spTree>
    <p:extLst>
      <p:ext uri="{BB962C8B-B14F-4D97-AF65-F5344CB8AC3E}">
        <p14:creationId xmlns:p14="http://schemas.microsoft.com/office/powerpoint/2010/main" val="2107416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A5437-B8EB-4DB9-9BD5-6E7A6D9C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sz="4100">
                <a:solidFill>
                  <a:srgbClr val="FFFFFF"/>
                </a:solidFill>
              </a:rPr>
              <a:t>Характеристика СД 2 типа.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7F7AF1-D78B-4B63-86DA-3C3FC1F8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ru-RU" sz="2200" dirty="0">
                <a:solidFill>
                  <a:srgbClr val="000000"/>
                </a:solidFill>
              </a:rPr>
              <a:t>1.Начало заболевания- в зрелом или пожилом возрасте( бывает и у детей) старше  40 лет.</a:t>
            </a:r>
          </a:p>
          <a:p>
            <a:r>
              <a:rPr lang="ru-RU" sz="2200" dirty="0">
                <a:solidFill>
                  <a:srgbClr val="000000"/>
                </a:solidFill>
              </a:rPr>
              <a:t>2.Постепенное начало.</a:t>
            </a:r>
          </a:p>
          <a:p>
            <a:r>
              <a:rPr lang="ru-RU" sz="2200" dirty="0">
                <a:solidFill>
                  <a:srgbClr val="000000"/>
                </a:solidFill>
              </a:rPr>
              <a:t>3.Течение  благоприятное( без </a:t>
            </a:r>
            <a:r>
              <a:rPr lang="ru-RU" sz="2200" dirty="0" err="1">
                <a:solidFill>
                  <a:srgbClr val="000000"/>
                </a:solidFill>
              </a:rPr>
              <a:t>кетоза</a:t>
            </a:r>
            <a:r>
              <a:rPr lang="ru-RU" sz="2200" dirty="0">
                <a:solidFill>
                  <a:srgbClr val="000000"/>
                </a:solidFill>
              </a:rPr>
              <a:t>),медленное(десятки лет) ,с поздним развитием осложнений.</a:t>
            </a:r>
          </a:p>
          <a:p>
            <a:r>
              <a:rPr lang="ru-RU" sz="2200" dirty="0">
                <a:solidFill>
                  <a:srgbClr val="000000"/>
                </a:solidFill>
              </a:rPr>
              <a:t>4.Масса тела в основном повышена.</a:t>
            </a:r>
          </a:p>
          <a:p>
            <a:r>
              <a:rPr lang="ru-RU" sz="2200" dirty="0">
                <a:solidFill>
                  <a:srgbClr val="000000"/>
                </a:solidFill>
              </a:rPr>
              <a:t>5. Нет связи с </a:t>
            </a:r>
            <a:r>
              <a:rPr lang="en-US" sz="2200" dirty="0">
                <a:solidFill>
                  <a:srgbClr val="000000"/>
                </a:solidFill>
              </a:rPr>
              <a:t>HLA</a:t>
            </a:r>
            <a:r>
              <a:rPr lang="ru-RU" sz="2200" dirty="0">
                <a:solidFill>
                  <a:srgbClr val="000000"/>
                </a:solidFill>
              </a:rPr>
              <a:t> системой и не выявляются АТ к островкам.</a:t>
            </a:r>
          </a:p>
          <a:p>
            <a:r>
              <a:rPr lang="ru-RU" sz="2200" dirty="0">
                <a:solidFill>
                  <a:srgbClr val="000000"/>
                </a:solidFill>
              </a:rPr>
              <a:t>6.Уровень инсулина нормальный или повышенный (компенсаторно- для преодоления  </a:t>
            </a:r>
            <a:r>
              <a:rPr lang="ru-RU" sz="2200" dirty="0" err="1">
                <a:solidFill>
                  <a:srgbClr val="000000"/>
                </a:solidFill>
              </a:rPr>
              <a:t>инсулинорезистенотности</a:t>
            </a:r>
            <a:r>
              <a:rPr lang="ru-RU" sz="2200" dirty="0">
                <a:solidFill>
                  <a:srgbClr val="0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37022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22C54E-D9B7-4E02-86B7-3B3957F8F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ru-RU" sz="2000"/>
              <a:t>1.Немедикаментозная терапия.</a:t>
            </a:r>
          </a:p>
          <a:p>
            <a:endParaRPr lang="ru-RU" sz="200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332E117-91C6-48A5-9B51-84D32D0D2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3" r="1" b="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3C02DC6-063D-4EC8-B3FF-C2D28FD0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 СД 2типа.</a:t>
            </a:r>
          </a:p>
        </p:txBody>
      </p:sp>
    </p:spTree>
    <p:extLst>
      <p:ext uri="{BB962C8B-B14F-4D97-AF65-F5344CB8AC3E}">
        <p14:creationId xmlns:p14="http://schemas.microsoft.com/office/powerpoint/2010/main" val="270327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F7CD8-5AD3-405A-95F0-ADF690DB4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14" y="-33233"/>
            <a:ext cx="8055684" cy="1676603"/>
          </a:xfrm>
        </p:spPr>
        <p:txBody>
          <a:bodyPr>
            <a:normAutofit/>
          </a:bodyPr>
          <a:lstStyle/>
          <a:p>
            <a:r>
              <a:rPr lang="ru-RU" sz="2800" dirty="0"/>
              <a:t>1.Немедикаментозная терапия.</a:t>
            </a:r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C5D0B3A8-BACB-4667-A795-A8C471B45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60" y="2855356"/>
            <a:ext cx="4500748" cy="3831194"/>
          </a:xfrm>
        </p:spPr>
        <p:txBody>
          <a:bodyPr>
            <a:noAutofit/>
          </a:bodyPr>
          <a:lstStyle/>
          <a:p>
            <a:r>
              <a:rPr lang="ru-RU" sz="2400" dirty="0"/>
              <a:t>Снижение потребления легкодоступных  углеводов</a:t>
            </a:r>
          </a:p>
          <a:p>
            <a:r>
              <a:rPr lang="ru-RU" sz="2400" dirty="0"/>
              <a:t>Контроль количества потребляемой пищи</a:t>
            </a:r>
          </a:p>
          <a:p>
            <a:r>
              <a:rPr lang="ru-RU" sz="2400" dirty="0"/>
              <a:t>Предпочтение продуктам , содержащим пищевые волокна</a:t>
            </a:r>
          </a:p>
          <a:p>
            <a:r>
              <a:rPr lang="ru-RU" sz="2400" dirty="0"/>
              <a:t>Контроль энергопотребления и энергозатрат.</a:t>
            </a:r>
            <a:endParaRPr lang="en-US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6CAE424-7F7D-4F21-936A-10397F02B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8" r="24365" b="-1"/>
          <a:stretch/>
        </p:blipFill>
        <p:spPr bwMode="auto">
          <a:xfrm>
            <a:off x="5372100" y="10"/>
            <a:ext cx="681990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2A7BC3-DB99-4744-A1FD-6C4F8FE2F9D7}"/>
              </a:ext>
            </a:extLst>
          </p:cNvPr>
          <p:cNvSpPr txBox="1"/>
          <p:nvPr/>
        </p:nvSpPr>
        <p:spPr>
          <a:xfrm flipH="1">
            <a:off x="910186" y="1436708"/>
            <a:ext cx="2626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Диетотерапия</a:t>
            </a:r>
          </a:p>
        </p:txBody>
      </p:sp>
    </p:spTree>
    <p:extLst>
      <p:ext uri="{BB962C8B-B14F-4D97-AF65-F5344CB8AC3E}">
        <p14:creationId xmlns:p14="http://schemas.microsoft.com/office/powerpoint/2010/main" val="294165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Изображение выглядит как человек, сидит, стол, еда&#10;&#10;Автоматически созданное описание">
            <a:extLst>
              <a:ext uri="{FF2B5EF4-FFF2-40B4-BE49-F238E27FC236}">
                <a16:creationId xmlns:a16="http://schemas.microsoft.com/office/drawing/2014/main" id="{6917285C-AEF6-4D3E-BE8C-0B635ECF5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r="2" b="2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Изображение выглядит как человек, в позе, стоит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59494F6F-9403-4A3B-9AE4-E418ABE0C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267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B8113041-8652-4488-942F-EAE1CFD8A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</a:rPr>
              <a:t>  </a:t>
            </a:r>
            <a:r>
              <a:rPr lang="ru-RU" sz="3200" dirty="0">
                <a:solidFill>
                  <a:srgbClr val="000000"/>
                </a:solidFill>
              </a:rPr>
              <a:t>Дозированные физические нагрузки.</a:t>
            </a:r>
          </a:p>
          <a:p>
            <a:pPr marL="0" indent="0">
              <a:buNone/>
            </a:pPr>
            <a:endParaRPr lang="ru-RU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</a:rPr>
              <a:t>Обеспечение адекватного режима труда и отдыха.</a:t>
            </a:r>
          </a:p>
          <a:p>
            <a:pPr marL="0" indent="0">
              <a:buNone/>
            </a:pPr>
            <a:endParaRPr lang="ru-RU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</a:rPr>
              <a:t>Обучение принципам управления заболеванием.</a:t>
            </a:r>
          </a:p>
          <a:p>
            <a:pPr marL="0" indent="0">
              <a:buNone/>
            </a:pPr>
            <a:endParaRPr lang="ru-RU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</a:rPr>
              <a:t>Самоконтроль гликемии.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90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ECFE2-A422-48FD-A178-6CB31B433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Медикаментозная терапия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3240E-C513-4048-8597-096B4215C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Препараты </a:t>
            </a:r>
            <a:r>
              <a:rPr lang="ru-RU" dirty="0" err="1"/>
              <a:t>сульфонилмочевины</a:t>
            </a:r>
            <a:r>
              <a:rPr lang="ru-RU" dirty="0"/>
              <a:t> (ПСМ) </a:t>
            </a:r>
          </a:p>
          <a:p>
            <a:r>
              <a:rPr lang="ru-RU" dirty="0" err="1"/>
              <a:t>Глиниды</a:t>
            </a:r>
            <a:r>
              <a:rPr lang="ru-RU" dirty="0"/>
              <a:t> (</a:t>
            </a:r>
            <a:r>
              <a:rPr lang="ru-RU" dirty="0" err="1"/>
              <a:t>меглитиниды</a:t>
            </a:r>
            <a:r>
              <a:rPr lang="ru-RU" dirty="0"/>
              <a:t>)</a:t>
            </a:r>
          </a:p>
          <a:p>
            <a:r>
              <a:rPr lang="ru-RU" dirty="0"/>
              <a:t> </a:t>
            </a:r>
            <a:r>
              <a:rPr lang="ru-RU" dirty="0" err="1"/>
              <a:t>Бигуаниды</a:t>
            </a:r>
            <a:r>
              <a:rPr lang="ru-RU" dirty="0"/>
              <a:t> (</a:t>
            </a:r>
            <a:r>
              <a:rPr lang="ru-RU" dirty="0" err="1"/>
              <a:t>метформин</a:t>
            </a:r>
            <a:r>
              <a:rPr lang="ru-RU" dirty="0"/>
              <a:t>)(Мет) </a:t>
            </a:r>
          </a:p>
          <a:p>
            <a:r>
              <a:rPr lang="ru-RU" dirty="0" err="1"/>
              <a:t>Тиазолидиндионы</a:t>
            </a:r>
            <a:r>
              <a:rPr lang="ru-RU" dirty="0"/>
              <a:t> (</a:t>
            </a:r>
            <a:r>
              <a:rPr lang="ru-RU" dirty="0" err="1"/>
              <a:t>глитазоны</a:t>
            </a:r>
            <a:r>
              <a:rPr lang="ru-RU" dirty="0"/>
              <a:t>) (ТЗД)</a:t>
            </a:r>
          </a:p>
          <a:p>
            <a:r>
              <a:rPr lang="ru-RU" dirty="0"/>
              <a:t>Ингибиторы α-</a:t>
            </a:r>
            <a:r>
              <a:rPr lang="ru-RU" dirty="0" err="1"/>
              <a:t>глюкозидаз</a:t>
            </a:r>
            <a:endParaRPr lang="ru-RU" dirty="0"/>
          </a:p>
          <a:p>
            <a:r>
              <a:rPr lang="ru-RU" dirty="0"/>
              <a:t> Агонисты рецепторов </a:t>
            </a:r>
            <a:r>
              <a:rPr lang="ru-RU" dirty="0" err="1"/>
              <a:t>глюкагоноподобного</a:t>
            </a:r>
            <a:r>
              <a:rPr lang="ru-RU" dirty="0"/>
              <a:t> пептида–1 (арГПП-1) </a:t>
            </a:r>
          </a:p>
          <a:p>
            <a:r>
              <a:rPr lang="ru-RU" dirty="0"/>
              <a:t>Ингибиторы дипептидилпептидазы4 (</a:t>
            </a:r>
            <a:r>
              <a:rPr lang="ru-RU" dirty="0" err="1"/>
              <a:t>глиптины</a:t>
            </a:r>
            <a:r>
              <a:rPr lang="ru-RU" dirty="0"/>
              <a:t>) (иДПП-4) </a:t>
            </a:r>
          </a:p>
          <a:p>
            <a:r>
              <a:rPr lang="ru-RU" dirty="0"/>
              <a:t>Ингибиторы </a:t>
            </a:r>
            <a:r>
              <a:rPr lang="ru-RU" dirty="0" err="1"/>
              <a:t>натрийглюкозного</a:t>
            </a:r>
            <a:r>
              <a:rPr lang="ru-RU" dirty="0"/>
              <a:t> </a:t>
            </a:r>
            <a:r>
              <a:rPr lang="ru-RU" dirty="0" err="1"/>
              <a:t>котранспортера</a:t>
            </a:r>
            <a:r>
              <a:rPr lang="ru-RU" dirty="0"/>
              <a:t> 2 типа (</a:t>
            </a:r>
            <a:r>
              <a:rPr lang="ru-RU" dirty="0" err="1"/>
              <a:t>глифлозины</a:t>
            </a:r>
            <a:r>
              <a:rPr lang="ru-RU" dirty="0"/>
              <a:t>) (иНГЛТ-2)</a:t>
            </a:r>
          </a:p>
          <a:p>
            <a:r>
              <a:rPr lang="ru-RU" dirty="0"/>
              <a:t> Инсулины</a:t>
            </a:r>
          </a:p>
        </p:txBody>
      </p:sp>
    </p:spTree>
    <p:extLst>
      <p:ext uri="{BB962C8B-B14F-4D97-AF65-F5344CB8AC3E}">
        <p14:creationId xmlns:p14="http://schemas.microsoft.com/office/powerpoint/2010/main" val="3448266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5474E20-5232-412A-954F-9DEE8BAF1C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403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176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EE43D-FADE-4BE3-A4B5-A3DD4261B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ru-RU"/>
              <a:t>3. Метаболическая хирургия.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52E112-3B5C-424C-9D81-A2A6DE7FC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ru-RU" sz="1800"/>
              <a:t>Желудочная ( гастрошунтирование)</a:t>
            </a:r>
          </a:p>
          <a:p>
            <a:r>
              <a:rPr lang="ru-RU" sz="1800"/>
              <a:t>Билиопанкреатическое шунтирование( пища попадает  из желудка в подвздошную кишку , миную 12перстную).</a:t>
            </a:r>
          </a:p>
          <a:p>
            <a:r>
              <a:rPr lang="ru-RU" sz="1800"/>
              <a:t>Излечение 80-98%.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63AC5D0D-022B-4235-B6D6-D25E0651D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" r="1" b="989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918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EB92B92-37D4-49A5-83F5-43F9A04E4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97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E94570FB-6E07-42D9-8B3A-444AF444B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6" b="181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56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E1A8A-2C66-4879-B3CE-24504BD94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7A81B73-E557-4934-820F-94237EF58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8916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C4EC-F7E8-4412-BA14-EB70FC87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 Сахарного Диабета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ABF1B-F37C-4A5B-9761-C304B0DF4CF2}"/>
              </a:ext>
            </a:extLst>
          </p:cNvPr>
          <p:cNvSpPr txBox="1"/>
          <p:nvPr/>
        </p:nvSpPr>
        <p:spPr>
          <a:xfrm>
            <a:off x="347140" y="2705281"/>
            <a:ext cx="2664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СД1типа</a:t>
            </a:r>
          </a:p>
          <a:p>
            <a:pPr marL="285750" indent="-285750" algn="ctr">
              <a:buFontTx/>
              <a:buChar char="-"/>
            </a:pPr>
            <a:r>
              <a:rPr lang="ru-RU" sz="2400" dirty="0"/>
              <a:t>Идиопатический</a:t>
            </a:r>
          </a:p>
          <a:p>
            <a:pPr marL="285750" indent="-285750" algn="ctr">
              <a:buFontTx/>
              <a:buChar char="-"/>
            </a:pPr>
            <a:r>
              <a:rPr lang="ru-RU" sz="2400" dirty="0"/>
              <a:t> аутоиммунный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F3EBF-FBAA-4E9D-B1E5-64F4BA1BFD45}"/>
              </a:ext>
            </a:extLst>
          </p:cNvPr>
          <p:cNvSpPr txBox="1"/>
          <p:nvPr/>
        </p:nvSpPr>
        <p:spPr>
          <a:xfrm>
            <a:off x="8365053" y="2723401"/>
            <a:ext cx="293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Гестационный</a:t>
            </a:r>
            <a:r>
              <a:rPr lang="ru-RU" sz="2400" dirty="0"/>
              <a:t>  СД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73153C-66DF-4B0B-8AA1-C653F0B3AC96}"/>
              </a:ext>
            </a:extLst>
          </p:cNvPr>
          <p:cNvSpPr txBox="1"/>
          <p:nvPr/>
        </p:nvSpPr>
        <p:spPr>
          <a:xfrm>
            <a:off x="3849670" y="2723401"/>
            <a:ext cx="28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СД2тип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FE983-91A3-45FF-8383-B765553B83FB}"/>
              </a:ext>
            </a:extLst>
          </p:cNvPr>
          <p:cNvSpPr txBox="1"/>
          <p:nvPr/>
        </p:nvSpPr>
        <p:spPr>
          <a:xfrm>
            <a:off x="2826327" y="4217779"/>
            <a:ext cx="87089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Другие типы СД</a:t>
            </a:r>
          </a:p>
          <a:p>
            <a:pPr algn="ctr"/>
            <a:r>
              <a:rPr lang="ru-RU" sz="2400" dirty="0"/>
              <a:t>-болезни экзокринной части поджелудочной железы</a:t>
            </a:r>
          </a:p>
          <a:p>
            <a:pPr algn="ctr"/>
            <a:r>
              <a:rPr lang="ru-RU" sz="2400" dirty="0"/>
              <a:t>-эндокринопатии</a:t>
            </a:r>
          </a:p>
          <a:p>
            <a:pPr algn="ctr"/>
            <a:r>
              <a:rPr lang="ru-RU" sz="2400" dirty="0"/>
              <a:t>-диабет, индуцированный лекарствами, химическими веществами</a:t>
            </a:r>
          </a:p>
          <a:p>
            <a:pPr algn="ctr"/>
            <a:r>
              <a:rPr lang="ru-RU" sz="2400" dirty="0"/>
              <a:t>-генетические дефекты действия инсулина</a:t>
            </a:r>
          </a:p>
          <a:p>
            <a:pPr algn="ctr"/>
            <a:r>
              <a:rPr lang="ru-RU" sz="2400" dirty="0"/>
              <a:t>- инфекции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3B6016EB-DE83-4D0E-82CB-61A7DB00EE62}"/>
              </a:ext>
            </a:extLst>
          </p:cNvPr>
          <p:cNvSpPr/>
          <p:nvPr/>
        </p:nvSpPr>
        <p:spPr>
          <a:xfrm>
            <a:off x="1436913" y="15076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7A99C48F-60D2-487F-B2B9-632EEBB9909F}"/>
              </a:ext>
            </a:extLst>
          </p:cNvPr>
          <p:cNvSpPr/>
          <p:nvPr/>
        </p:nvSpPr>
        <p:spPr>
          <a:xfrm>
            <a:off x="4262719" y="151722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6F4ECDF4-361C-4590-81FD-100D271A971A}"/>
              </a:ext>
            </a:extLst>
          </p:cNvPr>
          <p:cNvSpPr/>
          <p:nvPr/>
        </p:nvSpPr>
        <p:spPr>
          <a:xfrm>
            <a:off x="8753704" y="151722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5BC64523-C7E0-44AC-A399-6909DA82199A}"/>
              </a:ext>
            </a:extLst>
          </p:cNvPr>
          <p:cNvSpPr/>
          <p:nvPr/>
        </p:nvSpPr>
        <p:spPr>
          <a:xfrm>
            <a:off x="6395924" y="1517224"/>
            <a:ext cx="484632" cy="2388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7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D72E6-4CF7-4EEC-9AF7-233D1790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диагностики СД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22FD684-132C-42DC-B8FD-89F5DC56A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27" y="1247776"/>
            <a:ext cx="10725198" cy="499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4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CD339482-AC70-40BD-A5E0-66B982ED0C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64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F34F36E-C1CC-4ED8-9D40-61052CE165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 b="21032"/>
          <a:stretch/>
        </p:blipFill>
        <p:spPr bwMode="auto">
          <a:xfrm>
            <a:off x="-200025" y="0"/>
            <a:ext cx="1250156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1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11CEC-8904-415E-BF9A-9403C31FE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ru-RU"/>
              <a:t>Сахарный диабет 1 типа</a:t>
            </a:r>
            <a:endParaRPr lang="ru-RU" dirty="0"/>
          </a:p>
        </p:txBody>
      </p:sp>
      <p:cxnSp>
        <p:nvCxnSpPr>
          <p:cNvPr id="13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740BF-EA35-4F10-BF5C-968B9A5B1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440679" cy="3782899"/>
          </a:xfrm>
        </p:spPr>
        <p:txBody>
          <a:bodyPr>
            <a:normAutofit/>
          </a:bodyPr>
          <a:lstStyle/>
          <a:p>
            <a:r>
              <a:rPr lang="ru-RU" sz="2400" dirty="0"/>
              <a:t>Заболевание , которое развивается вследствие прогрессирующего разрушения </a:t>
            </a:r>
            <a:r>
              <a:rPr lang="en-US" sz="2400" dirty="0"/>
              <a:t>B</a:t>
            </a:r>
            <a:r>
              <a:rPr lang="ru-RU" sz="2400" dirty="0"/>
              <a:t> клеток островков </a:t>
            </a:r>
            <a:r>
              <a:rPr lang="ru-RU" sz="2400" dirty="0" err="1"/>
              <a:t>Лангерганса</a:t>
            </a:r>
            <a:r>
              <a:rPr lang="ru-RU" sz="2400" dirty="0"/>
              <a:t> поджелудочной железы, сопровождающееся дефицитом синтеза инсулина.</a:t>
            </a:r>
          </a:p>
          <a:p>
            <a:r>
              <a:rPr lang="ru-RU" sz="2400" dirty="0"/>
              <a:t>Абсолютный дефицит инсулина возникает , когда погибает 85-90% </a:t>
            </a:r>
            <a:r>
              <a:rPr lang="en-US" sz="2400" dirty="0"/>
              <a:t>b </a:t>
            </a:r>
            <a:r>
              <a:rPr lang="ru-RU" sz="2400" dirty="0"/>
              <a:t>клеток.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5F14F-A223-4679-91E8-B91A0A57F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36" r="6316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701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24087B2-A998-427D-9B6C-FDA08E5C6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86896" y="161379"/>
            <a:ext cx="11618207" cy="653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34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688</Words>
  <Application>Microsoft Office PowerPoint</Application>
  <PresentationFormat>Широкоэкранный</PresentationFormat>
  <Paragraphs>80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&amp;quot</vt:lpstr>
      <vt:lpstr>Arial</vt:lpstr>
      <vt:lpstr>Calibri</vt:lpstr>
      <vt:lpstr>Calibri Light</vt:lpstr>
      <vt:lpstr>Тема Office</vt:lpstr>
      <vt:lpstr>Презентация PowerPoint</vt:lpstr>
      <vt:lpstr>Сахарный диабет (СД) — это группа метаболических (обменных) заболеваний, характеризующихся хронической гипергликемией, которая является результатом нарушения секреции инсулина, действия инсулина или обоих этих факторов. Хроническая гипергликемия при сахарном диабете сопровождается повреждением, дисфункцией и недостаточностью различных органов, особенно глаз, почек, нервов, сердца и кровеносных сосудов. </vt:lpstr>
      <vt:lpstr>Презентация PowerPoint</vt:lpstr>
      <vt:lpstr>Классификация  Сахарного Диабета</vt:lpstr>
      <vt:lpstr>Алгоритм диагностики СД</vt:lpstr>
      <vt:lpstr>Презентация PowerPoint</vt:lpstr>
      <vt:lpstr>Презентация PowerPoint</vt:lpstr>
      <vt:lpstr>Сахарный диабет 1 типа</vt:lpstr>
      <vt:lpstr>Презентация PowerPoint</vt:lpstr>
      <vt:lpstr>Презентация PowerPoint</vt:lpstr>
      <vt:lpstr>Сахарный диабет 1 типа составляет менее 10% от всех видов СД.  Развивается в детском возрасте , пик  в 14 лет, манифестация до 40 лет.</vt:lpstr>
      <vt:lpstr>Характеристика СД 1типа</vt:lpstr>
      <vt:lpstr>Клиника Сахарного диабета </vt:lpstr>
      <vt:lpstr>Презентация PowerPoint</vt:lpstr>
      <vt:lpstr>Презентация PowerPoint</vt:lpstr>
      <vt:lpstr>Этиология СД 2 типа.</vt:lpstr>
      <vt:lpstr>Презентация PowerPoint</vt:lpstr>
      <vt:lpstr>Презентация PowerPoint</vt:lpstr>
      <vt:lpstr>Презентация PowerPoint</vt:lpstr>
      <vt:lpstr>Патогенез СД 2 типа.</vt:lpstr>
      <vt:lpstr>Характеристика СД 2 типа.</vt:lpstr>
      <vt:lpstr>Лечение СД 2типа.</vt:lpstr>
      <vt:lpstr>1.Немедикаментозная терапия.</vt:lpstr>
      <vt:lpstr>Презентация PowerPoint</vt:lpstr>
      <vt:lpstr>Медикаментозная терапия</vt:lpstr>
      <vt:lpstr>Презентация PowerPoint</vt:lpstr>
      <vt:lpstr>3. Метаболическая хирургия.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4</cp:revision>
  <dcterms:created xsi:type="dcterms:W3CDTF">2019-09-25T16:51:36Z</dcterms:created>
  <dcterms:modified xsi:type="dcterms:W3CDTF">2019-09-25T17:24:53Z</dcterms:modified>
</cp:coreProperties>
</file>