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75" r:id="rId3"/>
    <p:sldId id="256" r:id="rId4"/>
    <p:sldId id="305" r:id="rId5"/>
    <p:sldId id="339" r:id="rId6"/>
    <p:sldId id="340" r:id="rId7"/>
    <p:sldId id="374" r:id="rId8"/>
    <p:sldId id="345" r:id="rId9"/>
    <p:sldId id="346" r:id="rId10"/>
    <p:sldId id="347" r:id="rId11"/>
    <p:sldId id="348" r:id="rId12"/>
    <p:sldId id="300" r:id="rId13"/>
    <p:sldId id="352" r:id="rId14"/>
    <p:sldId id="354" r:id="rId15"/>
    <p:sldId id="356" r:id="rId16"/>
    <p:sldId id="357" r:id="rId17"/>
    <p:sldId id="359" r:id="rId18"/>
    <p:sldId id="362" r:id="rId19"/>
    <p:sldId id="358" r:id="rId20"/>
    <p:sldId id="376" r:id="rId21"/>
    <p:sldId id="360" r:id="rId22"/>
    <p:sldId id="365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67D2-31E6-4B8F-938C-E29165C11E5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383CC-5A36-4F99-960A-E4B0947B3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9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83CC-5A36-4F99-960A-E4B0947B33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8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STOCKLAYOUTS\HP%20Custom%20Templates%20continued\MD0080301-PB\MD0080301-IMG0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5516" y="2600908"/>
            <a:ext cx="5722404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583668" y="4797152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7" descr="C:\STOCKLAYOUTS\HP Custom Templates continued\MD0080301-PB\MD0080301-IMG01.png"/>
          <p:cNvPicPr preferRelativeResize="0"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22" t="4252" r="1198" b="17848"/>
          <a:stretch>
            <a:fillRect/>
          </a:stretch>
        </p:blipFill>
        <p:spPr bwMode="auto">
          <a:xfrm>
            <a:off x="0" y="0"/>
            <a:ext cx="9144000" cy="3922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0" y="1844679"/>
            <a:ext cx="9144000" cy="5013325"/>
          </a:xfrm>
          <a:custGeom>
            <a:avLst/>
            <a:gdLst/>
            <a:ahLst/>
            <a:cxnLst>
              <a:cxn ang="0">
                <a:pos x="2486" y="2415"/>
              </a:cxn>
              <a:cxn ang="0">
                <a:pos x="2487" y="852"/>
              </a:cxn>
              <a:cxn ang="0">
                <a:pos x="1490" y="489"/>
              </a:cxn>
              <a:cxn ang="0">
                <a:pos x="2" y="351"/>
              </a:cxn>
              <a:cxn ang="0">
                <a:pos x="0" y="2409"/>
              </a:cxn>
              <a:cxn ang="0">
                <a:pos x="2486" y="2415"/>
              </a:cxn>
            </a:cxnLst>
            <a:rect l="0" t="0" r="r" b="b"/>
            <a:pathLst>
              <a:path w="2487" h="2415">
                <a:moveTo>
                  <a:pt x="2486" y="2415"/>
                </a:moveTo>
                <a:cubicBezTo>
                  <a:pt x="2487" y="852"/>
                  <a:pt x="2487" y="852"/>
                  <a:pt x="2487" y="852"/>
                </a:cubicBezTo>
                <a:cubicBezTo>
                  <a:pt x="2196" y="858"/>
                  <a:pt x="1858" y="765"/>
                  <a:pt x="1490" y="489"/>
                </a:cubicBezTo>
                <a:cubicBezTo>
                  <a:pt x="839" y="0"/>
                  <a:pt x="291" y="78"/>
                  <a:pt x="2" y="351"/>
                </a:cubicBezTo>
                <a:cubicBezTo>
                  <a:pt x="0" y="2409"/>
                  <a:pt x="0" y="2409"/>
                  <a:pt x="0" y="2409"/>
                </a:cubicBezTo>
                <a:lnTo>
                  <a:pt x="2486" y="2415"/>
                </a:ln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8" name="Picture 2" descr="C:\STOCKLAYOUTS\HP Custom Templates continued\MD0080301-PB\MD0080301-IMG01.png"/>
          <p:cNvPicPr preferRelativeResize="0">
            <a:picLocks noChangeAspect="1" noChangeArrowheads="1"/>
          </p:cNvPicPr>
          <p:nvPr/>
        </p:nvPicPr>
        <p:blipFill>
          <a:blip r:embed="rId2" r:link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22" r="1198"/>
          <a:stretch>
            <a:fillRect/>
          </a:stretch>
        </p:blipFill>
        <p:spPr bwMode="auto">
          <a:xfrm>
            <a:off x="-508" y="5237584"/>
            <a:ext cx="9144000" cy="17728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6552692" y="65087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C549B-B65A-4C44-A28C-F1DCF95B0A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2714620"/>
            <a:ext cx="5722404" cy="16561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algn="ctr"/>
            <a:r>
              <a:rPr sz="3200" dirty="0" smtClean="0"/>
              <a:t>Ревматоидный артрит в практике врача-терапевта</a:t>
            </a:r>
            <a:endParaRPr sz="32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14282" y="4857760"/>
            <a:ext cx="7772400" cy="985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sz="2000" b="1" smtClean="0">
                <a:solidFill>
                  <a:schemeClr val="tx1"/>
                </a:solidFill>
              </a:rPr>
              <a:t>Найданова Вероника Михайловна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к.м.н.,  врач-ревматолог  </a:t>
            </a:r>
            <a:r>
              <a:rPr lang="ru-RU" sz="2000" b="1" dirty="0" err="1" smtClean="0">
                <a:solidFill>
                  <a:schemeClr val="tx1"/>
                </a:solidFill>
              </a:rPr>
              <a:t>ревматокардиологического</a:t>
            </a:r>
            <a:r>
              <a:rPr lang="ru-RU" sz="2000" b="1" dirty="0" smtClean="0">
                <a:solidFill>
                  <a:schemeClr val="tx1"/>
                </a:solidFill>
              </a:rPr>
              <a:t> отделения</a:t>
            </a:r>
          </a:p>
          <a:p>
            <a:pPr algn="l"/>
            <a:r>
              <a:rPr sz="2000" b="1" smtClean="0">
                <a:solidFill>
                  <a:schemeClr val="tx1"/>
                </a:solidFill>
              </a:rPr>
              <a:t>ГБУ "Курганская областная клиническая больница"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endParaRPr sz="2000" b="1" dirty="0" smtClean="0">
              <a:solidFill>
                <a:schemeClr val="tx1"/>
              </a:solidFill>
            </a:endParaRPr>
          </a:p>
          <a:p>
            <a:pPr algn="l"/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61098" y="60932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1" y="6525348"/>
            <a:ext cx="6921500" cy="517525"/>
            <a:chOff x="174625" y="6345243"/>
            <a:chExt cx="6921500" cy="51752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4625" y="6345243"/>
              <a:ext cx="6921500" cy="517525"/>
              <a:chOff x="564" y="3997"/>
              <a:chExt cx="4360" cy="326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904" y="3997"/>
                <a:ext cx="4020" cy="326"/>
                <a:chOff x="2421" y="3547"/>
                <a:chExt cx="4020" cy="326"/>
              </a:xfrm>
            </p:grpSpPr>
            <p:sp>
              <p:nvSpPr>
                <p:cNvPr id="29" name="Rectangle 12"/>
                <p:cNvSpPr>
                  <a:spLocks noChangeArrowheads="1"/>
                </p:cNvSpPr>
                <p:nvPr/>
              </p:nvSpPr>
              <p:spPr bwMode="auto">
                <a:xfrm>
                  <a:off x="2716" y="3547"/>
                  <a:ext cx="3725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900" b="1" i="1" dirty="0">
                      <a:solidFill>
                        <a:srgbClr val="000000"/>
                      </a:solidFill>
                    </a:rPr>
                    <a:t>Система менеджмента качества сертифицирована на соответствие </a:t>
                  </a:r>
                </a:p>
                <a:p>
                  <a:r>
                    <a:rPr lang="ru-RU" sz="900" b="1" i="1" dirty="0">
                      <a:solidFill>
                        <a:srgbClr val="000000"/>
                      </a:solidFill>
                    </a:rPr>
                    <a:t>ГОСТ Р ИСО 9001-200</a:t>
                  </a:r>
                  <a:r>
                    <a:rPr lang="en-US" sz="900" b="1" i="1" dirty="0">
                      <a:solidFill>
                        <a:srgbClr val="000000"/>
                      </a:solidFill>
                    </a:rPr>
                    <a:t>8</a:t>
                  </a:r>
                  <a:r>
                    <a:rPr lang="ru-RU" sz="900" b="1" i="1" dirty="0">
                      <a:solidFill>
                        <a:srgbClr val="000000"/>
                      </a:solidFill>
                    </a:rPr>
                    <a:t> (</a:t>
                  </a:r>
                  <a:r>
                    <a:rPr lang="en-US" sz="900" b="1" i="1" dirty="0">
                      <a:solidFill>
                        <a:srgbClr val="000000"/>
                      </a:solidFill>
                    </a:rPr>
                    <a:t>ISO</a:t>
                  </a:r>
                  <a:r>
                    <a:rPr lang="ru-RU" sz="900" b="1" i="1" dirty="0">
                      <a:solidFill>
                        <a:srgbClr val="000000"/>
                      </a:solidFill>
                    </a:rPr>
                    <a:t> 9001:200</a:t>
                  </a:r>
                  <a:r>
                    <a:rPr lang="en-US" sz="900" b="1" i="1" dirty="0">
                      <a:solidFill>
                        <a:srgbClr val="000000"/>
                      </a:solidFill>
                    </a:rPr>
                    <a:t>8</a:t>
                  </a:r>
                  <a:r>
                    <a:rPr lang="ru-RU" sz="900" b="1" i="1" dirty="0">
                      <a:solidFill>
                        <a:srgbClr val="000000"/>
                      </a:solidFill>
                    </a:rPr>
                    <a:t>)</a:t>
                  </a:r>
                  <a:endParaRPr lang="ru-RU" sz="1400" dirty="0">
                    <a:latin typeface="Times New Roman" pitchFamily="18" charset="0"/>
                  </a:endParaRPr>
                </a:p>
              </p:txBody>
            </p:sp>
            <p:pic>
              <p:nvPicPr>
                <p:cNvPr id="30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314" r="9982"/>
                <a:stretch>
                  <a:fillRect/>
                </a:stretch>
              </p:blipFill>
              <p:spPr bwMode="auto">
                <a:xfrm>
                  <a:off x="2421" y="3570"/>
                  <a:ext cx="29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564" y="3997"/>
                <a:ext cx="40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100"/>
              </a:p>
            </p:txBody>
          </p:sp>
        </p:grpSp>
        <p:pic>
          <p:nvPicPr>
            <p:cNvPr id="26" name="Picture 1" descr="\\192.168.1.122\smk_docs\Сертификат2011-2014\SGS_ISO 9001_with_UKAS_TCL_L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3" t="2543" r="42708"/>
            <a:stretch>
              <a:fillRect/>
            </a:stretch>
          </p:blipFill>
          <p:spPr bwMode="auto">
            <a:xfrm>
              <a:off x="318964" y="6381304"/>
              <a:ext cx="426203" cy="4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Гриша\Desktop\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9" y="1285864"/>
            <a:ext cx="1805426" cy="184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иша\Desktop\551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31961"/>
            <a:ext cx="4000527" cy="4473561"/>
          </a:xfrm>
          <a:prstGeom prst="rect">
            <a:avLst/>
          </a:prstGeom>
          <a:noFill/>
        </p:spPr>
      </p:pic>
      <p:pic>
        <p:nvPicPr>
          <p:cNvPr id="2" name="Picture 2" descr="C:\Users\Гриша\Desktop\551-3 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214842" cy="450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риша\Desktop\551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6"/>
            <a:ext cx="6000792" cy="654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ша\Desktop\551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1000112"/>
            <a:ext cx="4047742" cy="4591063"/>
          </a:xfrm>
          <a:prstGeom prst="rect">
            <a:avLst/>
          </a:prstGeom>
          <a:noFill/>
        </p:spPr>
      </p:pic>
      <p:pic>
        <p:nvPicPr>
          <p:cNvPr id="1027" name="Picture 3" descr="C:\Users\Гриша\Desktop\551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40" y="1071546"/>
            <a:ext cx="37373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Лабораторная диагностика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РА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sz="2400" smtClean="0"/>
              <a:t>Для постановки диагноза и оценки активности заболевания:</a:t>
            </a:r>
          </a:p>
          <a:p>
            <a:r>
              <a:rPr sz="2400" smtClean="0"/>
              <a:t>Ревматоидный фактор  (IgM РФ) и антитела к циклическому цитруллинированномй пептиду (АЦЦП) - основные диагностические лабораторные биомаркеры РА</a:t>
            </a:r>
          </a:p>
          <a:p>
            <a:r>
              <a:rPr sz="2400" smtClean="0"/>
              <a:t>Скорость оседания эритроцитов (СОЭ)  </a:t>
            </a:r>
          </a:p>
          <a:p>
            <a:r>
              <a:rPr sz="2400" smtClean="0"/>
              <a:t>С-реактивный белок (СРБ)</a:t>
            </a:r>
          </a:p>
          <a:p>
            <a:pPr fontAlgn="base">
              <a:buNone/>
            </a:pPr>
            <a:r>
              <a:rPr sz="2400" smtClean="0"/>
              <a:t>Для мониторинга переносимости терапии:</a:t>
            </a:r>
          </a:p>
          <a:p>
            <a:pPr fontAlgn="base"/>
            <a:r>
              <a:rPr sz="2400" smtClean="0"/>
              <a:t>Общий анализ крови</a:t>
            </a:r>
          </a:p>
          <a:p>
            <a:pPr fontAlgn="base"/>
            <a:r>
              <a:rPr sz="2400" smtClean="0"/>
              <a:t>Биохимический анализ крови: аланинаминотрансфераза, аспартатаминотрансфераза (АЛТ и АСТ), креатинин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Лечение РА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i="1" smtClean="0"/>
              <a:t>	Целью лечения является </a:t>
            </a:r>
            <a:r>
              <a:rPr smtClean="0"/>
              <a:t>достижение стойкой клинической ремиссии или (альтернативная цель) как минимум стойко низкой активности болезни, что обеспечивает стабилизацию функциональных возможностей пациента, сохранение качества жизни и трудоспособности (</a:t>
            </a:r>
            <a:r>
              <a:rPr lang="en-US" dirty="0" smtClean="0"/>
              <a:t>“ Treat to target”)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Лечение РА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smtClean="0"/>
              <a:t>Рекомендуется проводить лечение пациентов  с РА врачом-ревматологом на протяжении всей жизни пациента</a:t>
            </a:r>
          </a:p>
          <a:p>
            <a:r>
              <a:rPr smtClean="0"/>
              <a:t>Лечение пациентов с РА в виде исключения может проводить врач общей практики, но при консультативной поддержке врача-ревматолога</a:t>
            </a:r>
          </a:p>
          <a:p>
            <a:r>
              <a:rPr smtClean="0"/>
              <a:t>Основу лечения составляет медикаментозная противовоспалительная терапия</a:t>
            </a:r>
          </a:p>
          <a:p>
            <a:r>
              <a:rPr smtClean="0"/>
              <a:t>Лечение всеми противоревматическими препаратами может сопровождаться развитием нежелательных реакций, которые ухудшают течение болезни и требуют быстрого выявления и коррекции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Основные группы препаратов при РА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mtClean="0"/>
              <a:t>Нестероидные противовоспалительные препараты (НПВП)</a:t>
            </a:r>
          </a:p>
          <a:p>
            <a:r>
              <a:rPr smtClean="0"/>
              <a:t>Глюкокортикоиды (ГК) </a:t>
            </a:r>
          </a:p>
          <a:p>
            <a:r>
              <a:rPr smtClean="0"/>
              <a:t>Базисные противовоспалительные препараты (БПВП)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mtClean="0">
                <a:solidFill>
                  <a:schemeClr val="accent3">
                    <a:lumMod val="50000"/>
                  </a:schemeClr>
                </a:solidFill>
              </a:rPr>
              <a:t>НПВП</a:t>
            </a:r>
            <a:endParaRPr sz="4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mtClean="0"/>
              <a:t>Поскольку НПВП не влияют на активность воспаления, прогрессирование деструкции суставов и могут вызывать тяжелые нежелательные реакции со стороны желудочно-кишечного тракта, кардиоваскулярной системы и др., их применение должно быть ограничено </a:t>
            </a:r>
          </a:p>
          <a:p>
            <a:r>
              <a:rPr smtClean="0"/>
              <a:t>Выбор НПВП в большой степени определяется их безопасностью в отношении развития нежелательных реакций, чем эффективностью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ГК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0488" lvl="1" indent="-3175" algn="just" fontAlgn="base">
              <a:buNone/>
            </a:pPr>
            <a:r>
              <a:rPr sz="3000" smtClean="0"/>
              <a:t>Рекомендуется проводить лечение ГК в комбинации с метотрексатом (или другими БПВП) при раннем РА у пациентов:</a:t>
            </a:r>
          </a:p>
          <a:p>
            <a:pPr marL="363538" indent="438150" algn="just" fontAlgn="base"/>
            <a:r>
              <a:rPr sz="3000" smtClean="0"/>
              <a:t> с высокой активностью заболевания в течение времени, необходимого для развития эффекта БПВП (bridge-терапия)</a:t>
            </a:r>
          </a:p>
          <a:p>
            <a:pPr marL="363538" indent="438150" algn="just" fontAlgn="base"/>
            <a:r>
              <a:rPr sz="3000" smtClean="0"/>
              <a:t> коротким курсом до 3-6 месяцев при обострении заболевания в любой стадии РА</a:t>
            </a:r>
          </a:p>
          <a:p>
            <a:pPr marL="90488" lvl="1" indent="-3175" algn="just" fontAlgn="base">
              <a:buNone/>
            </a:pPr>
            <a:endParaRPr sz="3000" smtClean="0"/>
          </a:p>
          <a:p>
            <a:pPr marL="90488" lvl="1" indent="-3175" algn="just" fontAlgn="base">
              <a:buNone/>
            </a:pPr>
            <a:r>
              <a:rPr sz="3000" smtClean="0"/>
              <a:t>Рекомендуется отменить ГК как можно быстрее, желательно не позднее, чем через 6 месяцев от начала терапии, только врачами-ревматологами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 smtClean="0">
                <a:solidFill>
                  <a:schemeClr val="accent3">
                    <a:lumMod val="50000"/>
                  </a:schemeClr>
                </a:solidFill>
              </a:rPr>
              <a:t>БПВП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dirty="0" smtClean="0"/>
              <a:t>Первый шаг в назначении БПВП </a:t>
            </a:r>
            <a:r>
              <a:rPr lang="ru-RU" dirty="0" smtClean="0"/>
              <a:t>–</a:t>
            </a:r>
            <a:r>
              <a:rPr dirty="0" smtClean="0"/>
              <a:t> </a:t>
            </a:r>
            <a:r>
              <a:rPr dirty="0" err="1" smtClean="0"/>
              <a:t>монотерапия</a:t>
            </a:r>
            <a:r>
              <a:rPr dirty="0" smtClean="0"/>
              <a:t> </a:t>
            </a:r>
            <a:r>
              <a:rPr dirty="0" err="1" smtClean="0"/>
              <a:t>метотрексатом</a:t>
            </a:r>
            <a:r>
              <a:rPr dirty="0" smtClean="0"/>
              <a:t> или комбинированная терапия </a:t>
            </a:r>
            <a:r>
              <a:rPr dirty="0" err="1" smtClean="0"/>
              <a:t>метотрексатом</a:t>
            </a:r>
            <a:r>
              <a:rPr dirty="0" smtClean="0"/>
              <a:t> и стандартными БПВП (</a:t>
            </a:r>
            <a:r>
              <a:rPr dirty="0" err="1" smtClean="0"/>
              <a:t>сульфасалазин</a:t>
            </a:r>
            <a:r>
              <a:rPr dirty="0" smtClean="0"/>
              <a:t>, </a:t>
            </a:r>
            <a:r>
              <a:rPr lang="ru-RU" dirty="0" err="1" smtClean="0"/>
              <a:t>гидроксихлорохин</a:t>
            </a:r>
            <a:r>
              <a:rPr dirty="0" smtClean="0"/>
              <a:t>) </a:t>
            </a:r>
            <a:r>
              <a:rPr dirty="0" smtClean="0"/>
              <a:t>всем пациентам с РА при отсутствии противопоказаний</a:t>
            </a:r>
          </a:p>
          <a:p>
            <a:r>
              <a:rPr dirty="0" smtClean="0"/>
              <a:t>Рекомендуется назначение БПВП всем пациентам  с РА (включая пациентов с высокой вероятностью развития РА) как можно раньше, не позднее чем через 3–6 </a:t>
            </a:r>
            <a:r>
              <a:rPr dirty="0" smtClean="0"/>
              <a:t>мес. </a:t>
            </a:r>
            <a:r>
              <a:rPr dirty="0" smtClean="0"/>
              <a:t>от момента появления симптомов поражения суставов</a:t>
            </a:r>
          </a:p>
          <a:p>
            <a:r>
              <a:rPr dirty="0" smtClean="0"/>
              <a:t>Рекомендуется назначение </a:t>
            </a:r>
            <a:r>
              <a:rPr dirty="0" err="1" smtClean="0"/>
              <a:t>метотрексата</a:t>
            </a:r>
            <a:r>
              <a:rPr dirty="0" smtClean="0"/>
              <a:t> пациентам с недифференцированным артритом при высокой вероятности развития </a:t>
            </a:r>
            <a:r>
              <a:rPr dirty="0" smtClean="0"/>
              <a:t>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7216"/>
            <a:ext cx="3514703" cy="5002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037216"/>
            <a:ext cx="3600401" cy="49738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0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БПВП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Рекомендуется начинать лечение с подкожной формы </a:t>
            </a:r>
            <a:r>
              <a:rPr lang="ru-RU" dirty="0" err="1"/>
              <a:t>метотрексата</a:t>
            </a:r>
            <a:r>
              <a:rPr lang="ru-RU" dirty="0"/>
              <a:t> у пациентов с «активным» РА (DAS 28&gt;=5.1), которым показано назначение высокой дозы </a:t>
            </a:r>
            <a:r>
              <a:rPr lang="ru-RU" dirty="0" err="1"/>
              <a:t>метотрексата</a:t>
            </a:r>
            <a:r>
              <a:rPr lang="ru-RU" dirty="0"/>
              <a:t> (&gt;=15 мг)</a:t>
            </a:r>
          </a:p>
          <a:p>
            <a:r>
              <a:rPr lang="ru-RU" dirty="0"/>
              <a:t>Рекомендуется назначить </a:t>
            </a:r>
            <a:r>
              <a:rPr lang="ru-RU" dirty="0" err="1"/>
              <a:t>лефлуномид</a:t>
            </a:r>
            <a:r>
              <a:rPr lang="ru-RU" dirty="0"/>
              <a:t> (20 мг/день) или </a:t>
            </a:r>
            <a:r>
              <a:rPr lang="ru-RU" dirty="0" err="1"/>
              <a:t>сульфасалазин</a:t>
            </a:r>
            <a:r>
              <a:rPr lang="ru-RU" dirty="0"/>
              <a:t> (3-4 г/день) при наличии противопоказаний для назначения </a:t>
            </a:r>
            <a:r>
              <a:rPr lang="ru-RU" dirty="0" err="1"/>
              <a:t>метотрексата</a:t>
            </a:r>
            <a:r>
              <a:rPr lang="ru-RU" dirty="0"/>
              <a:t> или плохой переносимости препарата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Комбинированная терапия 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dirty="0" smtClean="0"/>
              <a:t>	Рекомендуется назначение комбинированной терапии </a:t>
            </a:r>
            <a:r>
              <a:rPr dirty="0" err="1" smtClean="0"/>
              <a:t>метотрексатом</a:t>
            </a:r>
            <a:r>
              <a:rPr dirty="0" smtClean="0"/>
              <a:t> и другими стандартными БПВП (</a:t>
            </a:r>
            <a:r>
              <a:rPr dirty="0" err="1" smtClean="0"/>
              <a:t>сульфасалазин</a:t>
            </a:r>
            <a:r>
              <a:rPr dirty="0" smtClean="0"/>
              <a:t>, </a:t>
            </a:r>
            <a:r>
              <a:rPr dirty="0" err="1" smtClean="0"/>
              <a:t>гидроксихлорохин</a:t>
            </a:r>
            <a:r>
              <a:rPr dirty="0" smtClean="0"/>
              <a:t> в сочетании с </a:t>
            </a:r>
            <a:r>
              <a:rPr dirty="0" err="1" smtClean="0"/>
              <a:t>глюкокортикоидами</a:t>
            </a:r>
            <a:r>
              <a:rPr dirty="0" smtClean="0"/>
              <a:t> (ГК) или без ГК у пациентов c активным РА, имеющих факторы риска неблагоприятного прогноза и резистентность к </a:t>
            </a:r>
            <a:r>
              <a:rPr dirty="0" err="1" smtClean="0"/>
              <a:t>монотерапии</a:t>
            </a:r>
            <a:r>
              <a:rPr dirty="0" smtClean="0"/>
              <a:t> </a:t>
            </a:r>
            <a:r>
              <a:rPr dirty="0" err="1" smtClean="0"/>
              <a:t>метотрексатом</a:t>
            </a:r>
            <a:r>
              <a:rPr dirty="0" smtClean="0"/>
              <a:t> в максимально эффективной дозе в течение не менее 3-х месяцев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Диспансерное наблюдение при 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smtClean="0"/>
              <a:t>Рекомендуется всем пациентам с РА диспансерное наблюдение врача-ревматолога для мониторинга активности заболевания, эффективности  и переносимости терапии, оценки  прогрессирования деструкции суставов и коррекции терапии</a:t>
            </a:r>
          </a:p>
          <a:p>
            <a:r>
              <a:rPr smtClean="0"/>
              <a:t>Эффективность терапии с использованием стандартизированных индексов  следует оценивать до достижения ремиссии </a:t>
            </a:r>
            <a:r>
              <a:rPr lang="ru-RU" dirty="0" smtClean="0"/>
              <a:t>–</a:t>
            </a:r>
            <a:r>
              <a:rPr smtClean="0"/>
              <a:t> не реже 1 раза в 3 месяца, при достижении стойкой ремиссии </a:t>
            </a:r>
            <a:r>
              <a:rPr lang="ru-RU" dirty="0" smtClean="0"/>
              <a:t>–</a:t>
            </a:r>
            <a:r>
              <a:rPr smtClean="0"/>
              <a:t> 1 раз в 6 месяцев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Гриша\Desktop\59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2358846"/>
            <a:ext cx="3929090" cy="340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sz="4000" smtClean="0">
                <a:solidFill>
                  <a:schemeClr val="accent3">
                    <a:lumMod val="50000"/>
                  </a:schemeClr>
                </a:solidFill>
              </a:rPr>
              <a:t>Определение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637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400" dirty="0" smtClean="0"/>
              <a:t>	</a:t>
            </a:r>
            <a:r>
              <a:rPr sz="2800" dirty="0" smtClean="0">
                <a:solidFill>
                  <a:schemeClr val="accent3">
                    <a:lumMod val="50000"/>
                  </a:schemeClr>
                </a:solidFill>
              </a:rPr>
              <a:t>Ревматоидный артрит </a:t>
            </a:r>
            <a:r>
              <a:rPr sz="2800" dirty="0" smtClean="0"/>
              <a:t>(РА) </a:t>
            </a:r>
            <a:r>
              <a:rPr lang="ru-RU" sz="2800" dirty="0" smtClean="0"/>
              <a:t>–</a:t>
            </a:r>
            <a:r>
              <a:rPr sz="2800" dirty="0" smtClean="0"/>
              <a:t>  </a:t>
            </a:r>
            <a:r>
              <a:rPr sz="2800" dirty="0" err="1" smtClean="0"/>
              <a:t>иммуновоспалительное</a:t>
            </a:r>
            <a:r>
              <a:rPr sz="2800" dirty="0" smtClean="0"/>
              <a:t> (аутоиммунное) ревматическое заболевание неизвестной этиологии, характеризующееся хроническим эрозивным артритом и системным поражением внутренних органов, приводящее к ранней инвалидности и сокращению продолжительности жизни пациентов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52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Этиология и патогенез 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</a:t>
            </a:r>
            <a:r>
              <a:rPr dirty="0" smtClean="0"/>
              <a:t>тиология неизвестна </a:t>
            </a:r>
          </a:p>
          <a:p>
            <a:r>
              <a:rPr dirty="0" smtClean="0"/>
              <a:t>Генетическая предрасположенность  (ассоциация с </a:t>
            </a:r>
            <a:r>
              <a:rPr lang="en-US" dirty="0" smtClean="0"/>
              <a:t>HLADRB1 </a:t>
            </a:r>
            <a:r>
              <a:rPr dirty="0" smtClean="0"/>
              <a:t>геном)</a:t>
            </a:r>
          </a:p>
          <a:p>
            <a:r>
              <a:rPr dirty="0" smtClean="0"/>
              <a:t>Гормональные факторы </a:t>
            </a:r>
            <a:r>
              <a:rPr lang="ru-RU" dirty="0" smtClean="0"/>
              <a:t>–</a:t>
            </a:r>
            <a:r>
              <a:rPr dirty="0" smtClean="0"/>
              <a:t> продукция половых гормонов (эстрогены обладают иммуностимулирующим эффектом, андрогены – </a:t>
            </a:r>
            <a:r>
              <a:rPr dirty="0" err="1" smtClean="0"/>
              <a:t>иммуносупрессивным</a:t>
            </a:r>
            <a:r>
              <a:rPr dirty="0" smtClean="0"/>
              <a:t>)</a:t>
            </a:r>
          </a:p>
          <a:p>
            <a:r>
              <a:rPr dirty="0" smtClean="0"/>
              <a:t>Бактериальная (</a:t>
            </a:r>
            <a:r>
              <a:rPr dirty="0" err="1" smtClean="0"/>
              <a:t>стоматогенная</a:t>
            </a:r>
            <a:r>
              <a:rPr dirty="0" smtClean="0"/>
              <a:t>) и вирусная инфекции </a:t>
            </a:r>
          </a:p>
          <a:p>
            <a:r>
              <a:rPr dirty="0" smtClean="0"/>
              <a:t>Химические вещества, стресс, профессиональные </a:t>
            </a:r>
            <a:r>
              <a:rPr dirty="0" smtClean="0"/>
              <a:t>вредности</a:t>
            </a:r>
            <a:endParaRPr dirty="0" smtClean="0"/>
          </a:p>
          <a:p>
            <a:r>
              <a:rPr dirty="0" smtClean="0"/>
              <a:t>Наиболее достоверно установлено, что </a:t>
            </a:r>
            <a:r>
              <a:rPr dirty="0" err="1" smtClean="0"/>
              <a:t>табакокурение</a:t>
            </a:r>
            <a:r>
              <a:rPr dirty="0" smtClean="0"/>
              <a:t> является важным </a:t>
            </a:r>
            <a:r>
              <a:rPr dirty="0" err="1" smtClean="0"/>
              <a:t>внешнесредовым</a:t>
            </a:r>
            <a:r>
              <a:rPr dirty="0" smtClean="0"/>
              <a:t> фактором в развитии ревматоидного артрита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Эпидемиология 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smtClean="0"/>
              <a:t>Распространённость ревматоидного артрита среди взрослого населения в разных географических зонах мира колеблется от 0,5 до 2% </a:t>
            </a:r>
          </a:p>
          <a:p>
            <a:r>
              <a:rPr smtClean="0"/>
              <a:t>В России зарегистрировано около 300 тысяч пациентов с ревматоидным артритом (около 0,61% от общей популяции)</a:t>
            </a:r>
          </a:p>
          <a:p>
            <a:r>
              <a:rPr smtClean="0"/>
              <a:t>Соотношение женщин к мужчинам — 3:1</a:t>
            </a:r>
          </a:p>
          <a:p>
            <a:r>
              <a:rPr smtClean="0"/>
              <a:t>Пик заболеваемости приходится на наиболее трудоспособный возраст </a:t>
            </a:r>
            <a:r>
              <a:rPr lang="ru-RU" dirty="0" smtClean="0"/>
              <a:t>–</a:t>
            </a:r>
            <a:r>
              <a:rPr smtClean="0"/>
              <a:t> 40-55 лет</a:t>
            </a:r>
          </a:p>
          <a:p>
            <a:r>
              <a:rPr smtClean="0"/>
              <a:t>Ревматоидный артрит вызывает стойкую потерю трудоспособности у половины пациентов в течение первых 3-5 лет от начала болезни</a:t>
            </a:r>
          </a:p>
          <a:p>
            <a:r>
              <a:rPr smtClean="0"/>
              <a:t>Высокая частота развития кардиоваскулярной патологии, тяжелых инфекций, онкологических заболеваний</a:t>
            </a:r>
          </a:p>
          <a:p>
            <a:r>
              <a:rPr smtClean="0"/>
              <a:t>Осложнения ревматоидного артрита связаны с системным иммуновоспалительным процессом - ревматоидный васкулит, амилоидоз, интерстициальная болезнь легких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Кодирование РА по МКБ-10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12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sz="2000" b="1" i="1" smtClean="0"/>
              <a:t>Серопозитивный ревматоидный артрит</a:t>
            </a:r>
            <a:r>
              <a:rPr sz="2000" smtClean="0"/>
              <a:t> (M05)</a:t>
            </a:r>
          </a:p>
          <a:p>
            <a:pPr fontAlgn="base">
              <a:buNone/>
            </a:pPr>
            <a:r>
              <a:rPr sz="2000" smtClean="0"/>
              <a:t>	M05.0 Синдром Фелти</a:t>
            </a:r>
          </a:p>
          <a:p>
            <a:pPr fontAlgn="base">
              <a:buNone/>
            </a:pPr>
            <a:r>
              <a:rPr sz="2000" smtClean="0"/>
              <a:t>	M05.1 - Ревматоидная болезнь легкого (j99.0 )</a:t>
            </a:r>
          </a:p>
          <a:p>
            <a:pPr fontAlgn="base">
              <a:buNone/>
            </a:pPr>
            <a:r>
              <a:rPr sz="2000" smtClean="0"/>
              <a:t>	M05.2 - Ревматоидный васкулит</a:t>
            </a:r>
          </a:p>
          <a:p>
            <a:pPr fontAlgn="base">
              <a:buNone/>
            </a:pPr>
            <a:r>
              <a:rPr sz="2000" smtClean="0"/>
              <a:t>	M05.3 - Ревматоидный артрит с вовлечением др. органов и систем</a:t>
            </a:r>
          </a:p>
          <a:p>
            <a:pPr fontAlgn="base">
              <a:buNone/>
            </a:pPr>
            <a:r>
              <a:rPr sz="2000" smtClean="0"/>
              <a:t>	</a:t>
            </a:r>
            <a:r>
              <a:rPr sz="2000" smtClean="0">
                <a:solidFill>
                  <a:schemeClr val="accent3">
                    <a:lumMod val="50000"/>
                  </a:schemeClr>
                </a:solidFill>
              </a:rPr>
              <a:t>M05.8 - Другие серопозитивные ревматоидные артриты</a:t>
            </a:r>
          </a:p>
          <a:p>
            <a:pPr fontAlgn="base">
              <a:buNone/>
            </a:pPr>
            <a:r>
              <a:rPr sz="2000" smtClean="0"/>
              <a:t>	M05.9 - Серопозитивный ревматоидный артрит неуточненный</a:t>
            </a:r>
          </a:p>
          <a:p>
            <a:pPr fontAlgn="base"/>
            <a:r>
              <a:rPr sz="2000" b="1" i="1" smtClean="0"/>
              <a:t>Другие ревматоидные артриты</a:t>
            </a:r>
            <a:r>
              <a:rPr sz="2000" smtClean="0"/>
              <a:t> (M06)</a:t>
            </a:r>
          </a:p>
          <a:p>
            <a:pPr fontAlgn="base">
              <a:buNone/>
            </a:pPr>
            <a:r>
              <a:rPr sz="2000" smtClean="0"/>
              <a:t>	</a:t>
            </a:r>
            <a:r>
              <a:rPr sz="2000" smtClean="0">
                <a:solidFill>
                  <a:schemeClr val="accent3">
                    <a:lumMod val="50000"/>
                  </a:schemeClr>
                </a:solidFill>
              </a:rPr>
              <a:t>M06.0 - Серонегативный ревматоидный артрит</a:t>
            </a:r>
          </a:p>
          <a:p>
            <a:pPr fontAlgn="base">
              <a:buNone/>
            </a:pPr>
            <a:r>
              <a:rPr sz="2000" smtClean="0"/>
              <a:t>	M06.1 - Болезнь Стилла, развившаяся у взрослых</a:t>
            </a:r>
          </a:p>
          <a:p>
            <a:pPr fontAlgn="base">
              <a:buNone/>
            </a:pPr>
            <a:r>
              <a:rPr sz="2000" smtClean="0"/>
              <a:t>	M06.2 - Ревматоидный бурсит</a:t>
            </a:r>
          </a:p>
          <a:p>
            <a:pPr fontAlgn="base">
              <a:buNone/>
            </a:pPr>
            <a:r>
              <a:rPr sz="2000" smtClean="0"/>
              <a:t>	M06.3 - Ревматоидный узелок</a:t>
            </a:r>
          </a:p>
          <a:p>
            <a:pPr fontAlgn="base">
              <a:buNone/>
            </a:pPr>
            <a:r>
              <a:rPr sz="2000" smtClean="0"/>
              <a:t>	M06.4 - Воспалительная полиартропатия</a:t>
            </a:r>
          </a:p>
          <a:p>
            <a:pPr fontAlgn="base">
              <a:buNone/>
            </a:pPr>
            <a:r>
              <a:rPr sz="2000" smtClean="0"/>
              <a:t>	M06.8 - Другие уточненные ревматоидные артриты</a:t>
            </a:r>
          </a:p>
          <a:p>
            <a:pPr fontAlgn="base">
              <a:buNone/>
            </a:pPr>
            <a:r>
              <a:rPr sz="2000" smtClean="0"/>
              <a:t>	</a:t>
            </a:r>
            <a:r>
              <a:rPr sz="2000" smtClean="0">
                <a:solidFill>
                  <a:schemeClr val="accent3">
                    <a:lumMod val="50000"/>
                  </a:schemeClr>
                </a:solidFill>
              </a:rPr>
              <a:t>M06.9 - Ревматоидный артрит неуточненный</a:t>
            </a:r>
            <a:endParaRPr sz="20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Основные симптомы, характерные для РА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smtClean="0"/>
              <a:t>Утренняя скованность в суставах, ухудшение общего состояния, слабость, похудание, субфебрильная температура, лимфаденопатия</a:t>
            </a:r>
          </a:p>
          <a:p>
            <a:pPr fontAlgn="base"/>
            <a:r>
              <a:rPr smtClean="0"/>
              <a:t>Симметричный полиартрит с постепенным (в течение нескольких месяцев) нарастанием боли и скованности, преимущественно в мелких суставах кистей (в половине случаев)</a:t>
            </a:r>
          </a:p>
          <a:p>
            <a:pPr fontAlgn="base"/>
            <a:r>
              <a:rPr smtClean="0"/>
              <a:t>Острый полиартрит с преимущественным поражением суставов кистей и стоп, выраженной утренней скованностью</a:t>
            </a:r>
          </a:p>
          <a:p>
            <a:pPr fontAlgn="base"/>
            <a:r>
              <a:rPr smtClean="0"/>
              <a:t>Моно-олигоартрит коленных или плечевых суставов с последующим быстрым вовлечением в процесс мелких суставов кистей и стоп</a:t>
            </a:r>
          </a:p>
          <a:p>
            <a:pPr fontAlgn="base"/>
            <a:r>
              <a:rPr smtClean="0"/>
              <a:t>Острый моноартрит крупных суставов, напоминающий септический или микрокристаллический артрит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>
                <a:solidFill>
                  <a:schemeClr val="accent3">
                    <a:lumMod val="50000"/>
                  </a:schemeClr>
                </a:solidFill>
              </a:rPr>
              <a:t>Рентгенологическая классификация РА (по Штейнброкеру, в модификации)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None/>
            </a:pPr>
            <a:endParaRPr sz="2800" dirty="0" smtClean="0"/>
          </a:p>
          <a:p>
            <a:pPr fontAlgn="base"/>
            <a:r>
              <a:rPr sz="4400" dirty="0" smtClean="0"/>
              <a:t>I - околосуставной </a:t>
            </a:r>
            <a:r>
              <a:rPr sz="4400" dirty="0" smtClean="0"/>
              <a:t>остеопороз </a:t>
            </a:r>
            <a:r>
              <a:rPr sz="2800" dirty="0" smtClean="0"/>
              <a:t>(</a:t>
            </a:r>
            <a:r>
              <a:rPr lang="ru-RU" sz="2800" i="1" dirty="0" smtClean="0"/>
              <a:t>н</a:t>
            </a:r>
            <a:r>
              <a:rPr lang="ru-RU" sz="2800" i="1" dirty="0" smtClean="0"/>
              <a:t>ебольшой </a:t>
            </a:r>
            <a:r>
              <a:rPr lang="ru-RU" sz="2800" i="1" dirty="0"/>
              <a:t>околосуставной </a:t>
            </a:r>
            <a:r>
              <a:rPr lang="ru-RU" sz="2800" i="1" dirty="0" smtClean="0"/>
              <a:t>остеопороз, единичные </a:t>
            </a:r>
            <a:r>
              <a:rPr lang="ru-RU" sz="2800" i="1" dirty="0" err="1"/>
              <a:t>кистовидные</a:t>
            </a:r>
            <a:r>
              <a:rPr lang="ru-RU" sz="2800" i="1" dirty="0"/>
              <a:t> просветления костной </a:t>
            </a:r>
            <a:r>
              <a:rPr lang="ru-RU" sz="2800" i="1" dirty="0" smtClean="0"/>
              <a:t>ткани, незначительное </a:t>
            </a:r>
            <a:r>
              <a:rPr lang="ru-RU" sz="2800" i="1" dirty="0"/>
              <a:t>сужение суставных щелей в отдельных суставах</a:t>
            </a:r>
            <a:r>
              <a:rPr sz="2800" dirty="0" smtClean="0"/>
              <a:t>)</a:t>
            </a:r>
          </a:p>
          <a:p>
            <a:pPr fontAlgn="base"/>
            <a:r>
              <a:rPr sz="4400" dirty="0" smtClean="0"/>
              <a:t>II </a:t>
            </a:r>
            <a:r>
              <a:rPr sz="4400" dirty="0" smtClean="0"/>
              <a:t>– остеопороз + сужение суставной щели, могут быть единичные </a:t>
            </a:r>
            <a:r>
              <a:rPr sz="4400" dirty="0" smtClean="0"/>
              <a:t>эрозии </a:t>
            </a:r>
            <a:r>
              <a:rPr sz="2800" dirty="0" smtClean="0"/>
              <a:t>(</a:t>
            </a:r>
            <a:r>
              <a:rPr lang="ru-RU" sz="2800" i="1" dirty="0" smtClean="0"/>
              <a:t>у</a:t>
            </a:r>
            <a:r>
              <a:rPr lang="ru-RU" sz="2800" i="1" dirty="0" smtClean="0"/>
              <a:t>меренный </a:t>
            </a:r>
            <a:r>
              <a:rPr lang="ru-RU" sz="2800" i="1" dirty="0"/>
              <a:t>(выраженный) околосуставной </a:t>
            </a:r>
            <a:r>
              <a:rPr lang="ru-RU" sz="2800" i="1" dirty="0" smtClean="0"/>
              <a:t>остеопороз, множественные </a:t>
            </a:r>
            <a:r>
              <a:rPr lang="ru-RU" sz="2800" i="1" dirty="0" err="1"/>
              <a:t>кистовидные</a:t>
            </a:r>
            <a:r>
              <a:rPr lang="ru-RU" sz="2800" i="1" dirty="0"/>
              <a:t> просветления костной </a:t>
            </a:r>
            <a:r>
              <a:rPr lang="ru-RU" sz="2800" i="1" dirty="0" smtClean="0"/>
              <a:t>ткани, </a:t>
            </a:r>
            <a:r>
              <a:rPr lang="ru-RU" sz="2800" i="1" dirty="0"/>
              <a:t>с</a:t>
            </a:r>
            <a:r>
              <a:rPr lang="ru-RU" sz="2800" i="1" dirty="0" smtClean="0"/>
              <a:t>ужение </a:t>
            </a:r>
            <a:r>
              <a:rPr lang="ru-RU" sz="2800" i="1" dirty="0"/>
              <a:t>суставных </a:t>
            </a:r>
            <a:r>
              <a:rPr lang="ru-RU" sz="2800" i="1" dirty="0" smtClean="0"/>
              <a:t>щелей, единичные </a:t>
            </a:r>
            <a:r>
              <a:rPr lang="ru-RU" sz="2800" i="1" dirty="0"/>
              <a:t>эрозии суставных поверхностей (1-4</a:t>
            </a:r>
            <a:r>
              <a:rPr lang="ru-RU" sz="2800" i="1" dirty="0" smtClean="0"/>
              <a:t>), небольшие </a:t>
            </a:r>
            <a:r>
              <a:rPr lang="ru-RU" sz="2800" i="1" dirty="0"/>
              <a:t>деформации </a:t>
            </a:r>
            <a:r>
              <a:rPr lang="ru-RU" sz="2800" i="1" dirty="0" smtClean="0"/>
              <a:t>костей)</a:t>
            </a:r>
            <a:endParaRPr lang="ru-RU" sz="2800" dirty="0"/>
          </a:p>
          <a:p>
            <a:pPr fontAlgn="base"/>
            <a:r>
              <a:rPr sz="4400" dirty="0" smtClean="0"/>
              <a:t>III </a:t>
            </a:r>
            <a:r>
              <a:rPr sz="4400" dirty="0" smtClean="0"/>
              <a:t>– признаки предыдущей стадии + множественные эрозии + подвывихи в </a:t>
            </a:r>
            <a:r>
              <a:rPr sz="4400" dirty="0" smtClean="0"/>
              <a:t>суставах </a:t>
            </a:r>
            <a:r>
              <a:rPr sz="2800" dirty="0" smtClean="0"/>
              <a:t>(у</a:t>
            </a:r>
            <a:r>
              <a:rPr lang="ru-RU" sz="2800" i="1" dirty="0" smtClean="0"/>
              <a:t>меренный </a:t>
            </a:r>
            <a:r>
              <a:rPr lang="ru-RU" sz="2800" i="1" dirty="0"/>
              <a:t>(выраженный) околосуставной </a:t>
            </a:r>
            <a:r>
              <a:rPr lang="ru-RU" sz="2800" i="1" dirty="0" smtClean="0"/>
              <a:t>остеопороз, множественные </a:t>
            </a:r>
            <a:r>
              <a:rPr lang="ru-RU" sz="2800" i="1" dirty="0" err="1"/>
              <a:t>кистовидные</a:t>
            </a:r>
            <a:r>
              <a:rPr lang="ru-RU" sz="2800" i="1" dirty="0"/>
              <a:t> просветления костной </a:t>
            </a:r>
            <a:r>
              <a:rPr lang="ru-RU" sz="2800" i="1" dirty="0" smtClean="0"/>
              <a:t>ткани, сужение </a:t>
            </a:r>
            <a:r>
              <a:rPr lang="ru-RU" sz="2800" i="1" dirty="0"/>
              <a:t>суставных </a:t>
            </a:r>
            <a:r>
              <a:rPr lang="ru-RU" sz="2800" i="1" dirty="0" smtClean="0"/>
              <a:t>щелей, множественные </a:t>
            </a:r>
            <a:r>
              <a:rPr lang="ru-RU" sz="2800" i="1" dirty="0"/>
              <a:t>эрозии суставных поверхностей (5 и более</a:t>
            </a:r>
            <a:r>
              <a:rPr lang="ru-RU" sz="2800" i="1" dirty="0" smtClean="0"/>
              <a:t>), множественные </a:t>
            </a:r>
            <a:r>
              <a:rPr lang="ru-RU" sz="2800" i="1" dirty="0"/>
              <a:t>выраженные деформации </a:t>
            </a:r>
            <a:r>
              <a:rPr lang="ru-RU" sz="2800" i="1" dirty="0" smtClean="0"/>
              <a:t>костей, подвывихи </a:t>
            </a:r>
            <a:r>
              <a:rPr lang="ru-RU" sz="2800" i="1" dirty="0"/>
              <a:t>и вывихи суставов</a:t>
            </a:r>
            <a:r>
              <a:rPr sz="2800" dirty="0" smtClean="0"/>
              <a:t>)</a:t>
            </a:r>
            <a:endParaRPr sz="2800" dirty="0" smtClean="0"/>
          </a:p>
          <a:p>
            <a:pPr fontAlgn="base"/>
            <a:r>
              <a:rPr sz="4400" dirty="0" smtClean="0"/>
              <a:t>IV – признаки предыдущей стадии + костный </a:t>
            </a:r>
            <a:r>
              <a:rPr sz="4400" dirty="0" smtClean="0"/>
              <a:t>анкилоз </a:t>
            </a:r>
            <a:r>
              <a:rPr sz="2800" dirty="0" smtClean="0"/>
              <a:t>(у</a:t>
            </a:r>
            <a:r>
              <a:rPr lang="ru-RU" sz="2800" i="1" dirty="0" smtClean="0"/>
              <a:t>меренный </a:t>
            </a:r>
            <a:r>
              <a:rPr lang="ru-RU" sz="2800" i="1" dirty="0"/>
              <a:t>(выраженный) околосуставной (распространённый) </a:t>
            </a:r>
            <a:r>
              <a:rPr lang="ru-RU" sz="2800" i="1" dirty="0" smtClean="0"/>
              <a:t>остеопороз, множественные </a:t>
            </a:r>
            <a:r>
              <a:rPr lang="ru-RU" sz="2800" i="1" dirty="0" err="1"/>
              <a:t>кистовидные</a:t>
            </a:r>
            <a:r>
              <a:rPr lang="ru-RU" sz="2800" i="1" dirty="0"/>
              <a:t> просветления костной </a:t>
            </a:r>
            <a:r>
              <a:rPr lang="ru-RU" sz="2800" i="1" dirty="0" smtClean="0"/>
              <a:t>ткани, сужение </a:t>
            </a:r>
            <a:r>
              <a:rPr lang="ru-RU" sz="2800" i="1" dirty="0"/>
              <a:t>суставных </a:t>
            </a:r>
            <a:r>
              <a:rPr lang="ru-RU" sz="2800" i="1" dirty="0" smtClean="0"/>
              <a:t>щелей, </a:t>
            </a:r>
            <a:r>
              <a:rPr lang="ru-RU" sz="2800" i="1" dirty="0" err="1" smtClean="0"/>
              <a:t>множественые</a:t>
            </a:r>
            <a:r>
              <a:rPr lang="ru-RU" sz="2800" i="1" dirty="0" smtClean="0"/>
              <a:t> </a:t>
            </a:r>
            <a:r>
              <a:rPr lang="ru-RU" sz="2800" i="1" dirty="0"/>
              <a:t>эрозии костей и суставных </a:t>
            </a:r>
            <a:r>
              <a:rPr lang="ru-RU" sz="2800" i="1" dirty="0" smtClean="0"/>
              <a:t>поверхностей, множественные </a:t>
            </a:r>
            <a:r>
              <a:rPr lang="ru-RU" sz="2800" i="1" dirty="0"/>
              <a:t>выраженные деформации </a:t>
            </a:r>
            <a:r>
              <a:rPr lang="ru-RU" sz="2800" i="1" dirty="0" smtClean="0"/>
              <a:t>костей, подвывихи </a:t>
            </a:r>
            <a:r>
              <a:rPr lang="ru-RU" sz="2800" i="1" dirty="0"/>
              <a:t>и вывихи </a:t>
            </a:r>
            <a:r>
              <a:rPr lang="ru-RU" sz="2800" i="1" dirty="0" smtClean="0"/>
              <a:t>суставов, единичные </a:t>
            </a:r>
            <a:r>
              <a:rPr lang="ru-RU" sz="2800" i="1" dirty="0"/>
              <a:t>(множественные) костные</a:t>
            </a:r>
            <a:r>
              <a:rPr lang="ru-RU" sz="2800" dirty="0"/>
              <a:t> </a:t>
            </a:r>
            <a:r>
              <a:rPr lang="ru-RU" sz="2800" i="1" dirty="0" smtClean="0"/>
              <a:t>анкилозы, </a:t>
            </a:r>
            <a:r>
              <a:rPr lang="ru-RU" sz="2800" i="1" dirty="0" err="1" smtClean="0"/>
              <a:t>субхондральный</a:t>
            </a:r>
            <a:r>
              <a:rPr lang="ru-RU" sz="2800" i="1" dirty="0" smtClean="0"/>
              <a:t> остеосклероз, остеофиты </a:t>
            </a:r>
            <a:r>
              <a:rPr lang="ru-RU" sz="2800" i="1" dirty="0"/>
              <a:t>на краях суставных поверхностей</a:t>
            </a:r>
            <a:r>
              <a:rPr sz="2800" dirty="0" smtClean="0"/>
              <a:t>)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ша\Desktop\551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884" y="357166"/>
            <a:ext cx="6012198" cy="619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658</Words>
  <Application>Microsoft Office PowerPoint</Application>
  <PresentationFormat>Экран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Определение</vt:lpstr>
      <vt:lpstr>Этиология и патогенез РА</vt:lpstr>
      <vt:lpstr>Эпидемиология РА</vt:lpstr>
      <vt:lpstr>Кодирование РА по МКБ-10</vt:lpstr>
      <vt:lpstr>Основные симптомы, характерные для РА</vt:lpstr>
      <vt:lpstr>Рентгенологическая классификация РА (по Штейнброкеру, в модификации)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диагностика РА</vt:lpstr>
      <vt:lpstr>Лечение РА</vt:lpstr>
      <vt:lpstr>Лечение РА</vt:lpstr>
      <vt:lpstr>Основные группы препаратов при РА</vt:lpstr>
      <vt:lpstr>НПВП</vt:lpstr>
      <vt:lpstr>ГК</vt:lpstr>
      <vt:lpstr>БПВП</vt:lpstr>
      <vt:lpstr>БПВП</vt:lpstr>
      <vt:lpstr>Комбинированная терапия РА</vt:lpstr>
      <vt:lpstr>Диспансерное наблюдение при 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Ерохин Александр Николаевич</dc:creator>
  <cp:lastModifiedBy>Антон</cp:lastModifiedBy>
  <cp:revision>210</cp:revision>
  <dcterms:created xsi:type="dcterms:W3CDTF">2006-08-16T00:00:00Z</dcterms:created>
  <dcterms:modified xsi:type="dcterms:W3CDTF">2021-05-24T15:48:15Z</dcterms:modified>
</cp:coreProperties>
</file>