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00" r:id="rId3"/>
    <p:sldId id="301" r:id="rId4"/>
    <p:sldId id="306" r:id="rId5"/>
    <p:sldId id="302" r:id="rId6"/>
    <p:sldId id="304" r:id="rId7"/>
    <p:sldId id="309" r:id="rId8"/>
    <p:sldId id="307" r:id="rId9"/>
    <p:sldId id="257" r:id="rId10"/>
    <p:sldId id="308" r:id="rId11"/>
    <p:sldId id="311" r:id="rId12"/>
    <p:sldId id="291" r:id="rId13"/>
    <p:sldId id="282" r:id="rId14"/>
    <p:sldId id="299" r:id="rId15"/>
    <p:sldId id="310"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270" r:id="rId32"/>
    <p:sldId id="272" r:id="rId33"/>
    <p:sldId id="327" r:id="rId34"/>
    <p:sldId id="328" r:id="rId35"/>
    <p:sldId id="329" r:id="rId36"/>
    <p:sldId id="330" r:id="rId37"/>
    <p:sldId id="331" r:id="rId38"/>
    <p:sldId id="280"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7" d="100"/>
          <a:sy n="87" d="100"/>
        </p:scale>
        <p:origin x="9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9E57AE-40FC-4258-AD0A-9E554CB5225B}"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449DE52D-B445-4716-B368-3D09593F0B91}">
      <dgm:prSet phldrT="[Текст]" custT="1"/>
      <dgm:spPr>
        <a:solidFill>
          <a:schemeClr val="accent1">
            <a:hueOff val="0"/>
            <a:satOff val="0"/>
            <a:lumOff val="0"/>
            <a:alpha val="30000"/>
          </a:schemeClr>
        </a:solidFill>
      </dgm:spPr>
      <dgm:t>
        <a:bodyPr/>
        <a:lstStyle/>
        <a:p>
          <a:r>
            <a:rPr lang="ru-RU" sz="1800" dirty="0" smtClean="0">
              <a:solidFill>
                <a:schemeClr val="tx1"/>
              </a:solidFill>
            </a:rPr>
            <a:t>Страх падения</a:t>
          </a:r>
          <a:endParaRPr lang="ru-RU" sz="1800" dirty="0">
            <a:solidFill>
              <a:schemeClr val="tx1"/>
            </a:solidFill>
          </a:endParaRPr>
        </a:p>
      </dgm:t>
    </dgm:pt>
    <dgm:pt modelId="{D606BA14-B1C7-4FE3-9DD4-3922F54A0865}" type="parTrans" cxnId="{975B4CAB-54BD-4516-9FA9-759C655D27DB}">
      <dgm:prSet/>
      <dgm:spPr/>
      <dgm:t>
        <a:bodyPr/>
        <a:lstStyle/>
        <a:p>
          <a:endParaRPr lang="ru-RU"/>
        </a:p>
      </dgm:t>
    </dgm:pt>
    <dgm:pt modelId="{05752554-22B6-4480-8C1F-142B998E356D}" type="sibTrans" cxnId="{975B4CAB-54BD-4516-9FA9-759C655D27DB}">
      <dgm:prSet/>
      <dgm:spPr/>
      <dgm:t>
        <a:bodyPr/>
        <a:lstStyle/>
        <a:p>
          <a:endParaRPr lang="ru-RU"/>
        </a:p>
      </dgm:t>
    </dgm:pt>
    <dgm:pt modelId="{B4AC2B18-E90F-4B97-94D9-9164803957D5}">
      <dgm:prSet phldrT="[Текст]" custT="1"/>
      <dgm:spPr>
        <a:solidFill>
          <a:schemeClr val="accent1">
            <a:hueOff val="0"/>
            <a:satOff val="0"/>
            <a:lumOff val="0"/>
            <a:alpha val="70000"/>
          </a:schemeClr>
        </a:solidFill>
      </dgm:spPr>
      <dgm:t>
        <a:bodyPr/>
        <a:lstStyle/>
        <a:p>
          <a:r>
            <a:rPr lang="ru-RU" sz="1800" dirty="0" smtClean="0">
              <a:solidFill>
                <a:schemeClr val="tx1"/>
              </a:solidFill>
            </a:rPr>
            <a:t>Нарастание мышечной слабости</a:t>
          </a:r>
          <a:endParaRPr lang="ru-RU" sz="1800" dirty="0">
            <a:solidFill>
              <a:schemeClr val="tx1"/>
            </a:solidFill>
          </a:endParaRPr>
        </a:p>
      </dgm:t>
    </dgm:pt>
    <dgm:pt modelId="{AD0C08BB-F786-4E5F-9905-80F2F07D42C2}" type="parTrans" cxnId="{E8ED7A5B-5058-46AD-B6E3-74BE51D6C0FF}">
      <dgm:prSet/>
      <dgm:spPr/>
      <dgm:t>
        <a:bodyPr/>
        <a:lstStyle/>
        <a:p>
          <a:endParaRPr lang="ru-RU"/>
        </a:p>
      </dgm:t>
    </dgm:pt>
    <dgm:pt modelId="{67CFBB59-8439-4964-A45E-766B7B93A20C}" type="sibTrans" cxnId="{E8ED7A5B-5058-46AD-B6E3-74BE51D6C0FF}">
      <dgm:prSet/>
      <dgm:spPr/>
      <dgm:t>
        <a:bodyPr/>
        <a:lstStyle/>
        <a:p>
          <a:endParaRPr lang="ru-RU"/>
        </a:p>
      </dgm:t>
    </dgm:pt>
    <dgm:pt modelId="{B91EEEEC-C8D2-46E3-AC7E-C2A8A427E0B8}">
      <dgm:prSet phldrT="[Текст]" custT="1"/>
      <dgm:spPr/>
      <dgm:t>
        <a:bodyPr/>
        <a:lstStyle/>
        <a:p>
          <a:r>
            <a:rPr lang="ru-RU" sz="1800" dirty="0" smtClean="0">
              <a:solidFill>
                <a:schemeClr val="tx1"/>
              </a:solidFill>
            </a:rPr>
            <a:t>Повторные падения</a:t>
          </a:r>
          <a:endParaRPr lang="ru-RU" sz="1800" dirty="0">
            <a:solidFill>
              <a:schemeClr val="tx1"/>
            </a:solidFill>
          </a:endParaRPr>
        </a:p>
      </dgm:t>
    </dgm:pt>
    <dgm:pt modelId="{57EE42DA-00BE-456A-8EEE-5A72EB2303DF}" type="parTrans" cxnId="{4D4F257D-C21C-4E24-BA21-5D7841AA7DFA}">
      <dgm:prSet/>
      <dgm:spPr/>
      <dgm:t>
        <a:bodyPr/>
        <a:lstStyle/>
        <a:p>
          <a:endParaRPr lang="ru-RU"/>
        </a:p>
      </dgm:t>
    </dgm:pt>
    <dgm:pt modelId="{F6C610CD-E3CE-43F8-B86C-AD16F82B1BA6}" type="sibTrans" cxnId="{4D4F257D-C21C-4E24-BA21-5D7841AA7DFA}">
      <dgm:prSet/>
      <dgm:spPr/>
      <dgm:t>
        <a:bodyPr/>
        <a:lstStyle/>
        <a:p>
          <a:endParaRPr lang="ru-RU"/>
        </a:p>
      </dgm:t>
    </dgm:pt>
    <dgm:pt modelId="{EC299F99-57CD-49C9-A47A-3BCFF84BEB39}">
      <dgm:prSet phldrT="[Текст]" custT="1"/>
      <dgm:spPr>
        <a:solidFill>
          <a:schemeClr val="accent1">
            <a:hueOff val="0"/>
            <a:satOff val="0"/>
            <a:lumOff val="0"/>
            <a:alpha val="50000"/>
          </a:schemeClr>
        </a:solidFill>
      </dgm:spPr>
      <dgm:t>
        <a:bodyPr/>
        <a:lstStyle/>
        <a:p>
          <a:r>
            <a:rPr lang="ru-RU" sz="1800" dirty="0" smtClean="0">
              <a:solidFill>
                <a:schemeClr val="tx1"/>
              </a:solidFill>
            </a:rPr>
            <a:t>Снижение физической активности</a:t>
          </a:r>
          <a:endParaRPr lang="ru-RU" sz="1800" dirty="0">
            <a:solidFill>
              <a:schemeClr val="tx1"/>
            </a:solidFill>
          </a:endParaRPr>
        </a:p>
      </dgm:t>
    </dgm:pt>
    <dgm:pt modelId="{A85BC8CB-89F6-4907-B904-A87361D92EE9}" type="sibTrans" cxnId="{1553B19F-140A-406F-8E9A-A75274287347}">
      <dgm:prSet/>
      <dgm:spPr/>
      <dgm:t>
        <a:bodyPr/>
        <a:lstStyle/>
        <a:p>
          <a:endParaRPr lang="ru-RU"/>
        </a:p>
      </dgm:t>
    </dgm:pt>
    <dgm:pt modelId="{15BF445F-917E-4C6D-B259-57C2BA7D7C59}" type="parTrans" cxnId="{1553B19F-140A-406F-8E9A-A75274287347}">
      <dgm:prSet/>
      <dgm:spPr/>
      <dgm:t>
        <a:bodyPr/>
        <a:lstStyle/>
        <a:p>
          <a:endParaRPr lang="ru-RU"/>
        </a:p>
      </dgm:t>
    </dgm:pt>
    <dgm:pt modelId="{E9CD24E6-AC96-4914-A0A2-86E7591AE2F2}" type="pres">
      <dgm:prSet presAssocID="{819E57AE-40FC-4258-AD0A-9E554CB5225B}" presName="cycle" presStyleCnt="0">
        <dgm:presLayoutVars>
          <dgm:dir/>
          <dgm:resizeHandles val="exact"/>
        </dgm:presLayoutVars>
      </dgm:prSet>
      <dgm:spPr/>
      <dgm:t>
        <a:bodyPr/>
        <a:lstStyle/>
        <a:p>
          <a:endParaRPr lang="ru-RU"/>
        </a:p>
      </dgm:t>
    </dgm:pt>
    <dgm:pt modelId="{68A484DC-E87A-4D44-B3CC-3D4869AFCFB9}" type="pres">
      <dgm:prSet presAssocID="{449DE52D-B445-4716-B368-3D09593F0B91}" presName="node" presStyleLbl="node1" presStyleIdx="0" presStyleCnt="4" custScaleX="115860" custScaleY="108712">
        <dgm:presLayoutVars>
          <dgm:bulletEnabled val="1"/>
        </dgm:presLayoutVars>
      </dgm:prSet>
      <dgm:spPr/>
      <dgm:t>
        <a:bodyPr/>
        <a:lstStyle/>
        <a:p>
          <a:endParaRPr lang="ru-RU"/>
        </a:p>
      </dgm:t>
    </dgm:pt>
    <dgm:pt modelId="{D4E17D1D-C7A7-4A07-87E8-867CB1A5E5C5}" type="pres">
      <dgm:prSet presAssocID="{449DE52D-B445-4716-B368-3D09593F0B91}" presName="spNode" presStyleCnt="0"/>
      <dgm:spPr/>
    </dgm:pt>
    <dgm:pt modelId="{247236D2-4B71-4814-9F6A-520D752A19CE}" type="pres">
      <dgm:prSet presAssocID="{05752554-22B6-4480-8C1F-142B998E356D}" presName="sibTrans" presStyleLbl="sibTrans1D1" presStyleIdx="0" presStyleCnt="4"/>
      <dgm:spPr/>
      <dgm:t>
        <a:bodyPr/>
        <a:lstStyle/>
        <a:p>
          <a:endParaRPr lang="ru-RU"/>
        </a:p>
      </dgm:t>
    </dgm:pt>
    <dgm:pt modelId="{5A7624BD-A1FB-4A09-87CA-EAA1731141A8}" type="pres">
      <dgm:prSet presAssocID="{EC299F99-57CD-49C9-A47A-3BCFF84BEB39}" presName="node" presStyleLbl="node1" presStyleIdx="1" presStyleCnt="4" custScaleX="125108" custScaleY="116253">
        <dgm:presLayoutVars>
          <dgm:bulletEnabled val="1"/>
        </dgm:presLayoutVars>
      </dgm:prSet>
      <dgm:spPr/>
      <dgm:t>
        <a:bodyPr/>
        <a:lstStyle/>
        <a:p>
          <a:endParaRPr lang="ru-RU"/>
        </a:p>
      </dgm:t>
    </dgm:pt>
    <dgm:pt modelId="{EB080D7E-097F-4997-8EA1-56EDE89A6D22}" type="pres">
      <dgm:prSet presAssocID="{EC299F99-57CD-49C9-A47A-3BCFF84BEB39}" presName="spNode" presStyleCnt="0"/>
      <dgm:spPr/>
    </dgm:pt>
    <dgm:pt modelId="{E7EFC4A3-F59E-41A5-A646-76021FFA3439}" type="pres">
      <dgm:prSet presAssocID="{A85BC8CB-89F6-4907-B904-A87361D92EE9}" presName="sibTrans" presStyleLbl="sibTrans1D1" presStyleIdx="1" presStyleCnt="4"/>
      <dgm:spPr/>
      <dgm:t>
        <a:bodyPr/>
        <a:lstStyle/>
        <a:p>
          <a:endParaRPr lang="ru-RU"/>
        </a:p>
      </dgm:t>
    </dgm:pt>
    <dgm:pt modelId="{7EA0E179-A49F-49FB-BD8C-9042503B29AF}" type="pres">
      <dgm:prSet presAssocID="{B4AC2B18-E90F-4B97-94D9-9164803957D5}" presName="node" presStyleLbl="node1" presStyleIdx="2" presStyleCnt="4" custScaleX="133282" custScaleY="122261">
        <dgm:presLayoutVars>
          <dgm:bulletEnabled val="1"/>
        </dgm:presLayoutVars>
      </dgm:prSet>
      <dgm:spPr/>
      <dgm:t>
        <a:bodyPr/>
        <a:lstStyle/>
        <a:p>
          <a:endParaRPr lang="ru-RU"/>
        </a:p>
      </dgm:t>
    </dgm:pt>
    <dgm:pt modelId="{5A1E0B40-7007-4B66-92DE-6615BEA68E5F}" type="pres">
      <dgm:prSet presAssocID="{B4AC2B18-E90F-4B97-94D9-9164803957D5}" presName="spNode" presStyleCnt="0"/>
      <dgm:spPr/>
    </dgm:pt>
    <dgm:pt modelId="{7287A96F-B9B7-45AC-B5A3-DA3A185B6AEB}" type="pres">
      <dgm:prSet presAssocID="{67CFBB59-8439-4964-A45E-766B7B93A20C}" presName="sibTrans" presStyleLbl="sibTrans1D1" presStyleIdx="2" presStyleCnt="4"/>
      <dgm:spPr/>
      <dgm:t>
        <a:bodyPr/>
        <a:lstStyle/>
        <a:p>
          <a:endParaRPr lang="ru-RU"/>
        </a:p>
      </dgm:t>
    </dgm:pt>
    <dgm:pt modelId="{6BE16A31-2D85-4709-BBCF-91D3D4C697FE}" type="pres">
      <dgm:prSet presAssocID="{B91EEEEC-C8D2-46E3-AC7E-C2A8A427E0B8}" presName="node" presStyleLbl="node1" presStyleIdx="3" presStyleCnt="4" custScaleX="126310" custScaleY="140113">
        <dgm:presLayoutVars>
          <dgm:bulletEnabled val="1"/>
        </dgm:presLayoutVars>
      </dgm:prSet>
      <dgm:spPr/>
      <dgm:t>
        <a:bodyPr/>
        <a:lstStyle/>
        <a:p>
          <a:endParaRPr lang="ru-RU"/>
        </a:p>
      </dgm:t>
    </dgm:pt>
    <dgm:pt modelId="{6B213A7F-76FF-4BFC-9980-71DEEC0B45B2}" type="pres">
      <dgm:prSet presAssocID="{B91EEEEC-C8D2-46E3-AC7E-C2A8A427E0B8}" presName="spNode" presStyleCnt="0"/>
      <dgm:spPr/>
    </dgm:pt>
    <dgm:pt modelId="{EAD865AC-8C82-4A4F-92F6-BFED8C37E7F4}" type="pres">
      <dgm:prSet presAssocID="{F6C610CD-E3CE-43F8-B86C-AD16F82B1BA6}" presName="sibTrans" presStyleLbl="sibTrans1D1" presStyleIdx="3" presStyleCnt="4"/>
      <dgm:spPr/>
      <dgm:t>
        <a:bodyPr/>
        <a:lstStyle/>
        <a:p>
          <a:endParaRPr lang="ru-RU"/>
        </a:p>
      </dgm:t>
    </dgm:pt>
  </dgm:ptLst>
  <dgm:cxnLst>
    <dgm:cxn modelId="{1553B19F-140A-406F-8E9A-A75274287347}" srcId="{819E57AE-40FC-4258-AD0A-9E554CB5225B}" destId="{EC299F99-57CD-49C9-A47A-3BCFF84BEB39}" srcOrd="1" destOrd="0" parTransId="{15BF445F-917E-4C6D-B259-57C2BA7D7C59}" sibTransId="{A85BC8CB-89F6-4907-B904-A87361D92EE9}"/>
    <dgm:cxn modelId="{4D4F257D-C21C-4E24-BA21-5D7841AA7DFA}" srcId="{819E57AE-40FC-4258-AD0A-9E554CB5225B}" destId="{B91EEEEC-C8D2-46E3-AC7E-C2A8A427E0B8}" srcOrd="3" destOrd="0" parTransId="{57EE42DA-00BE-456A-8EEE-5A72EB2303DF}" sibTransId="{F6C610CD-E3CE-43F8-B86C-AD16F82B1BA6}"/>
    <dgm:cxn modelId="{32B22361-CA02-4423-B1E7-A9B5A28B0902}" type="presOf" srcId="{B4AC2B18-E90F-4B97-94D9-9164803957D5}" destId="{7EA0E179-A49F-49FB-BD8C-9042503B29AF}" srcOrd="0" destOrd="0" presId="urn:microsoft.com/office/officeart/2005/8/layout/cycle5"/>
    <dgm:cxn modelId="{975B4CAB-54BD-4516-9FA9-759C655D27DB}" srcId="{819E57AE-40FC-4258-AD0A-9E554CB5225B}" destId="{449DE52D-B445-4716-B368-3D09593F0B91}" srcOrd="0" destOrd="0" parTransId="{D606BA14-B1C7-4FE3-9DD4-3922F54A0865}" sibTransId="{05752554-22B6-4480-8C1F-142B998E356D}"/>
    <dgm:cxn modelId="{7734AC22-8635-4DD3-9CAD-628F2B5FCCFA}" type="presOf" srcId="{449DE52D-B445-4716-B368-3D09593F0B91}" destId="{68A484DC-E87A-4D44-B3CC-3D4869AFCFB9}" srcOrd="0" destOrd="0" presId="urn:microsoft.com/office/officeart/2005/8/layout/cycle5"/>
    <dgm:cxn modelId="{15A5AE31-65F5-4A34-BF5B-B2F1694D4222}" type="presOf" srcId="{B91EEEEC-C8D2-46E3-AC7E-C2A8A427E0B8}" destId="{6BE16A31-2D85-4709-BBCF-91D3D4C697FE}" srcOrd="0" destOrd="0" presId="urn:microsoft.com/office/officeart/2005/8/layout/cycle5"/>
    <dgm:cxn modelId="{E8ED7A5B-5058-46AD-B6E3-74BE51D6C0FF}" srcId="{819E57AE-40FC-4258-AD0A-9E554CB5225B}" destId="{B4AC2B18-E90F-4B97-94D9-9164803957D5}" srcOrd="2" destOrd="0" parTransId="{AD0C08BB-F786-4E5F-9905-80F2F07D42C2}" sibTransId="{67CFBB59-8439-4964-A45E-766B7B93A20C}"/>
    <dgm:cxn modelId="{05D432B1-7E3D-46BA-99EF-9DD66FA9042D}" type="presOf" srcId="{F6C610CD-E3CE-43F8-B86C-AD16F82B1BA6}" destId="{EAD865AC-8C82-4A4F-92F6-BFED8C37E7F4}" srcOrd="0" destOrd="0" presId="urn:microsoft.com/office/officeart/2005/8/layout/cycle5"/>
    <dgm:cxn modelId="{A9A64FFB-F3D7-4FB0-8F2F-ADE4AE208E2C}" type="presOf" srcId="{EC299F99-57CD-49C9-A47A-3BCFF84BEB39}" destId="{5A7624BD-A1FB-4A09-87CA-EAA1731141A8}" srcOrd="0" destOrd="0" presId="urn:microsoft.com/office/officeart/2005/8/layout/cycle5"/>
    <dgm:cxn modelId="{8BE52CCC-F889-48AF-9A8D-743ED2338799}" type="presOf" srcId="{67CFBB59-8439-4964-A45E-766B7B93A20C}" destId="{7287A96F-B9B7-45AC-B5A3-DA3A185B6AEB}" srcOrd="0" destOrd="0" presId="urn:microsoft.com/office/officeart/2005/8/layout/cycle5"/>
    <dgm:cxn modelId="{73ADB446-7334-4EFF-A469-04282955F98A}" type="presOf" srcId="{A85BC8CB-89F6-4907-B904-A87361D92EE9}" destId="{E7EFC4A3-F59E-41A5-A646-76021FFA3439}" srcOrd="0" destOrd="0" presId="urn:microsoft.com/office/officeart/2005/8/layout/cycle5"/>
    <dgm:cxn modelId="{6E5DD52F-033A-4F1A-836B-F8756F989582}" type="presOf" srcId="{05752554-22B6-4480-8C1F-142B998E356D}" destId="{247236D2-4B71-4814-9F6A-520D752A19CE}" srcOrd="0" destOrd="0" presId="urn:microsoft.com/office/officeart/2005/8/layout/cycle5"/>
    <dgm:cxn modelId="{F1CEBD6D-DB53-40C0-9E11-E6188132E588}" type="presOf" srcId="{819E57AE-40FC-4258-AD0A-9E554CB5225B}" destId="{E9CD24E6-AC96-4914-A0A2-86E7591AE2F2}" srcOrd="0" destOrd="0" presId="urn:microsoft.com/office/officeart/2005/8/layout/cycle5"/>
    <dgm:cxn modelId="{D6E94FBC-A550-44A8-99BB-B61B678FB226}" type="presParOf" srcId="{E9CD24E6-AC96-4914-A0A2-86E7591AE2F2}" destId="{68A484DC-E87A-4D44-B3CC-3D4869AFCFB9}" srcOrd="0" destOrd="0" presId="urn:microsoft.com/office/officeart/2005/8/layout/cycle5"/>
    <dgm:cxn modelId="{025B1499-AD45-41FE-9C51-63101660B691}" type="presParOf" srcId="{E9CD24E6-AC96-4914-A0A2-86E7591AE2F2}" destId="{D4E17D1D-C7A7-4A07-87E8-867CB1A5E5C5}" srcOrd="1" destOrd="0" presId="urn:microsoft.com/office/officeart/2005/8/layout/cycle5"/>
    <dgm:cxn modelId="{CE2B58B4-102A-41E1-851E-D46B330318EA}" type="presParOf" srcId="{E9CD24E6-AC96-4914-A0A2-86E7591AE2F2}" destId="{247236D2-4B71-4814-9F6A-520D752A19CE}" srcOrd="2" destOrd="0" presId="urn:microsoft.com/office/officeart/2005/8/layout/cycle5"/>
    <dgm:cxn modelId="{62BC82DF-5B8F-4E33-9F74-2E9A6C9CD091}" type="presParOf" srcId="{E9CD24E6-AC96-4914-A0A2-86E7591AE2F2}" destId="{5A7624BD-A1FB-4A09-87CA-EAA1731141A8}" srcOrd="3" destOrd="0" presId="urn:microsoft.com/office/officeart/2005/8/layout/cycle5"/>
    <dgm:cxn modelId="{18D7332A-9942-4FC9-B867-C197A2FA29AE}" type="presParOf" srcId="{E9CD24E6-AC96-4914-A0A2-86E7591AE2F2}" destId="{EB080D7E-097F-4997-8EA1-56EDE89A6D22}" srcOrd="4" destOrd="0" presId="urn:microsoft.com/office/officeart/2005/8/layout/cycle5"/>
    <dgm:cxn modelId="{8A06BEAC-FF4D-45CB-89C5-9B739DBC1333}" type="presParOf" srcId="{E9CD24E6-AC96-4914-A0A2-86E7591AE2F2}" destId="{E7EFC4A3-F59E-41A5-A646-76021FFA3439}" srcOrd="5" destOrd="0" presId="urn:microsoft.com/office/officeart/2005/8/layout/cycle5"/>
    <dgm:cxn modelId="{DE3A69E9-6C20-4F79-A3A1-9E8587429408}" type="presParOf" srcId="{E9CD24E6-AC96-4914-A0A2-86E7591AE2F2}" destId="{7EA0E179-A49F-49FB-BD8C-9042503B29AF}" srcOrd="6" destOrd="0" presId="urn:microsoft.com/office/officeart/2005/8/layout/cycle5"/>
    <dgm:cxn modelId="{3F96B601-2DD5-41F6-9C14-3A184134C164}" type="presParOf" srcId="{E9CD24E6-AC96-4914-A0A2-86E7591AE2F2}" destId="{5A1E0B40-7007-4B66-92DE-6615BEA68E5F}" srcOrd="7" destOrd="0" presId="urn:microsoft.com/office/officeart/2005/8/layout/cycle5"/>
    <dgm:cxn modelId="{6735E096-6DB3-4B83-B774-0EA301A15B0D}" type="presParOf" srcId="{E9CD24E6-AC96-4914-A0A2-86E7591AE2F2}" destId="{7287A96F-B9B7-45AC-B5A3-DA3A185B6AEB}" srcOrd="8" destOrd="0" presId="urn:microsoft.com/office/officeart/2005/8/layout/cycle5"/>
    <dgm:cxn modelId="{7C559BD3-5166-4562-9CAA-F0F4726973E3}" type="presParOf" srcId="{E9CD24E6-AC96-4914-A0A2-86E7591AE2F2}" destId="{6BE16A31-2D85-4709-BBCF-91D3D4C697FE}" srcOrd="9" destOrd="0" presId="urn:microsoft.com/office/officeart/2005/8/layout/cycle5"/>
    <dgm:cxn modelId="{17239FBF-3D98-4B07-9226-FC1E64E43445}" type="presParOf" srcId="{E9CD24E6-AC96-4914-A0A2-86E7591AE2F2}" destId="{6B213A7F-76FF-4BFC-9980-71DEEC0B45B2}" srcOrd="10" destOrd="0" presId="urn:microsoft.com/office/officeart/2005/8/layout/cycle5"/>
    <dgm:cxn modelId="{23815508-8B7C-4B8C-AD28-47BCCF366B15}" type="presParOf" srcId="{E9CD24E6-AC96-4914-A0A2-86E7591AE2F2}" destId="{EAD865AC-8C82-4A4F-92F6-BFED8C37E7F4}"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00DA0-8D06-451D-BB82-03E72008F02B}" type="datetimeFigureOut">
              <a:rPr lang="ru-RU" smtClean="0"/>
              <a:t>04.03.2021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934384-9347-4B7B-842D-A6320A9FF093}" type="slidenum">
              <a:rPr lang="ru-RU" smtClean="0"/>
              <a:t>‹#›</a:t>
            </a:fld>
            <a:endParaRPr lang="ru-RU"/>
          </a:p>
        </p:txBody>
      </p:sp>
    </p:spTree>
    <p:extLst>
      <p:ext uri="{BB962C8B-B14F-4D97-AF65-F5344CB8AC3E}">
        <p14:creationId xmlns:p14="http://schemas.microsoft.com/office/powerpoint/2010/main" val="5591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Авторские пояснения к спискам необходимы</a:t>
            </a:r>
          </a:p>
          <a:p>
            <a:endParaRPr lang="ru-RU" dirty="0"/>
          </a:p>
        </p:txBody>
      </p:sp>
      <p:sp>
        <p:nvSpPr>
          <p:cNvPr id="4" name="Номер слайда 3"/>
          <p:cNvSpPr>
            <a:spLocks noGrp="1"/>
          </p:cNvSpPr>
          <p:nvPr>
            <p:ph type="sldNum" sz="quarter" idx="10"/>
          </p:nvPr>
        </p:nvSpPr>
        <p:spPr/>
        <p:txBody>
          <a:bodyPr/>
          <a:lstStyle/>
          <a:p>
            <a:fld id="{66264858-2FED-452D-9B55-417E5C2EEABB}" type="slidenum">
              <a:rPr lang="ru-RU" smtClean="0"/>
              <a:pPr/>
              <a:t>12</a:t>
            </a:fld>
            <a:endParaRPr lang="ru-RU"/>
          </a:p>
        </p:txBody>
      </p:sp>
    </p:spTree>
    <p:extLst>
      <p:ext uri="{BB962C8B-B14F-4D97-AF65-F5344CB8AC3E}">
        <p14:creationId xmlns:p14="http://schemas.microsoft.com/office/powerpoint/2010/main" val="2323295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6934384-9347-4B7B-842D-A6320A9FF093}" type="slidenum">
              <a:rPr lang="ru-RU" smtClean="0"/>
              <a:t>20</a:t>
            </a:fld>
            <a:endParaRPr lang="ru-RU"/>
          </a:p>
        </p:txBody>
      </p:sp>
    </p:spTree>
    <p:extLst>
      <p:ext uri="{BB962C8B-B14F-4D97-AF65-F5344CB8AC3E}">
        <p14:creationId xmlns:p14="http://schemas.microsoft.com/office/powerpoint/2010/main" val="381339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2896C2-5E2A-4C69-B031-B4788992AA02}" type="datetimeFigureOut">
              <a:rPr lang="ru-RU" smtClean="0"/>
              <a:pPr/>
              <a:t>04.03.2021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A1582F-61B5-49A0-A85F-AB757E78D30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896C2-5E2A-4C69-B031-B4788992AA02}" type="datetimeFigureOut">
              <a:rPr lang="ru-RU" smtClean="0"/>
              <a:pPr/>
              <a:t>04.03.2021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1582F-61B5-49A0-A85F-AB757E78D30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3672407"/>
          </a:xfrm>
        </p:spPr>
        <p:txBody>
          <a:bodyPr>
            <a:normAutofit fontScale="90000"/>
          </a:bodyPr>
          <a:lstStyle/>
          <a:p>
            <a:r>
              <a:rPr lang="ru-RU" dirty="0"/>
              <a:t>Профилактика осложнений, диспансерное наблюдение и ведение на амбулаторном этапе лиц пожилого и старческого возраста, перенесших COVID-19 </a:t>
            </a:r>
          </a:p>
        </p:txBody>
      </p:sp>
      <p:sp>
        <p:nvSpPr>
          <p:cNvPr id="3" name="Подзаголовок 2"/>
          <p:cNvSpPr>
            <a:spLocks noGrp="1"/>
          </p:cNvSpPr>
          <p:nvPr>
            <p:ph type="subTitle" idx="1"/>
          </p:nvPr>
        </p:nvSpPr>
        <p:spPr>
          <a:xfrm>
            <a:off x="1043608" y="4941168"/>
            <a:ext cx="6696744" cy="1152128"/>
          </a:xfrm>
        </p:spPr>
        <p:txBody>
          <a:bodyPr>
            <a:normAutofit fontScale="77500" lnSpcReduction="20000"/>
          </a:bodyPr>
          <a:lstStyle/>
          <a:p>
            <a:r>
              <a:rPr lang="ru-RU" dirty="0" smtClean="0"/>
              <a:t>Врач-гериатр ГБУ «Курганский областной госпиталь для ветеранов войн»</a:t>
            </a:r>
          </a:p>
          <a:p>
            <a:r>
              <a:rPr lang="ru-RU" dirty="0" smtClean="0"/>
              <a:t>Хохлова Елена Аркадьевна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Синдром падений:</a:t>
            </a:r>
            <a:endParaRPr lang="ru-RU" dirty="0"/>
          </a:p>
        </p:txBody>
      </p:sp>
      <p:sp>
        <p:nvSpPr>
          <p:cNvPr id="3" name="Объект 2"/>
          <p:cNvSpPr>
            <a:spLocks noGrp="1"/>
          </p:cNvSpPr>
          <p:nvPr>
            <p:ph idx="1"/>
          </p:nvPr>
        </p:nvSpPr>
        <p:spPr/>
        <p:txBody>
          <a:bodyPr>
            <a:normAutofit fontScale="85000" lnSpcReduction="10000"/>
          </a:bodyPr>
          <a:lstStyle/>
          <a:p>
            <a:pPr marL="0" indent="0">
              <a:buNone/>
            </a:pPr>
            <a:endParaRPr lang="ru-RU" dirty="0"/>
          </a:p>
          <a:p>
            <a:pPr marL="0" indent="0">
              <a:buNone/>
            </a:pPr>
            <a:r>
              <a:rPr lang="ru-RU" dirty="0" smtClean="0"/>
              <a:t> </a:t>
            </a:r>
            <a:r>
              <a:rPr lang="ru-RU" dirty="0"/>
              <a:t>У всех пациентов 60 лет и старше при сборе жалоб и анамнеза необходимо получить ответ на следующие ключевые вопросы с целью оценки риска падений</a:t>
            </a:r>
            <a:r>
              <a:rPr lang="ru-RU" dirty="0" smtClean="0"/>
              <a:t>:</a:t>
            </a:r>
          </a:p>
          <a:p>
            <a:r>
              <a:rPr lang="ru-RU" dirty="0" smtClean="0"/>
              <a:t> </a:t>
            </a:r>
            <a:r>
              <a:rPr lang="ru-RU" dirty="0"/>
              <a:t>1. Были ли у Вас в течение последнего года травмы, связанные с падением, или падения без травм? (вопрос из опросника «Возраст не помеха</a:t>
            </a:r>
            <a:r>
              <a:rPr lang="ru-RU" dirty="0" smtClean="0"/>
              <a:t>»)</a:t>
            </a:r>
          </a:p>
          <a:p>
            <a:r>
              <a:rPr lang="ru-RU" dirty="0" smtClean="0"/>
              <a:t> </a:t>
            </a:r>
            <a:r>
              <a:rPr lang="ru-RU" dirty="0"/>
              <a:t>2. Чувствуете ли Вы неустойчивость, когда встаете или идете? </a:t>
            </a:r>
            <a:endParaRPr lang="ru-RU" dirty="0" smtClean="0"/>
          </a:p>
          <a:p>
            <a:r>
              <a:rPr lang="ru-RU" dirty="0" smtClean="0"/>
              <a:t>3</a:t>
            </a:r>
            <a:r>
              <a:rPr lang="ru-RU" dirty="0"/>
              <a:t>. Боитесь ли Вы падения? </a:t>
            </a:r>
          </a:p>
        </p:txBody>
      </p:sp>
    </p:spTree>
    <p:extLst>
      <p:ext uri="{BB962C8B-B14F-4D97-AF65-F5344CB8AC3E}">
        <p14:creationId xmlns:p14="http://schemas.microsoft.com/office/powerpoint/2010/main" val="1839952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Опросник для самооценки риска падений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617426521"/>
              </p:ext>
            </p:extLst>
          </p:nvPr>
        </p:nvGraphicFramePr>
        <p:xfrm>
          <a:off x="457199" y="1562480"/>
          <a:ext cx="8075241" cy="5034871"/>
        </p:xfrm>
        <a:graphic>
          <a:graphicData uri="http://schemas.openxmlformats.org/drawingml/2006/table">
            <a:tbl>
              <a:tblPr firstRow="1" firstCol="1" bandRow="1">
                <a:tableStyleId>{5C22544A-7EE6-4342-B048-85BDC9FD1C3A}</a:tableStyleId>
              </a:tblPr>
              <a:tblGrid>
                <a:gridCol w="2691747">
                  <a:extLst>
                    <a:ext uri="{9D8B030D-6E8A-4147-A177-3AD203B41FA5}">
                      <a16:colId xmlns:a16="http://schemas.microsoft.com/office/drawing/2014/main" xmlns="" val="478837567"/>
                    </a:ext>
                  </a:extLst>
                </a:gridCol>
                <a:gridCol w="2691747">
                  <a:extLst>
                    <a:ext uri="{9D8B030D-6E8A-4147-A177-3AD203B41FA5}">
                      <a16:colId xmlns:a16="http://schemas.microsoft.com/office/drawing/2014/main" xmlns="" val="2776410772"/>
                    </a:ext>
                  </a:extLst>
                </a:gridCol>
                <a:gridCol w="2691747">
                  <a:extLst>
                    <a:ext uri="{9D8B030D-6E8A-4147-A177-3AD203B41FA5}">
                      <a16:colId xmlns:a16="http://schemas.microsoft.com/office/drawing/2014/main" xmlns="" val="4167581893"/>
                    </a:ext>
                  </a:extLst>
                </a:gridCol>
              </a:tblGrid>
              <a:tr h="180512">
                <a:tc>
                  <a:txBody>
                    <a:bodyPr/>
                    <a:lstStyle/>
                    <a:p>
                      <a:pPr>
                        <a:lnSpc>
                          <a:spcPct val="107000"/>
                        </a:lnSpc>
                        <a:spcAft>
                          <a:spcPts val="0"/>
                        </a:spcAft>
                      </a:pPr>
                      <a:r>
                        <a:rPr lang="ru-RU" sz="1000" dirty="0">
                          <a:effectLst/>
                        </a:rPr>
                        <a:t>Я падал(а) в течение года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4255226418"/>
                  </a:ext>
                </a:extLst>
              </a:tr>
              <a:tr h="709676">
                <a:tc>
                  <a:txBody>
                    <a:bodyPr/>
                    <a:lstStyle/>
                    <a:p>
                      <a:pPr>
                        <a:lnSpc>
                          <a:spcPct val="107000"/>
                        </a:lnSpc>
                        <a:spcAft>
                          <a:spcPts val="0"/>
                        </a:spcAft>
                      </a:pPr>
                      <a:r>
                        <a:rPr lang="ru-RU" sz="1000">
                          <a:effectLst/>
                        </a:rPr>
                        <a:t>Я использую(или мне советовали использовать трость или ходунки для безопасного передвижения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545816031"/>
                  </a:ext>
                </a:extLst>
              </a:tr>
              <a:tr h="361024">
                <a:tc>
                  <a:txBody>
                    <a:bodyPr/>
                    <a:lstStyle/>
                    <a:p>
                      <a:pPr>
                        <a:lnSpc>
                          <a:spcPct val="107000"/>
                        </a:lnSpc>
                        <a:spcAft>
                          <a:spcPts val="0"/>
                        </a:spcAft>
                      </a:pPr>
                      <a:r>
                        <a:rPr lang="ru-RU" sz="1000">
                          <a:effectLst/>
                        </a:rPr>
                        <a:t>Иногда я чувствую неустойчивость при ходьбе</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1145697334"/>
                  </a:ext>
                </a:extLst>
              </a:tr>
              <a:tr h="361024">
                <a:tc>
                  <a:txBody>
                    <a:bodyPr/>
                    <a:lstStyle/>
                    <a:p>
                      <a:pPr>
                        <a:lnSpc>
                          <a:spcPct val="107000"/>
                        </a:lnSpc>
                        <a:spcAft>
                          <a:spcPts val="0"/>
                        </a:spcAft>
                      </a:pPr>
                      <a:r>
                        <a:rPr lang="ru-RU" sz="1000">
                          <a:effectLst/>
                        </a:rPr>
                        <a:t>Я опираюсь на мебель при передвижении по дому</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3101895936"/>
                  </a:ext>
                </a:extLst>
              </a:tr>
              <a:tr h="180512">
                <a:tc>
                  <a:txBody>
                    <a:bodyPr/>
                    <a:lstStyle/>
                    <a:p>
                      <a:pPr>
                        <a:lnSpc>
                          <a:spcPct val="107000"/>
                        </a:lnSpc>
                        <a:spcAft>
                          <a:spcPts val="0"/>
                        </a:spcAft>
                      </a:pPr>
                      <a:r>
                        <a:rPr lang="ru-RU" sz="1000">
                          <a:effectLst/>
                        </a:rPr>
                        <a:t>Я боюсь упасть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4285909831"/>
                  </a:ext>
                </a:extLst>
              </a:tr>
              <a:tr h="361024">
                <a:tc>
                  <a:txBody>
                    <a:bodyPr/>
                    <a:lstStyle/>
                    <a:p>
                      <a:pPr>
                        <a:lnSpc>
                          <a:spcPct val="107000"/>
                        </a:lnSpc>
                        <a:spcAft>
                          <a:spcPts val="0"/>
                        </a:spcAft>
                      </a:pPr>
                      <a:r>
                        <a:rPr lang="ru-RU" sz="1000">
                          <a:effectLst/>
                        </a:rPr>
                        <a:t>Мне необходимо опираться на руки, чтобы встать со стула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3095797880"/>
                  </a:ext>
                </a:extLst>
              </a:tr>
              <a:tr h="354839">
                <a:tc>
                  <a:txBody>
                    <a:bodyPr/>
                    <a:lstStyle/>
                    <a:p>
                      <a:pPr>
                        <a:lnSpc>
                          <a:spcPct val="107000"/>
                        </a:lnSpc>
                        <a:spcAft>
                          <a:spcPts val="0"/>
                        </a:spcAft>
                      </a:pPr>
                      <a:r>
                        <a:rPr lang="ru-RU" sz="1000">
                          <a:effectLst/>
                        </a:rPr>
                        <a:t>Мне трудно подняться на бордюр</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535299529"/>
                  </a:ext>
                </a:extLst>
              </a:tr>
              <a:tr h="709676">
                <a:tc>
                  <a:txBody>
                    <a:bodyPr/>
                    <a:lstStyle/>
                    <a:p>
                      <a:pPr>
                        <a:lnSpc>
                          <a:spcPct val="107000"/>
                        </a:lnSpc>
                        <a:spcAft>
                          <a:spcPts val="0"/>
                        </a:spcAft>
                      </a:pPr>
                      <a:r>
                        <a:rPr lang="ru-RU" sz="1000">
                          <a:effectLst/>
                        </a:rPr>
                        <a:t>У меня срочно возникает потребность посетить туалет для мочеиспускания</a:t>
                      </a:r>
                    </a:p>
                    <a:p>
                      <a:pPr>
                        <a:lnSpc>
                          <a:spcPct val="107000"/>
                        </a:lnSpc>
                        <a:spcAft>
                          <a:spcPts val="0"/>
                        </a:spcAft>
                      </a:pPr>
                      <a:r>
                        <a:rPr lang="ru-RU"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758644637"/>
                  </a:ext>
                </a:extLst>
              </a:tr>
              <a:tr h="532258">
                <a:tc>
                  <a:txBody>
                    <a:bodyPr/>
                    <a:lstStyle/>
                    <a:p>
                      <a:pPr>
                        <a:lnSpc>
                          <a:spcPct val="107000"/>
                        </a:lnSpc>
                        <a:spcAft>
                          <a:spcPts val="0"/>
                        </a:spcAft>
                      </a:pPr>
                      <a:r>
                        <a:rPr lang="ru-RU" sz="1000">
                          <a:effectLst/>
                        </a:rPr>
                        <a:t>Мои ноги утратили чувствительность</a:t>
                      </a:r>
                    </a:p>
                    <a:p>
                      <a:pPr>
                        <a:lnSpc>
                          <a:spcPct val="107000"/>
                        </a:lnSpc>
                        <a:spcAft>
                          <a:spcPts val="0"/>
                        </a:spcAft>
                      </a:pPr>
                      <a:r>
                        <a:rPr lang="ru-RU"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235802462"/>
                  </a:ext>
                </a:extLst>
              </a:tr>
              <a:tr h="1064515">
                <a:tc>
                  <a:txBody>
                    <a:bodyPr/>
                    <a:lstStyle/>
                    <a:p>
                      <a:pPr>
                        <a:lnSpc>
                          <a:spcPct val="107000"/>
                        </a:lnSpc>
                        <a:spcAft>
                          <a:spcPts val="0"/>
                        </a:spcAft>
                      </a:pPr>
                      <a:r>
                        <a:rPr lang="ru-RU" sz="1000">
                          <a:effectLst/>
                        </a:rPr>
                        <a:t>Я принимаю лекарства, которые вызывают головокружения или заставляю чувствовать меня себя более усталым, чем обычно</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Да-2 балла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a:txBody>
                    <a:bodyPr/>
                    <a:lstStyle/>
                    <a:p>
                      <a:pPr>
                        <a:lnSpc>
                          <a:spcPct val="107000"/>
                        </a:lnSpc>
                        <a:spcAft>
                          <a:spcPts val="0"/>
                        </a:spcAft>
                      </a:pPr>
                      <a:r>
                        <a:rPr lang="ru-RU" sz="1000">
                          <a:effectLst/>
                        </a:rPr>
                        <a:t>Нет-0 баллов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extLst>
                  <a:ext uri="{0D108BD9-81ED-4DB2-BD59-A6C34878D82A}">
                    <a16:rowId xmlns:a16="http://schemas.microsoft.com/office/drawing/2014/main" xmlns="" val="2300212652"/>
                  </a:ext>
                </a:extLst>
              </a:tr>
              <a:tr h="219811">
                <a:tc gridSpan="3">
                  <a:txBody>
                    <a:bodyPr/>
                    <a:lstStyle/>
                    <a:p>
                      <a:pPr>
                        <a:lnSpc>
                          <a:spcPct val="107000"/>
                        </a:lnSpc>
                        <a:spcAft>
                          <a:spcPts val="0"/>
                        </a:spcAft>
                      </a:pPr>
                      <a:r>
                        <a:rPr lang="ru-RU" sz="1000" dirty="0">
                          <a:effectLst/>
                        </a:rPr>
                        <a:t>Итого__________________</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73" marR="61273"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995257387"/>
                  </a:ext>
                </a:extLst>
              </a:tr>
            </a:tbl>
          </a:graphicData>
        </a:graphic>
      </p:graphicFrame>
    </p:spTree>
    <p:extLst>
      <p:ext uri="{BB962C8B-B14F-4D97-AF65-F5344CB8AC3E}">
        <p14:creationId xmlns:p14="http://schemas.microsoft.com/office/powerpoint/2010/main" val="2155856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002060"/>
                </a:solidFill>
              </a:rPr>
              <a:t> </a:t>
            </a:r>
            <a:r>
              <a:rPr lang="ru-RU" dirty="0" smtClean="0">
                <a:solidFill>
                  <a:srgbClr val="002060"/>
                </a:solidFill>
              </a:rPr>
              <a:t>Оценка факторов риска падений</a:t>
            </a:r>
            <a:endParaRPr lang="ru-RU" dirty="0">
              <a:solidFill>
                <a:srgbClr val="002060"/>
              </a:solidFill>
            </a:endParaRPr>
          </a:p>
        </p:txBody>
      </p:sp>
      <p:sp>
        <p:nvSpPr>
          <p:cNvPr id="3" name="Объект 2"/>
          <p:cNvSpPr>
            <a:spLocks noGrp="1"/>
          </p:cNvSpPr>
          <p:nvPr>
            <p:ph idx="1"/>
          </p:nvPr>
        </p:nvSpPr>
        <p:spPr/>
        <p:txBody>
          <a:bodyPr>
            <a:normAutofit fontScale="40000" lnSpcReduction="20000"/>
          </a:bodyPr>
          <a:lstStyle/>
          <a:p>
            <a:pPr lvl="0">
              <a:buFont typeface="Wingdings" panose="05000000000000000000" pitchFamily="2" charset="2"/>
              <a:buChar char="Ø"/>
            </a:pPr>
            <a:r>
              <a:rPr lang="ru-RU" sz="3800" dirty="0"/>
              <a:t>анамнез падений – подробное описание обстоятельств падений, </a:t>
            </a:r>
            <a:r>
              <a:rPr lang="ru-RU" sz="3800" dirty="0" smtClean="0"/>
              <a:t>частоты, </a:t>
            </a:r>
            <a:r>
              <a:rPr lang="ru-RU" sz="3800" dirty="0"/>
              <a:t>симптомов в момент падения, полученных травм</a:t>
            </a:r>
          </a:p>
          <a:p>
            <a:pPr lvl="0">
              <a:buFont typeface="Wingdings" panose="05000000000000000000" pitchFamily="2" charset="2"/>
              <a:buChar char="Ø"/>
            </a:pPr>
            <a:r>
              <a:rPr lang="ru-RU" sz="3800" dirty="0"/>
              <a:t>оценка медикаментозной </a:t>
            </a:r>
            <a:r>
              <a:rPr lang="ru-RU" sz="3800" dirty="0" smtClean="0"/>
              <a:t>терапии ( прием  лекарственных препаратов без показаний, а также препаратов, повышающих риск падений)</a:t>
            </a:r>
            <a:endParaRPr lang="ru-RU" sz="3800" dirty="0"/>
          </a:p>
          <a:p>
            <a:pPr lvl="0">
              <a:buFont typeface="Wingdings" panose="05000000000000000000" pitchFamily="2" charset="2"/>
              <a:buChar char="Ø"/>
            </a:pPr>
            <a:r>
              <a:rPr lang="ru-RU" sz="3800" dirty="0"/>
              <a:t>оценка мобильности и способности поддерживать </a:t>
            </a:r>
            <a:r>
              <a:rPr lang="ru-RU" sz="3800" dirty="0" err="1" smtClean="0"/>
              <a:t>равновесие,объема</a:t>
            </a:r>
            <a:r>
              <a:rPr lang="ru-RU" sz="3800" dirty="0" smtClean="0"/>
              <a:t> </a:t>
            </a:r>
            <a:r>
              <a:rPr lang="ru-RU" sz="3800" dirty="0"/>
              <a:t>движений в суставах  нижних  конечностей</a:t>
            </a:r>
          </a:p>
          <a:p>
            <a:pPr lvl="0">
              <a:buFont typeface="Wingdings" panose="05000000000000000000" pitchFamily="2" charset="2"/>
              <a:buChar char="Ø"/>
            </a:pPr>
            <a:r>
              <a:rPr lang="ru-RU" sz="3800" dirty="0"/>
              <a:t>оценка неврологического статуса (когнитивная оценка, </a:t>
            </a:r>
            <a:r>
              <a:rPr lang="ru-RU" sz="3800" dirty="0" err="1"/>
              <a:t>нейропатии</a:t>
            </a:r>
            <a:r>
              <a:rPr lang="ru-RU" sz="3800" dirty="0"/>
              <a:t>, экстрапирамидные нарушения, патология мозжечка)</a:t>
            </a:r>
          </a:p>
          <a:p>
            <a:pPr lvl="0">
              <a:buFont typeface="Wingdings" panose="05000000000000000000" pitchFamily="2" charset="2"/>
              <a:buChar char="Ø"/>
            </a:pPr>
            <a:r>
              <a:rPr lang="ru-RU" sz="3800" dirty="0"/>
              <a:t>сила мышц нижних конечностей (например, способность встать со стула без помощи рук)</a:t>
            </a:r>
          </a:p>
          <a:p>
            <a:pPr lvl="0">
              <a:buFont typeface="Wingdings" panose="05000000000000000000" pitchFamily="2" charset="2"/>
              <a:buChar char="Ø"/>
            </a:pPr>
            <a:r>
              <a:rPr lang="ru-RU" sz="3800" dirty="0"/>
              <a:t>состояние сердечно-сосудистой системы </a:t>
            </a:r>
            <a:r>
              <a:rPr lang="ru-RU" sz="3800" dirty="0" smtClean="0"/>
              <a:t>(</a:t>
            </a:r>
            <a:r>
              <a:rPr lang="ru-RU" sz="3800" dirty="0"/>
              <a:t> </a:t>
            </a:r>
            <a:r>
              <a:rPr lang="ru-RU" sz="3800" dirty="0" smtClean="0"/>
              <a:t>частота пульса, уровень артериального давления)</a:t>
            </a:r>
            <a:endParaRPr lang="ru-RU" sz="3800" dirty="0"/>
          </a:p>
          <a:p>
            <a:pPr lvl="0">
              <a:buFont typeface="Wingdings" panose="05000000000000000000" pitchFamily="2" charset="2"/>
              <a:buChar char="Ø"/>
            </a:pPr>
            <a:r>
              <a:rPr lang="ru-RU" sz="3800" dirty="0"/>
              <a:t>оценка остроты </a:t>
            </a:r>
            <a:r>
              <a:rPr lang="ru-RU" sz="3800" dirty="0" smtClean="0"/>
              <a:t>зрения ( консультация офтальмолога)</a:t>
            </a:r>
            <a:endParaRPr lang="ru-RU" sz="3800" dirty="0"/>
          </a:p>
          <a:p>
            <a:pPr lvl="0">
              <a:buFont typeface="Wingdings" panose="05000000000000000000" pitchFamily="2" charset="2"/>
              <a:buChar char="Ø"/>
            </a:pPr>
            <a:r>
              <a:rPr lang="ru-RU" sz="3800" dirty="0"/>
              <a:t>оценка состояния стоп и характера </a:t>
            </a:r>
            <a:r>
              <a:rPr lang="ru-RU" sz="3800" dirty="0" smtClean="0"/>
              <a:t>обуви ( направление пациента к </a:t>
            </a:r>
            <a:r>
              <a:rPr lang="ru-RU" sz="3800" dirty="0" err="1" smtClean="0"/>
              <a:t>подологу</a:t>
            </a:r>
            <a:r>
              <a:rPr lang="ru-RU" sz="3800" dirty="0" smtClean="0"/>
              <a:t>, оценка неправильно  подобранной обуви)</a:t>
            </a:r>
            <a:endParaRPr lang="ru-RU" sz="3800" dirty="0"/>
          </a:p>
          <a:p>
            <a:pPr lvl="0">
              <a:buFont typeface="Wingdings" panose="05000000000000000000" pitchFamily="2" charset="2"/>
              <a:buChar char="Ø"/>
            </a:pPr>
            <a:r>
              <a:rPr lang="ru-RU" sz="3800" dirty="0"/>
              <a:t>оценка функциональной активности  в повседневной жизни, использование  адаптивного оборудования и вспомогательных средств </a:t>
            </a:r>
            <a:r>
              <a:rPr lang="ru-RU" sz="3800" dirty="0" smtClean="0"/>
              <a:t>передвижения </a:t>
            </a:r>
            <a:endParaRPr lang="ru-RU" sz="3800" dirty="0"/>
          </a:p>
          <a:p>
            <a:pPr lvl="0">
              <a:buFont typeface="Wingdings" panose="05000000000000000000" pitchFamily="2" charset="2"/>
              <a:buChar char="Ø"/>
            </a:pPr>
            <a:r>
              <a:rPr lang="ru-RU" sz="3800" dirty="0"/>
              <a:t>оценка безопасности бытовых условий (отсутствие поручней в ванной и в туалете, скользкий пол, плохое освещение, провода на полу и </a:t>
            </a:r>
            <a:r>
              <a:rPr lang="ru-RU" sz="3800" dirty="0" err="1"/>
              <a:t>т.д</a:t>
            </a:r>
            <a:r>
              <a:rPr lang="ru-RU" sz="3800" dirty="0"/>
              <a:t> )</a:t>
            </a:r>
          </a:p>
          <a:p>
            <a:endParaRPr lang="ru-RU" dirty="0"/>
          </a:p>
        </p:txBody>
      </p:sp>
    </p:spTree>
    <p:extLst>
      <p:ext uri="{BB962C8B-B14F-4D97-AF65-F5344CB8AC3E}">
        <p14:creationId xmlns:p14="http://schemas.microsoft.com/office/powerpoint/2010/main" val="996092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612000" y="1188000"/>
            <a:ext cx="7920000" cy="1415499"/>
          </a:xfrm>
        </p:spPr>
        <p:txBody>
          <a:bodyPr>
            <a:normAutofit fontScale="90000"/>
          </a:bodyPr>
          <a:lstStyle/>
          <a:p>
            <a:pPr algn="just"/>
            <a:r>
              <a:rPr lang="ru-RU" sz="1800" dirty="0" smtClean="0">
                <a:solidFill>
                  <a:schemeClr val="tx1"/>
                </a:solidFill>
              </a:rPr>
              <a:t>  Перенесенные падения приводят к развитию  патологического синдрома  -  синдрома страха повторного падения, включающего в себя  сочетание </a:t>
            </a:r>
            <a:r>
              <a:rPr lang="ru-RU" sz="1800" dirty="0">
                <a:solidFill>
                  <a:schemeClr val="tx1"/>
                </a:solidFill>
              </a:rPr>
              <a:t>депрессии, постоянной боязни упасть и других психологических </a:t>
            </a:r>
            <a:r>
              <a:rPr lang="ru-RU" sz="1800" dirty="0" smtClean="0">
                <a:solidFill>
                  <a:schemeClr val="tx1"/>
                </a:solidFill>
              </a:rPr>
              <a:t>расстройств, которые приводят к  патологическому замкнутому кругу, вызывая ограничение физической активности, нарастание мышечной слабости, что в свою очередь, повышает шанс упасть.</a:t>
            </a:r>
            <a:endParaRPr lang="ru-RU" sz="1800"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6242126"/>
              </p:ext>
            </p:extLst>
          </p:nvPr>
        </p:nvGraphicFramePr>
        <p:xfrm>
          <a:off x="1650999" y="2832099"/>
          <a:ext cx="6315461" cy="3148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1"/>
          <p:cNvSpPr txBox="1">
            <a:spLocks/>
          </p:cNvSpPr>
          <p:nvPr/>
        </p:nvSpPr>
        <p:spPr>
          <a:xfrm>
            <a:off x="612000" y="288000"/>
            <a:ext cx="7920000" cy="90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rgbClr val="002060"/>
                </a:solidFill>
                <a:latin typeface="Arial" panose="020B0604020202020204" pitchFamily="34" charset="0"/>
                <a:ea typeface="+mj-ea"/>
                <a:cs typeface="Arial" panose="020B0604020202020204" pitchFamily="34" charset="0"/>
              </a:defRPr>
            </a:lvl1pPr>
          </a:lstStyle>
          <a:p>
            <a:r>
              <a:rPr lang="ru-RU" dirty="0" smtClean="0">
                <a:solidFill>
                  <a:schemeClr val="tx2"/>
                </a:solidFill>
              </a:rPr>
              <a:t>Синдром страха повторного падения</a:t>
            </a:r>
            <a:endParaRPr lang="ru-RU" dirty="0">
              <a:solidFill>
                <a:schemeClr val="tx2"/>
              </a:solidFill>
            </a:endParaRPr>
          </a:p>
        </p:txBody>
      </p:sp>
    </p:spTree>
    <p:extLst>
      <p:ext uri="{BB962C8B-B14F-4D97-AF65-F5344CB8AC3E}">
        <p14:creationId xmlns:p14="http://schemas.microsoft.com/office/powerpoint/2010/main" val="226423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ПРОФИЛАКТИКА ПАДЕНИЙ</a:t>
            </a:r>
            <a:endParaRPr lang="ru-RU" b="1" dirty="0"/>
          </a:p>
        </p:txBody>
      </p:sp>
      <p:sp>
        <p:nvSpPr>
          <p:cNvPr id="3" name="Содержимое 2"/>
          <p:cNvSpPr>
            <a:spLocks noGrp="1"/>
          </p:cNvSpPr>
          <p:nvPr>
            <p:ph sz="quarter" idx="1"/>
          </p:nvPr>
        </p:nvSpPr>
        <p:spPr/>
        <p:txBody>
          <a:bodyPr>
            <a:normAutofit fontScale="92500" lnSpcReduction="20000"/>
          </a:bodyPr>
          <a:lstStyle/>
          <a:p>
            <a:r>
              <a:rPr lang="ru-RU" dirty="0" smtClean="0"/>
              <a:t>три основные направления:</a:t>
            </a:r>
          </a:p>
          <a:p>
            <a:endParaRPr lang="ru-RU" dirty="0" smtClean="0"/>
          </a:p>
          <a:p>
            <a:r>
              <a:rPr lang="ru-RU" b="1" dirty="0" smtClean="0"/>
              <a:t>организация безопасного быта и жилища;</a:t>
            </a:r>
          </a:p>
          <a:p>
            <a:endParaRPr lang="ru-RU" b="1" dirty="0" smtClean="0"/>
          </a:p>
          <a:p>
            <a:r>
              <a:rPr lang="ru-RU" b="1" dirty="0" smtClean="0"/>
              <a:t>занятия гимнастикой для увеличения силы ножных мышц;</a:t>
            </a:r>
          </a:p>
          <a:p>
            <a:endParaRPr lang="ru-RU" b="1" dirty="0" smtClean="0"/>
          </a:p>
          <a:p>
            <a:r>
              <a:rPr lang="ru-RU" b="1" dirty="0" smtClean="0"/>
              <a:t>применение лекарственных средств для уменьшения выраженности головокружения и лечения </a:t>
            </a:r>
            <a:r>
              <a:rPr lang="ru-RU" b="1" dirty="0" err="1" smtClean="0"/>
              <a:t>остеопороза</a:t>
            </a:r>
            <a:r>
              <a:rPr lang="ru-RU" b="1" dirty="0" smtClean="0"/>
              <a:t>.</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Саркопения</a:t>
            </a:r>
            <a:r>
              <a:rPr lang="ru-RU" dirty="0" smtClean="0"/>
              <a:t>:</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 </a:t>
            </a:r>
            <a:r>
              <a:rPr lang="ru-RU" dirty="0"/>
              <a:t>определяется как прогрессирующее </a:t>
            </a:r>
            <a:r>
              <a:rPr lang="ru-RU" dirty="0" err="1"/>
              <a:t>генерализованное</a:t>
            </a:r>
            <a:r>
              <a:rPr lang="ru-RU" dirty="0"/>
              <a:t> заболевание скелетной мускулатуры, ассоциированное с повышением риска неблагоприятных исходов, включая падения, переломы, физическую </a:t>
            </a:r>
            <a:r>
              <a:rPr lang="ru-RU" dirty="0" err="1"/>
              <a:t>инвалидизацию</a:t>
            </a:r>
            <a:r>
              <a:rPr lang="ru-RU" dirty="0"/>
              <a:t> и смертность. </a:t>
            </a:r>
            <a:endParaRPr lang="ru-RU" dirty="0" smtClean="0"/>
          </a:p>
          <a:p>
            <a:pPr marL="0" indent="0">
              <a:buNone/>
            </a:pPr>
            <a:r>
              <a:rPr lang="ru-RU" dirty="0" smtClean="0"/>
              <a:t>COVID-19 </a:t>
            </a:r>
            <a:r>
              <a:rPr lang="ru-RU" dirty="0"/>
              <a:t>является заболеванием с высокой активностью системного воспаления, что наряду с ограничением физической активности и возможным недостаточным потреблением белка в период болезни катализирует ключевые патогенетические процессы развития </a:t>
            </a:r>
            <a:r>
              <a:rPr lang="ru-RU" dirty="0" err="1"/>
              <a:t>саркопении</a:t>
            </a:r>
            <a:r>
              <a:rPr lang="ru-RU" dirty="0"/>
              <a:t>.</a:t>
            </a:r>
          </a:p>
        </p:txBody>
      </p:sp>
    </p:spTree>
    <p:extLst>
      <p:ext uri="{BB962C8B-B14F-4D97-AF65-F5344CB8AC3E}">
        <p14:creationId xmlns:p14="http://schemas.microsoft.com/office/powerpoint/2010/main" val="2239362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a:t>
            </a:r>
            <a:r>
              <a:rPr lang="en-US" dirty="0" smtClean="0"/>
              <a:t>SARC-F </a:t>
            </a:r>
            <a:r>
              <a:rPr lang="ru-RU" dirty="0" smtClean="0"/>
              <a:t>для скрининга </a:t>
            </a:r>
            <a:r>
              <a:rPr lang="ru-RU" dirty="0" err="1" smtClean="0"/>
              <a:t>саркопении</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259740236"/>
              </p:ext>
            </p:extLst>
          </p:nvPr>
        </p:nvGraphicFramePr>
        <p:xfrm>
          <a:off x="539549" y="1600200"/>
          <a:ext cx="8424938" cy="4525964"/>
        </p:xfrm>
        <a:graphic>
          <a:graphicData uri="http://schemas.openxmlformats.org/drawingml/2006/table">
            <a:tbl>
              <a:tblPr firstRow="1" firstCol="1" bandRow="1">
                <a:tableStyleId>{5C22544A-7EE6-4342-B048-85BDC9FD1C3A}</a:tableStyleId>
              </a:tblPr>
              <a:tblGrid>
                <a:gridCol w="478601">
                  <a:extLst>
                    <a:ext uri="{9D8B030D-6E8A-4147-A177-3AD203B41FA5}">
                      <a16:colId xmlns:a16="http://schemas.microsoft.com/office/drawing/2014/main" xmlns="" val="2938075368"/>
                    </a:ext>
                  </a:extLst>
                </a:gridCol>
                <a:gridCol w="1649290">
                  <a:extLst>
                    <a:ext uri="{9D8B030D-6E8A-4147-A177-3AD203B41FA5}">
                      <a16:colId xmlns:a16="http://schemas.microsoft.com/office/drawing/2014/main" xmlns="" val="3883725630"/>
                    </a:ext>
                  </a:extLst>
                </a:gridCol>
                <a:gridCol w="3009843">
                  <a:extLst>
                    <a:ext uri="{9D8B030D-6E8A-4147-A177-3AD203B41FA5}">
                      <a16:colId xmlns:a16="http://schemas.microsoft.com/office/drawing/2014/main" xmlns="" val="1568906497"/>
                    </a:ext>
                  </a:extLst>
                </a:gridCol>
                <a:gridCol w="3287204">
                  <a:extLst>
                    <a:ext uri="{9D8B030D-6E8A-4147-A177-3AD203B41FA5}">
                      <a16:colId xmlns:a16="http://schemas.microsoft.com/office/drawing/2014/main" xmlns="" val="2563359984"/>
                    </a:ext>
                  </a:extLst>
                </a:gridCol>
              </a:tblGrid>
              <a:tr h="344448">
                <a:tc>
                  <a:txBody>
                    <a:bodyPr/>
                    <a:lstStyle/>
                    <a:p>
                      <a:pPr marL="3175" marR="235585" indent="443230" algn="ctr">
                        <a:lnSpc>
                          <a:spcPct val="107000"/>
                        </a:lnSpc>
                        <a:spcAft>
                          <a:spcPts val="0"/>
                        </a:spcAft>
                      </a:pPr>
                      <a:r>
                        <a:rPr lang="ru-RU" sz="1000">
                          <a:effectLst/>
                        </a:rPr>
                        <a:t>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just">
                        <a:lnSpc>
                          <a:spcPct val="107000"/>
                        </a:lnSpc>
                        <a:spcAft>
                          <a:spcPts val="0"/>
                        </a:spcAft>
                      </a:pPr>
                      <a:r>
                        <a:rPr lang="ru-RU" sz="1000">
                          <a:effectLst/>
                        </a:rPr>
                        <a:t>Составляющая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34925" indent="443230" algn="ctr">
                        <a:lnSpc>
                          <a:spcPct val="107000"/>
                        </a:lnSpc>
                        <a:spcAft>
                          <a:spcPts val="0"/>
                        </a:spcAft>
                      </a:pPr>
                      <a:r>
                        <a:rPr lang="ru-RU" sz="1000">
                          <a:effectLst/>
                        </a:rPr>
                        <a:t>Вопрос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36195" indent="443230" algn="ctr">
                        <a:lnSpc>
                          <a:spcPct val="107000"/>
                        </a:lnSpc>
                        <a:spcAft>
                          <a:spcPts val="0"/>
                        </a:spcAft>
                      </a:pPr>
                      <a:r>
                        <a:rPr lang="ru-RU" sz="1000">
                          <a:effectLst/>
                        </a:rPr>
                        <a:t>Баллы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1655199858"/>
                  </a:ext>
                </a:extLst>
              </a:tr>
              <a:tr h="736051">
                <a:tc>
                  <a:txBody>
                    <a:bodyPr/>
                    <a:lstStyle/>
                    <a:p>
                      <a:pPr marR="34925" indent="443230" algn="ctr">
                        <a:lnSpc>
                          <a:spcPct val="107000"/>
                        </a:lnSpc>
                        <a:spcAft>
                          <a:spcPts val="0"/>
                        </a:spcAft>
                      </a:pPr>
                      <a:r>
                        <a:rPr lang="ru-RU" sz="1000">
                          <a:effectLst/>
                        </a:rPr>
                        <a:t>1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38100" indent="443230" algn="ctr">
                        <a:lnSpc>
                          <a:spcPct val="107000"/>
                        </a:lnSpc>
                        <a:spcAft>
                          <a:spcPts val="0"/>
                        </a:spcAft>
                      </a:pPr>
                      <a:r>
                        <a:rPr lang="ru-RU" sz="1000">
                          <a:effectLst/>
                        </a:rPr>
                        <a:t>Сила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l">
                        <a:lnSpc>
                          <a:spcPct val="114000"/>
                        </a:lnSpc>
                        <a:spcAft>
                          <a:spcPts val="190"/>
                        </a:spcAft>
                      </a:pPr>
                      <a:r>
                        <a:rPr lang="ru-RU" sz="1000">
                          <a:effectLst/>
                        </a:rPr>
                        <a:t>Насколько тяжело для Вас поднять и удерживать порядка </a:t>
                      </a:r>
                      <a:endParaRPr lang="ru-RU" sz="1200">
                        <a:effectLst/>
                      </a:endParaRPr>
                    </a:p>
                    <a:p>
                      <a:pPr marR="235585" indent="443230" algn="l">
                        <a:lnSpc>
                          <a:spcPct val="107000"/>
                        </a:lnSpc>
                        <a:spcAft>
                          <a:spcPts val="0"/>
                        </a:spcAft>
                      </a:pPr>
                      <a:r>
                        <a:rPr lang="ru-RU" sz="1000">
                          <a:effectLst/>
                        </a:rPr>
                        <a:t>4-5 килограмм?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L="1270" marR="235585" indent="443230" algn="l">
                        <a:lnSpc>
                          <a:spcPct val="107000"/>
                        </a:lnSpc>
                        <a:spcAft>
                          <a:spcPts val="325"/>
                        </a:spcAft>
                      </a:pPr>
                      <a:r>
                        <a:rPr lang="ru-RU" sz="1000">
                          <a:effectLst/>
                        </a:rPr>
                        <a:t>Совсем не тяжело = 0 </a:t>
                      </a:r>
                      <a:endParaRPr lang="ru-RU" sz="1200">
                        <a:effectLst/>
                      </a:endParaRPr>
                    </a:p>
                    <a:p>
                      <a:pPr marL="1270" marR="532765" indent="443230" algn="l">
                        <a:lnSpc>
                          <a:spcPct val="107000"/>
                        </a:lnSpc>
                        <a:spcAft>
                          <a:spcPts val="0"/>
                        </a:spcAft>
                      </a:pPr>
                      <a:r>
                        <a:rPr lang="ru-RU" sz="1000">
                          <a:effectLst/>
                        </a:rPr>
                        <a:t>Немного тяжело = 1 Очень тяжело или не могу поднять = 2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850021353"/>
                  </a:ext>
                </a:extLst>
              </a:tr>
              <a:tr h="882430">
                <a:tc>
                  <a:txBody>
                    <a:bodyPr/>
                    <a:lstStyle/>
                    <a:p>
                      <a:pPr marR="34925" indent="443230" algn="ctr">
                        <a:lnSpc>
                          <a:spcPct val="107000"/>
                        </a:lnSpc>
                        <a:spcAft>
                          <a:spcPts val="0"/>
                        </a:spcAft>
                      </a:pPr>
                      <a:r>
                        <a:rPr lang="ru-RU" sz="1000">
                          <a:effectLst/>
                        </a:rPr>
                        <a:t>2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ctr">
                        <a:lnSpc>
                          <a:spcPct val="107000"/>
                        </a:lnSpc>
                        <a:spcAft>
                          <a:spcPts val="0"/>
                        </a:spcAft>
                      </a:pPr>
                      <a:r>
                        <a:rPr lang="ru-RU" sz="1000">
                          <a:effectLst/>
                        </a:rPr>
                        <a:t>Помощь при ходьбе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l">
                        <a:lnSpc>
                          <a:spcPct val="107000"/>
                        </a:lnSpc>
                        <a:spcAft>
                          <a:spcPts val="0"/>
                        </a:spcAft>
                      </a:pPr>
                      <a:r>
                        <a:rPr lang="ru-RU" sz="1000">
                          <a:effectLst/>
                        </a:rPr>
                        <a:t>Насколько тяжело для Вас пройти по комнате?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L="1270" marR="235585" indent="443230" algn="l">
                        <a:lnSpc>
                          <a:spcPct val="107000"/>
                        </a:lnSpc>
                        <a:spcAft>
                          <a:spcPts val="315"/>
                        </a:spcAft>
                      </a:pPr>
                      <a:r>
                        <a:rPr lang="ru-RU" sz="1000">
                          <a:effectLst/>
                        </a:rPr>
                        <a:t>Совсем не тяжело = 0 </a:t>
                      </a:r>
                      <a:endParaRPr lang="ru-RU" sz="1200">
                        <a:effectLst/>
                      </a:endParaRPr>
                    </a:p>
                    <a:p>
                      <a:pPr marL="1270" marR="167640" indent="443230" algn="l">
                        <a:lnSpc>
                          <a:spcPct val="107000"/>
                        </a:lnSpc>
                        <a:spcAft>
                          <a:spcPts val="0"/>
                        </a:spcAft>
                      </a:pPr>
                      <a:r>
                        <a:rPr lang="ru-RU" sz="1000">
                          <a:effectLst/>
                        </a:rPr>
                        <a:t>Немного тяжело = 1 Очень тяжело, приходится использовать вспомогательные средства или не могу пройти = 2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1236111868"/>
                  </a:ext>
                </a:extLst>
              </a:tr>
              <a:tr h="893358">
                <a:tc>
                  <a:txBody>
                    <a:bodyPr/>
                    <a:lstStyle/>
                    <a:p>
                      <a:pPr marR="34925" indent="443230" algn="ctr">
                        <a:lnSpc>
                          <a:spcPct val="107000"/>
                        </a:lnSpc>
                        <a:spcAft>
                          <a:spcPts val="0"/>
                        </a:spcAft>
                      </a:pPr>
                      <a:r>
                        <a:rPr lang="ru-RU" sz="1000">
                          <a:effectLst/>
                        </a:rPr>
                        <a:t>3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L="8890" marR="9525" indent="443230" algn="ctr">
                        <a:lnSpc>
                          <a:spcPct val="107000"/>
                        </a:lnSpc>
                        <a:spcAft>
                          <a:spcPts val="0"/>
                        </a:spcAft>
                      </a:pPr>
                      <a:r>
                        <a:rPr lang="ru-RU" sz="1000">
                          <a:effectLst/>
                        </a:rPr>
                        <a:t>Подъем со стула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0955" indent="443230" algn="l">
                        <a:lnSpc>
                          <a:spcPct val="107000"/>
                        </a:lnSpc>
                        <a:spcAft>
                          <a:spcPts val="0"/>
                        </a:spcAft>
                      </a:pPr>
                      <a:r>
                        <a:rPr lang="ru-RU" sz="1000">
                          <a:effectLst/>
                        </a:rPr>
                        <a:t>Насколько тяжело для Вас подняться со стула или кровати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L="1270" marR="235585" indent="443230" algn="l">
                        <a:lnSpc>
                          <a:spcPct val="107000"/>
                        </a:lnSpc>
                        <a:spcAft>
                          <a:spcPts val="315"/>
                        </a:spcAft>
                      </a:pPr>
                      <a:r>
                        <a:rPr lang="ru-RU" sz="1000">
                          <a:effectLst/>
                        </a:rPr>
                        <a:t>Совсем не тяжело = 0 </a:t>
                      </a:r>
                      <a:endParaRPr lang="ru-RU" sz="1200">
                        <a:effectLst/>
                      </a:endParaRPr>
                    </a:p>
                    <a:p>
                      <a:pPr marL="1270" marR="235585" indent="443230" algn="l">
                        <a:lnSpc>
                          <a:spcPct val="107000"/>
                        </a:lnSpc>
                        <a:spcAft>
                          <a:spcPts val="80"/>
                        </a:spcAft>
                      </a:pPr>
                      <a:r>
                        <a:rPr lang="ru-RU" sz="1000">
                          <a:effectLst/>
                        </a:rPr>
                        <a:t>Немного тяжело = 1 </a:t>
                      </a:r>
                      <a:endParaRPr lang="ru-RU" sz="1200">
                        <a:effectLst/>
                      </a:endParaRPr>
                    </a:p>
                    <a:p>
                      <a:pPr marL="1270" marR="235585" indent="443230" algn="l">
                        <a:lnSpc>
                          <a:spcPct val="107000"/>
                        </a:lnSpc>
                        <a:spcAft>
                          <a:spcPts val="0"/>
                        </a:spcAft>
                      </a:pPr>
                      <a:r>
                        <a:rPr lang="ru-RU" sz="1000">
                          <a:effectLst/>
                        </a:rPr>
                        <a:t>Очень тяжело или не могу встать без посторонней помощи = 2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399380223"/>
                  </a:ext>
                </a:extLst>
              </a:tr>
              <a:tr h="746814">
                <a:tc>
                  <a:txBody>
                    <a:bodyPr/>
                    <a:lstStyle/>
                    <a:p>
                      <a:pPr marR="34925" indent="443230" algn="ctr">
                        <a:lnSpc>
                          <a:spcPct val="107000"/>
                        </a:lnSpc>
                        <a:spcAft>
                          <a:spcPts val="0"/>
                        </a:spcAft>
                      </a:pPr>
                      <a:r>
                        <a:rPr lang="ru-RU" sz="1000">
                          <a:effectLst/>
                        </a:rPr>
                        <a:t>4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ctr">
                        <a:lnSpc>
                          <a:spcPct val="107000"/>
                        </a:lnSpc>
                        <a:spcAft>
                          <a:spcPts val="0"/>
                        </a:spcAft>
                      </a:pPr>
                      <a:r>
                        <a:rPr lang="ru-RU" sz="1000">
                          <a:effectLst/>
                        </a:rPr>
                        <a:t>Подъем по лестнице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l">
                        <a:lnSpc>
                          <a:spcPct val="113000"/>
                        </a:lnSpc>
                        <a:spcAft>
                          <a:spcPts val="240"/>
                        </a:spcAft>
                      </a:pPr>
                      <a:r>
                        <a:rPr lang="ru-RU" sz="1000">
                          <a:effectLst/>
                        </a:rPr>
                        <a:t>На сколько тяжело для Вас пройти лестничный пролет в </a:t>
                      </a:r>
                      <a:endParaRPr lang="ru-RU" sz="1200">
                        <a:effectLst/>
                      </a:endParaRPr>
                    </a:p>
                    <a:p>
                      <a:pPr marR="235585" indent="443230" algn="l">
                        <a:lnSpc>
                          <a:spcPct val="107000"/>
                        </a:lnSpc>
                        <a:spcAft>
                          <a:spcPts val="0"/>
                        </a:spcAft>
                      </a:pPr>
                      <a:r>
                        <a:rPr lang="ru-RU" sz="1000">
                          <a:effectLst/>
                        </a:rPr>
                        <a:t>10 ступеней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L="1270" marR="235585" indent="443230" algn="l">
                        <a:lnSpc>
                          <a:spcPct val="107000"/>
                        </a:lnSpc>
                        <a:spcAft>
                          <a:spcPts val="315"/>
                        </a:spcAft>
                      </a:pPr>
                      <a:r>
                        <a:rPr lang="ru-RU" sz="1000">
                          <a:effectLst/>
                        </a:rPr>
                        <a:t>Совсем не тяжело = 0 </a:t>
                      </a:r>
                      <a:endParaRPr lang="ru-RU" sz="1200">
                        <a:effectLst/>
                      </a:endParaRPr>
                    </a:p>
                    <a:p>
                      <a:pPr marL="1270" marR="235585" indent="443230" algn="l">
                        <a:lnSpc>
                          <a:spcPct val="107000"/>
                        </a:lnSpc>
                        <a:spcAft>
                          <a:spcPts val="325"/>
                        </a:spcAft>
                      </a:pPr>
                      <a:r>
                        <a:rPr lang="ru-RU" sz="1000">
                          <a:effectLst/>
                        </a:rPr>
                        <a:t>Немного тяжело = 1 </a:t>
                      </a:r>
                      <a:endParaRPr lang="ru-RU" sz="1200">
                        <a:effectLst/>
                      </a:endParaRPr>
                    </a:p>
                    <a:p>
                      <a:pPr marL="1270" marR="235585" indent="443230" algn="just">
                        <a:lnSpc>
                          <a:spcPct val="107000"/>
                        </a:lnSpc>
                        <a:spcAft>
                          <a:spcPts val="0"/>
                        </a:spcAft>
                      </a:pPr>
                      <a:r>
                        <a:rPr lang="ru-RU" sz="1000">
                          <a:effectLst/>
                        </a:rPr>
                        <a:t>Очень тяжело или не могу пройти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1571473378"/>
                  </a:ext>
                </a:extLst>
              </a:tr>
              <a:tr h="344448">
                <a:tc>
                  <a:txBody>
                    <a:bodyPr/>
                    <a:lstStyle/>
                    <a:p>
                      <a:pPr marL="3175" marR="235585" indent="443230" algn="ctr">
                        <a:lnSpc>
                          <a:spcPct val="107000"/>
                        </a:lnSpc>
                        <a:spcAft>
                          <a:spcPts val="0"/>
                        </a:spcAft>
                      </a:pPr>
                      <a:r>
                        <a:rPr lang="ru-RU" sz="1000">
                          <a:effectLst/>
                        </a:rPr>
                        <a:t>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just">
                        <a:lnSpc>
                          <a:spcPct val="107000"/>
                        </a:lnSpc>
                        <a:spcAft>
                          <a:spcPts val="0"/>
                        </a:spcAft>
                      </a:pPr>
                      <a:r>
                        <a:rPr lang="ru-RU" sz="1000">
                          <a:effectLst/>
                        </a:rPr>
                        <a:t>Составляющая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34925" indent="443230" algn="ctr">
                        <a:lnSpc>
                          <a:spcPct val="107000"/>
                        </a:lnSpc>
                        <a:spcAft>
                          <a:spcPts val="0"/>
                        </a:spcAft>
                      </a:pPr>
                      <a:r>
                        <a:rPr lang="ru-RU" sz="1000">
                          <a:effectLst/>
                        </a:rPr>
                        <a:t>Вопрос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36195" indent="443230" algn="ctr">
                        <a:lnSpc>
                          <a:spcPct val="107000"/>
                        </a:lnSpc>
                        <a:spcAft>
                          <a:spcPts val="0"/>
                        </a:spcAft>
                      </a:pPr>
                      <a:r>
                        <a:rPr lang="ru-RU" sz="1000">
                          <a:effectLst/>
                        </a:rPr>
                        <a:t>Баллы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3588218748"/>
                  </a:ext>
                </a:extLst>
              </a:tr>
              <a:tr h="578415">
                <a:tc>
                  <a:txBody>
                    <a:bodyPr/>
                    <a:lstStyle/>
                    <a:p>
                      <a:pPr marR="34925" indent="443230" algn="ctr">
                        <a:lnSpc>
                          <a:spcPct val="107000"/>
                        </a:lnSpc>
                        <a:spcAft>
                          <a:spcPts val="0"/>
                        </a:spcAft>
                      </a:pPr>
                      <a:r>
                        <a:rPr lang="ru-RU" sz="1000">
                          <a:effectLst/>
                        </a:rPr>
                        <a:t>5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38735" indent="443230" algn="ctr">
                        <a:lnSpc>
                          <a:spcPct val="107000"/>
                        </a:lnSpc>
                        <a:spcAft>
                          <a:spcPts val="0"/>
                        </a:spcAft>
                      </a:pPr>
                      <a:r>
                        <a:rPr lang="ru-RU" sz="1000">
                          <a:effectLst/>
                        </a:rPr>
                        <a:t>Падения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R="235585" indent="443230" algn="l">
                        <a:lnSpc>
                          <a:spcPct val="107000"/>
                        </a:lnSpc>
                        <a:spcAft>
                          <a:spcPts val="0"/>
                        </a:spcAft>
                      </a:pPr>
                      <a:r>
                        <a:rPr lang="ru-RU" sz="1000">
                          <a:effectLst/>
                        </a:rPr>
                        <a:t>Сколько раз Вы упали за последний год? </a:t>
                      </a:r>
                      <a:endPar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tc>
                  <a:txBody>
                    <a:bodyPr/>
                    <a:lstStyle/>
                    <a:p>
                      <a:pPr marL="1270" marR="235585" indent="443230" algn="l">
                        <a:lnSpc>
                          <a:spcPct val="107000"/>
                        </a:lnSpc>
                        <a:spcAft>
                          <a:spcPts val="285"/>
                        </a:spcAft>
                      </a:pPr>
                      <a:r>
                        <a:rPr lang="ru-RU" sz="1000" dirty="0">
                          <a:effectLst/>
                        </a:rPr>
                        <a:t>Ни разу = 0 </a:t>
                      </a:r>
                      <a:endParaRPr lang="ru-RU" sz="1200" dirty="0">
                        <a:effectLst/>
                      </a:endParaRPr>
                    </a:p>
                    <a:p>
                      <a:pPr marL="1270" marR="235585" indent="443230" algn="l">
                        <a:lnSpc>
                          <a:spcPct val="107000"/>
                        </a:lnSpc>
                        <a:spcAft>
                          <a:spcPts val="325"/>
                        </a:spcAft>
                      </a:pPr>
                      <a:r>
                        <a:rPr lang="ru-RU" sz="1000" dirty="0">
                          <a:effectLst/>
                        </a:rPr>
                        <a:t>1-3 падения = 1 </a:t>
                      </a:r>
                      <a:endParaRPr lang="ru-RU" sz="1200" dirty="0">
                        <a:effectLst/>
                      </a:endParaRPr>
                    </a:p>
                    <a:p>
                      <a:pPr marL="1270" marR="235585" indent="443230" algn="l">
                        <a:lnSpc>
                          <a:spcPct val="107000"/>
                        </a:lnSpc>
                        <a:spcAft>
                          <a:spcPts val="0"/>
                        </a:spcAft>
                      </a:pPr>
                      <a:r>
                        <a:rPr lang="ru-RU" sz="1000" dirty="0">
                          <a:effectLst/>
                        </a:rPr>
                        <a:t>4 и более падений = 2 </a:t>
                      </a:r>
                      <a:endPar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918" marR="27320" marT="7650" marB="0"/>
                </a:tc>
                <a:extLst>
                  <a:ext uri="{0D108BD9-81ED-4DB2-BD59-A6C34878D82A}">
                    <a16:rowId xmlns:a16="http://schemas.microsoft.com/office/drawing/2014/main" xmlns="" val="1616180379"/>
                  </a:ext>
                </a:extLst>
              </a:tr>
            </a:tbl>
          </a:graphicData>
        </a:graphic>
      </p:graphicFrame>
      <p:sp>
        <p:nvSpPr>
          <p:cNvPr id="7" name="Rectangle 2"/>
          <p:cNvSpPr>
            <a:spLocks noChangeArrowheads="1"/>
          </p:cNvSpPr>
          <p:nvPr/>
        </p:nvSpPr>
        <p:spPr bwMode="auto">
          <a:xfrm>
            <a:off x="-2437085" y="74711"/>
            <a:ext cx="146439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291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2913"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Опросник SARC-F для скрининга саркопении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2517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sz="3600" b="1" dirty="0" smtClean="0"/>
              <a:t/>
            </a:r>
            <a:br>
              <a:rPr lang="ru-RU" sz="3600" b="1" dirty="0" smtClean="0"/>
            </a:br>
            <a:r>
              <a:rPr lang="ru-RU" sz="3600" b="1" dirty="0" smtClean="0"/>
              <a:t>Недостаточность </a:t>
            </a:r>
            <a:r>
              <a:rPr lang="ru-RU" sz="3600" b="1" dirty="0"/>
              <a:t>питания (</a:t>
            </a:r>
            <a:r>
              <a:rPr lang="ru-RU" sz="3600" b="1" dirty="0" err="1"/>
              <a:t>мальнутриции</a:t>
            </a:r>
            <a:r>
              <a:rPr lang="ru-RU" sz="3600" b="1" dirty="0"/>
              <a:t>) </a:t>
            </a:r>
            <a:r>
              <a:rPr lang="ru-RU" b="1" i="1" dirty="0"/>
              <a:t/>
            </a:r>
            <a:br>
              <a:rPr lang="ru-RU" b="1" i="1" dirty="0"/>
            </a:br>
            <a:endParaRPr lang="ru-RU" dirty="0"/>
          </a:p>
        </p:txBody>
      </p:sp>
      <p:sp>
        <p:nvSpPr>
          <p:cNvPr id="3" name="Объект 2"/>
          <p:cNvSpPr>
            <a:spLocks noGrp="1"/>
          </p:cNvSpPr>
          <p:nvPr>
            <p:ph idx="1"/>
          </p:nvPr>
        </p:nvSpPr>
        <p:spPr/>
        <p:txBody>
          <a:bodyPr>
            <a:normAutofit fontScale="92500" lnSpcReduction="10000"/>
          </a:bodyPr>
          <a:lstStyle/>
          <a:p>
            <a:r>
              <a:rPr lang="ru-RU" dirty="0"/>
              <a:t>COVID-19 усугубляет риск развития недостаточности питания. </a:t>
            </a:r>
            <a:endParaRPr lang="ru-RU" dirty="0" smtClean="0"/>
          </a:p>
          <a:p>
            <a:r>
              <a:rPr lang="ru-RU" dirty="0" smtClean="0"/>
              <a:t>Повышение </a:t>
            </a:r>
            <a:r>
              <a:rPr lang="ru-RU" dirty="0"/>
              <a:t>этого риска связано как с клиническими симптомами заболевания (снижение обоняния и вкуса, снижение аппетита, диарея, лихорадка, слабость), так и с социальными факторами (самоизоляция), которые в ряде случаев </a:t>
            </a:r>
            <a:r>
              <a:rPr lang="ru-RU" dirty="0" err="1"/>
              <a:t>потенциируют</a:t>
            </a:r>
            <a:r>
              <a:rPr lang="ru-RU" dirty="0"/>
              <a:t> уже предсуществующие проблемы пожилого человека. </a:t>
            </a:r>
          </a:p>
        </p:txBody>
      </p:sp>
    </p:spTree>
    <p:extLst>
      <p:ext uri="{BB962C8B-B14F-4D97-AF65-F5344CB8AC3E}">
        <p14:creationId xmlns:p14="http://schemas.microsoft.com/office/powerpoint/2010/main" val="125542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Скрининг </a:t>
            </a:r>
            <a:r>
              <a:rPr lang="ru-RU" dirty="0" err="1" smtClean="0"/>
              <a:t>мальнутриции</a:t>
            </a:r>
            <a:r>
              <a:rPr lang="ru-RU" dirty="0" smtClean="0"/>
              <a:t>:</a:t>
            </a:r>
            <a:endParaRPr lang="ru-RU" dirty="0"/>
          </a:p>
        </p:txBody>
      </p:sp>
      <p:sp>
        <p:nvSpPr>
          <p:cNvPr id="3" name="Объект 2"/>
          <p:cNvSpPr>
            <a:spLocks noGrp="1"/>
          </p:cNvSpPr>
          <p:nvPr>
            <p:ph idx="1"/>
          </p:nvPr>
        </p:nvSpPr>
        <p:spPr/>
        <p:txBody>
          <a:bodyPr/>
          <a:lstStyle/>
          <a:p>
            <a:r>
              <a:rPr lang="ru-RU" dirty="0"/>
              <a:t>В амбулаторной практике могут использоваться опросник для универсального скрининга недостаточности питания (</a:t>
            </a:r>
            <a:r>
              <a:rPr lang="ru-RU" dirty="0" err="1"/>
              <a:t>Malnutrition</a:t>
            </a:r>
            <a:r>
              <a:rPr lang="ru-RU" dirty="0"/>
              <a:t> </a:t>
            </a:r>
            <a:r>
              <a:rPr lang="ru-RU" dirty="0" err="1"/>
              <a:t>Universal</a:t>
            </a:r>
            <a:r>
              <a:rPr lang="ru-RU" dirty="0"/>
              <a:t> </a:t>
            </a:r>
            <a:r>
              <a:rPr lang="ru-RU" dirty="0" err="1"/>
              <a:t>Screening</a:t>
            </a:r>
            <a:r>
              <a:rPr lang="ru-RU" dirty="0"/>
              <a:t> </a:t>
            </a:r>
            <a:r>
              <a:rPr lang="ru-RU" dirty="0" err="1"/>
              <a:t>Tool</a:t>
            </a:r>
            <a:r>
              <a:rPr lang="ru-RU" dirty="0"/>
              <a:t> – MUST) или Краткая шкала оценки пищевого статуса (</a:t>
            </a:r>
            <a:r>
              <a:rPr lang="ru-RU" dirty="0" err="1"/>
              <a:t>Mini</a:t>
            </a:r>
            <a:r>
              <a:rPr lang="ru-RU" dirty="0"/>
              <a:t> </a:t>
            </a:r>
            <a:r>
              <a:rPr lang="ru-RU" dirty="0" err="1"/>
              <a:t>Nutritional</a:t>
            </a:r>
            <a:r>
              <a:rPr lang="ru-RU" dirty="0"/>
              <a:t> </a:t>
            </a:r>
            <a:r>
              <a:rPr lang="ru-RU" dirty="0" err="1"/>
              <a:t>Аssessment</a:t>
            </a:r>
            <a:r>
              <a:rPr lang="ru-RU" dirty="0"/>
              <a:t> – MNA). </a:t>
            </a:r>
          </a:p>
        </p:txBody>
      </p:sp>
    </p:spTree>
    <p:extLst>
      <p:ext uri="{BB962C8B-B14F-4D97-AF65-F5344CB8AC3E}">
        <p14:creationId xmlns:p14="http://schemas.microsoft.com/office/powerpoint/2010/main" val="2072266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Когнитивные расстройства  </a:t>
            </a:r>
            <a:endParaRPr lang="ru-RU" b="1" i="1" dirty="0"/>
          </a:p>
        </p:txBody>
      </p:sp>
      <p:sp>
        <p:nvSpPr>
          <p:cNvPr id="3" name="Объект 2"/>
          <p:cNvSpPr>
            <a:spLocks noGrp="1"/>
          </p:cNvSpPr>
          <p:nvPr>
            <p:ph idx="1"/>
          </p:nvPr>
        </p:nvSpPr>
        <p:spPr/>
        <p:txBody>
          <a:bodyPr/>
          <a:lstStyle/>
          <a:p>
            <a:r>
              <a:rPr lang="ru-RU" dirty="0"/>
              <a:t>В случае утвердительного ответа на вопрос анкеты/опросника «Возраста не помеха» «Есть ли у Вас проблемы с памятью, пониманием, ориентацией или способностью планировать?», целесообразно выполнить тест Мини-</a:t>
            </a:r>
            <a:r>
              <a:rPr lang="ru-RU" dirty="0" err="1"/>
              <a:t>Ког</a:t>
            </a:r>
            <a:r>
              <a:rPr lang="ru-RU" dirty="0"/>
              <a:t>. </a:t>
            </a:r>
          </a:p>
        </p:txBody>
      </p:sp>
    </p:spTree>
    <p:extLst>
      <p:ext uri="{BB962C8B-B14F-4D97-AF65-F5344CB8AC3E}">
        <p14:creationId xmlns:p14="http://schemas.microsoft.com/office/powerpoint/2010/main" val="1866918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endParaRPr lang="ru-RU" dirty="0"/>
          </a:p>
        </p:txBody>
      </p:sp>
      <p:sp>
        <p:nvSpPr>
          <p:cNvPr id="3" name="Объект 2"/>
          <p:cNvSpPr>
            <a:spLocks noGrp="1"/>
          </p:cNvSpPr>
          <p:nvPr>
            <p:ph idx="1"/>
          </p:nvPr>
        </p:nvSpPr>
        <p:spPr>
          <a:xfrm>
            <a:off x="457200" y="980728"/>
            <a:ext cx="8229600" cy="5145435"/>
          </a:xfrm>
        </p:spPr>
        <p:txBody>
          <a:bodyPr>
            <a:normAutofit fontScale="70000" lnSpcReduction="20000"/>
          </a:bodyPr>
          <a:lstStyle/>
          <a:p>
            <a:r>
              <a:rPr lang="ru-RU" dirty="0" smtClean="0"/>
              <a:t>COVID19, </a:t>
            </a:r>
            <a:r>
              <a:rPr lang="ru-RU" dirty="0"/>
              <a:t>представляет особую угрозу людям пожилого и старческого возраста, не только в контексте высокого риска тяжелого течения и смерти, но и риска утраты автономности у пациентов, перенесших заболевание. </a:t>
            </a:r>
            <a:endParaRPr lang="ru-RU" dirty="0" smtClean="0"/>
          </a:p>
          <a:p>
            <a:r>
              <a:rPr lang="ru-RU" dirty="0" smtClean="0"/>
              <a:t>Амбулаторное </a:t>
            </a:r>
            <a:r>
              <a:rPr lang="ru-RU" dirty="0"/>
              <a:t>ведение и наблюдение лиц пожилого и старческого возраста, перенесших COVID-19, должно включать следующие аспекты: </a:t>
            </a:r>
            <a:endParaRPr lang="ru-RU" dirty="0" smtClean="0"/>
          </a:p>
          <a:p>
            <a:r>
              <a:rPr lang="ru-RU" dirty="0" smtClean="0"/>
              <a:t>1</a:t>
            </a:r>
            <a:r>
              <a:rPr lang="ru-RU" dirty="0"/>
              <a:t>. восстановление/сохранение функционального статуса и профилактику/замедление прогрессирования гериатрических синдромов</a:t>
            </a:r>
            <a:r>
              <a:rPr lang="ru-RU" dirty="0" smtClean="0"/>
              <a:t>,</a:t>
            </a:r>
          </a:p>
          <a:p>
            <a:r>
              <a:rPr lang="ru-RU" dirty="0" smtClean="0"/>
              <a:t> </a:t>
            </a:r>
            <a:r>
              <a:rPr lang="ru-RU" dirty="0"/>
              <a:t>2. контроль хронических неинфекционных заболеваний и состояний с учетом гериатрического статуса</a:t>
            </a:r>
            <a:r>
              <a:rPr lang="ru-RU" dirty="0" smtClean="0"/>
              <a:t>,</a:t>
            </a:r>
          </a:p>
          <a:p>
            <a:r>
              <a:rPr lang="ru-RU" dirty="0" smtClean="0"/>
              <a:t> </a:t>
            </a:r>
            <a:r>
              <a:rPr lang="ru-RU" dirty="0"/>
              <a:t>3. вакцинопрофилактику пневмококковой инфекции и сезонного гриппа, </a:t>
            </a:r>
            <a:endParaRPr lang="ru-RU" dirty="0" smtClean="0"/>
          </a:p>
          <a:p>
            <a:r>
              <a:rPr lang="ru-RU" dirty="0" smtClean="0"/>
              <a:t>4</a:t>
            </a:r>
            <a:r>
              <a:rPr lang="ru-RU" dirty="0"/>
              <a:t>. организацию мер социальной поддержки, включая социально-бытовую помощь и уход.</a:t>
            </a:r>
          </a:p>
        </p:txBody>
      </p:sp>
    </p:spTree>
    <p:extLst>
      <p:ext uri="{BB962C8B-B14F-4D97-AF65-F5344CB8AC3E}">
        <p14:creationId xmlns:p14="http://schemas.microsoft.com/office/powerpoint/2010/main" val="2746358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 Мини-</a:t>
            </a:r>
            <a:r>
              <a:rPr lang="ru-RU" dirty="0" err="1" smtClean="0"/>
              <a:t>Ког</a:t>
            </a:r>
            <a:endParaRPr lang="ru-RU" dirty="0"/>
          </a:p>
        </p:txBody>
      </p:sp>
      <p:pic>
        <p:nvPicPr>
          <p:cNvPr id="4" name="Объект 3"/>
          <p:cNvPicPr>
            <a:picLocks noGrp="1" noChangeAspect="1"/>
          </p:cNvPicPr>
          <p:nvPr>
            <p:ph idx="1"/>
          </p:nvPr>
        </p:nvPicPr>
        <p:blipFill>
          <a:blip r:embed="rId3"/>
          <a:stretch>
            <a:fillRect/>
          </a:stretch>
        </p:blipFill>
        <p:spPr>
          <a:xfrm>
            <a:off x="585437" y="1628800"/>
            <a:ext cx="8074191" cy="4525963"/>
          </a:xfrm>
          <a:prstGeom prst="rect">
            <a:avLst/>
          </a:prstGeom>
        </p:spPr>
      </p:pic>
    </p:spTree>
    <p:extLst>
      <p:ext uri="{BB962C8B-B14F-4D97-AF65-F5344CB8AC3E}">
        <p14:creationId xmlns:p14="http://schemas.microsoft.com/office/powerpoint/2010/main" val="2482106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 теста Мини-</a:t>
            </a:r>
            <a:r>
              <a:rPr lang="ru-RU" dirty="0" err="1" smtClean="0"/>
              <a:t>Ког</a:t>
            </a:r>
            <a:r>
              <a:rPr lang="ru-RU" dirty="0" smtClean="0"/>
              <a:t>:</a:t>
            </a:r>
            <a:endParaRPr lang="ru-RU" dirty="0"/>
          </a:p>
        </p:txBody>
      </p:sp>
      <p:sp>
        <p:nvSpPr>
          <p:cNvPr id="3" name="Объект 2"/>
          <p:cNvSpPr>
            <a:spLocks noGrp="1"/>
          </p:cNvSpPr>
          <p:nvPr>
            <p:ph idx="1"/>
          </p:nvPr>
        </p:nvSpPr>
        <p:spPr/>
        <p:txBody>
          <a:bodyPr>
            <a:normAutofit fontScale="85000" lnSpcReduction="20000"/>
          </a:bodyPr>
          <a:lstStyle/>
          <a:p>
            <a:r>
              <a:rPr lang="ru-RU" dirty="0"/>
              <a:t>Если по результатам теста Мини-</a:t>
            </a:r>
            <a:r>
              <a:rPr lang="ru-RU" dirty="0" err="1"/>
              <a:t>Ког</a:t>
            </a:r>
            <a:r>
              <a:rPr lang="ru-RU" dirty="0"/>
              <a:t> у пациента не выявлены нарушения когнитивных функций (результат теста 4-5 баллов), рекомендуется проводить коррекцию факторов риска когнитивных нарушений (адекватная </a:t>
            </a:r>
            <a:r>
              <a:rPr lang="ru-RU" dirty="0" err="1"/>
              <a:t>антигипертензивная</a:t>
            </a:r>
            <a:r>
              <a:rPr lang="ru-RU" dirty="0"/>
              <a:t> терапия, лечение сахарного диабета, рекомендации по физической активности и когнитивному тренингу), </a:t>
            </a:r>
            <a:r>
              <a:rPr lang="ru-RU" dirty="0" err="1"/>
              <a:t>мониторировать</a:t>
            </a:r>
            <a:r>
              <a:rPr lang="ru-RU" dirty="0"/>
              <a:t> когнитивный статус. </a:t>
            </a:r>
            <a:endParaRPr lang="ru-RU" dirty="0" smtClean="0"/>
          </a:p>
          <a:p>
            <a:r>
              <a:rPr lang="ru-RU" dirty="0"/>
              <a:t>Если выполнение теста невозможно, пациента следует направить к </a:t>
            </a:r>
            <a:r>
              <a:rPr lang="ru-RU" dirty="0" smtClean="0"/>
              <a:t>врачу-неврологу</a:t>
            </a:r>
            <a:r>
              <a:rPr lang="ru-RU" dirty="0"/>
              <a:t>, специализирующемуся на нарушениях когнитивных функций. </a:t>
            </a:r>
          </a:p>
        </p:txBody>
      </p:sp>
    </p:spTree>
    <p:extLst>
      <p:ext uri="{BB962C8B-B14F-4D97-AF65-F5344CB8AC3E}">
        <p14:creationId xmlns:p14="http://schemas.microsoft.com/office/powerpoint/2010/main" val="3007435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Делирий </a:t>
            </a:r>
            <a:r>
              <a:rPr lang="ru-RU" b="1" i="1" dirty="0"/>
              <a:t/>
            </a:r>
            <a:br>
              <a:rPr lang="ru-RU" b="1" i="1" dirty="0"/>
            </a:br>
            <a:endParaRPr lang="ru-RU" dirty="0"/>
          </a:p>
        </p:txBody>
      </p:sp>
      <p:sp>
        <p:nvSpPr>
          <p:cNvPr id="3" name="Объект 2"/>
          <p:cNvSpPr>
            <a:spLocks noGrp="1"/>
          </p:cNvSpPr>
          <p:nvPr>
            <p:ph idx="1"/>
          </p:nvPr>
        </p:nvSpPr>
        <p:spPr/>
        <p:txBody>
          <a:bodyPr>
            <a:normAutofit fontScale="77500" lnSpcReduction="20000"/>
          </a:bodyPr>
          <a:lstStyle/>
          <a:p>
            <a:r>
              <a:rPr lang="ru-RU" dirty="0"/>
              <a:t>У пациентов пожилого и старческого возраста, особенно с когнитивными расстройствами, развитие делирия может быть манифестацией любого инфекционного процесса, включая COVID-19. </a:t>
            </a:r>
            <a:endParaRPr lang="ru-RU" dirty="0" smtClean="0"/>
          </a:p>
          <a:p>
            <a:r>
              <a:rPr lang="ru-RU" dirty="0" smtClean="0"/>
              <a:t>Делирий </a:t>
            </a:r>
            <a:r>
              <a:rPr lang="ru-RU" dirty="0"/>
              <a:t>может быть первым проявлением инфекционного заболевания, развиться в период нахождения пациента в стационаре (особенно при помещении в блок интенсивной терапии) и не до конца разрешиться после выписки или развиться уже при нахождении дома</a:t>
            </a:r>
            <a:r>
              <a:rPr lang="ru-RU" dirty="0" smtClean="0"/>
              <a:t>.</a:t>
            </a:r>
          </a:p>
          <a:p>
            <a:r>
              <a:rPr lang="ru-RU" dirty="0" smtClean="0"/>
              <a:t> </a:t>
            </a:r>
            <a:r>
              <a:rPr lang="ru-RU" dirty="0"/>
              <a:t>Таким образом, оценка делирия должно быть частью оценки любого пожилого и старческого возраста. </a:t>
            </a:r>
          </a:p>
          <a:p>
            <a:endParaRPr lang="ru-RU" dirty="0"/>
          </a:p>
        </p:txBody>
      </p:sp>
    </p:spTree>
    <p:extLst>
      <p:ext uri="{BB962C8B-B14F-4D97-AF65-F5344CB8AC3E}">
        <p14:creationId xmlns:p14="http://schemas.microsoft.com/office/powerpoint/2010/main" val="2039151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latin typeface="Arial" panose="020B0604020202020204" pitchFamily="34" charset="0"/>
                <a:cs typeface="Arial" panose="020B0604020202020204" pitchFamily="34" charset="0"/>
              </a:rPr>
              <a:t>Рекомендации по профилактике, выявлению и ведению делирия у пациентов пожилого и старческого возраста, перенесших COVID-19</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62500" lnSpcReduction="20000"/>
          </a:bodyPr>
          <a:lstStyle/>
          <a:p>
            <a:pPr lvl="0" fontAlgn="base"/>
            <a:r>
              <a:rPr lang="ru-RU" dirty="0"/>
              <a:t>Регулярный скрининг делирия в группах риска с использованием рекомендованных инструментов (клинические рекомендации КР613/1 «Старческая астения»). </a:t>
            </a:r>
          </a:p>
          <a:p>
            <a:pPr lvl="0" fontAlgn="base"/>
            <a:r>
              <a:rPr lang="ru-RU" dirty="0" smtClean="0"/>
              <a:t>Профилактические </a:t>
            </a:r>
            <a:r>
              <a:rPr lang="ru-RU" dirty="0"/>
              <a:t>меры включают: регулярную ориентацию пациента в его личности, во времени и пространстве, профилактику запоров, лечение боли, раннее выявление и лечение инфекции, профилактику задержки мочи, пересмотр лекарственных назначений.  </a:t>
            </a:r>
          </a:p>
          <a:p>
            <a:pPr lvl="0" fontAlgn="base"/>
            <a:r>
              <a:rPr lang="ru-RU" dirty="0"/>
              <a:t>При поведенческих нарушениях необходимо прежде всего оценить и провести коррекцию прямых причин развития делирия (см. п. 2) и только при неэффективности этих мер возможен переход к фармакологическому лечению. </a:t>
            </a:r>
          </a:p>
          <a:p>
            <a:pPr lvl="0" fontAlgn="base"/>
            <a:r>
              <a:rPr lang="ru-RU" dirty="0"/>
              <a:t>Следует помнить о нежелательных эффектах препаратов для лечения делирия, прежде всего в отношении риска падений. Особую осторожность следует соблюдать при применении медикаментозного лечения, особенно антипсихотиков, у пациентов с болезнью Паркинсона или деменцией с тельцами Леви. </a:t>
            </a:r>
          </a:p>
          <a:p>
            <a:endParaRPr lang="ru-RU" dirty="0"/>
          </a:p>
        </p:txBody>
      </p:sp>
    </p:spTree>
    <p:extLst>
      <p:ext uri="{BB962C8B-B14F-4D97-AF65-F5344CB8AC3E}">
        <p14:creationId xmlns:p14="http://schemas.microsoft.com/office/powerpoint/2010/main" val="1977490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Депрессия </a:t>
            </a:r>
            <a:endParaRPr lang="ru-RU" dirty="0"/>
          </a:p>
        </p:txBody>
      </p:sp>
      <p:sp>
        <p:nvSpPr>
          <p:cNvPr id="3" name="Объект 2"/>
          <p:cNvSpPr>
            <a:spLocks noGrp="1"/>
          </p:cNvSpPr>
          <p:nvPr>
            <p:ph idx="1"/>
          </p:nvPr>
        </p:nvSpPr>
        <p:spPr/>
        <p:txBody>
          <a:bodyPr>
            <a:normAutofit fontScale="62500" lnSpcReduction="20000"/>
          </a:bodyPr>
          <a:lstStyle/>
          <a:p>
            <a:r>
              <a:rPr lang="ru-RU" dirty="0"/>
              <a:t>Положительный ответ на вопрос шкалы «Возраст не помеха» «Чувствуете ли вы себя подавленным, грустным или встревоженным на протяжении последних несколько недель?» требует более детальной оценки депрессии. Наличие депрессии следует всегда оценивать у пациентов с недостаточностью питания, потерей массы тела, когнитивным расстройством.  </a:t>
            </a:r>
          </a:p>
          <a:p>
            <a:r>
              <a:rPr lang="ru-RU" dirty="0"/>
              <a:t>Признаки депрессии включают: </a:t>
            </a:r>
          </a:p>
          <a:p>
            <a:r>
              <a:rPr lang="ru-RU" dirty="0"/>
              <a:t>⎯ внешний вид — отрешенность, сутулость, пренебрежение внешним видом; </a:t>
            </a:r>
          </a:p>
          <a:p>
            <a:r>
              <a:rPr lang="ru-RU" dirty="0"/>
              <a:t>⎯ поведение — слабое взаимодействие в ходе опроса, вспышки гнева, негативные утверждения; </a:t>
            </a:r>
          </a:p>
          <a:p>
            <a:r>
              <a:rPr lang="ru-RU" dirty="0"/>
              <a:t>⎯ психомоторная задержка — замедленная речь, замедленные движения, медленная походка, вялая жестикуляция; </a:t>
            </a:r>
          </a:p>
          <a:p>
            <a:r>
              <a:rPr lang="ru-RU" dirty="0"/>
              <a:t>⎯ психомоторное возбуждение — </a:t>
            </a:r>
            <a:r>
              <a:rPr lang="ru-RU" dirty="0" err="1"/>
              <a:t>заламывание</a:t>
            </a:r>
            <a:r>
              <a:rPr lang="ru-RU" dirty="0"/>
              <a:t> рук, </a:t>
            </a:r>
            <a:r>
              <a:rPr lang="ru-RU" dirty="0" err="1"/>
              <a:t>расхаживание</a:t>
            </a:r>
            <a:r>
              <a:rPr lang="ru-RU" dirty="0"/>
              <a:t> взад-вперед, неспособность усидеть на месте. </a:t>
            </a:r>
          </a:p>
          <a:p>
            <a:endParaRPr lang="ru-RU" dirty="0"/>
          </a:p>
        </p:txBody>
      </p:sp>
    </p:spTree>
    <p:extLst>
      <p:ext uri="{BB962C8B-B14F-4D97-AF65-F5344CB8AC3E}">
        <p14:creationId xmlns:p14="http://schemas.microsoft.com/office/powerpoint/2010/main" val="3452794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Скрининг депрессии:</a:t>
            </a:r>
            <a:endParaRPr lang="ru-RU" dirty="0"/>
          </a:p>
        </p:txBody>
      </p:sp>
      <p:sp>
        <p:nvSpPr>
          <p:cNvPr id="3" name="Объект 2"/>
          <p:cNvSpPr>
            <a:spLocks noGrp="1"/>
          </p:cNvSpPr>
          <p:nvPr>
            <p:ph idx="1"/>
          </p:nvPr>
        </p:nvSpPr>
        <p:spPr/>
        <p:txBody>
          <a:bodyPr>
            <a:normAutofit fontScale="92500"/>
          </a:bodyPr>
          <a:lstStyle/>
          <a:p>
            <a:r>
              <a:rPr lang="ru-RU" dirty="0"/>
              <a:t>Для скрининга депрессии используется </a:t>
            </a:r>
            <a:r>
              <a:rPr lang="ru-RU" dirty="0" smtClean="0"/>
              <a:t>гериатрическая </a:t>
            </a:r>
            <a:r>
              <a:rPr lang="ru-RU" dirty="0"/>
              <a:t>шкала депрессии (клинические рекомендации КР613/1 «</a:t>
            </a:r>
            <a:r>
              <a:rPr lang="ru-RU" dirty="0" smtClean="0"/>
              <a:t>Старческая </a:t>
            </a:r>
            <a:r>
              <a:rPr lang="ru-RU" dirty="0"/>
              <a:t>астения</a:t>
            </a:r>
            <a:r>
              <a:rPr lang="ru-RU" dirty="0" smtClean="0"/>
              <a:t>»)</a:t>
            </a:r>
          </a:p>
          <a:p>
            <a:r>
              <a:rPr lang="ru-RU" dirty="0"/>
              <a:t>Своевременная диагностика и лечение депрессии способны в значительной мере предотвратить и замедлить прогрессирование других гериатрических синдромов и улучшить качество жизни пациентов старшего возраста</a:t>
            </a:r>
          </a:p>
        </p:txBody>
      </p:sp>
    </p:spTree>
    <p:extLst>
      <p:ext uri="{BB962C8B-B14F-4D97-AF65-F5344CB8AC3E}">
        <p14:creationId xmlns:p14="http://schemas.microsoft.com/office/powerpoint/2010/main" val="3187480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Профилактика и коррекция гериатрических синдромов </a:t>
            </a:r>
            <a:r>
              <a:rPr lang="ru-RU" dirty="0" smtClean="0"/>
              <a:t>:</a:t>
            </a:r>
            <a:endParaRPr lang="ru-RU" dirty="0"/>
          </a:p>
        </p:txBody>
      </p:sp>
      <p:sp>
        <p:nvSpPr>
          <p:cNvPr id="3" name="Объект 2"/>
          <p:cNvSpPr>
            <a:spLocks noGrp="1"/>
          </p:cNvSpPr>
          <p:nvPr>
            <p:ph idx="1"/>
          </p:nvPr>
        </p:nvSpPr>
        <p:spPr/>
        <p:txBody>
          <a:bodyPr/>
          <a:lstStyle/>
          <a:p>
            <a:r>
              <a:rPr lang="ru-RU" dirty="0" smtClean="0"/>
              <a:t>Физическая активность</a:t>
            </a:r>
          </a:p>
          <a:p>
            <a:r>
              <a:rPr lang="ru-RU" dirty="0" smtClean="0"/>
              <a:t>Питание</a:t>
            </a:r>
          </a:p>
          <a:p>
            <a:r>
              <a:rPr lang="ru-RU" dirty="0" smtClean="0"/>
              <a:t>Коррекция дефицита витамина Д</a:t>
            </a:r>
          </a:p>
          <a:p>
            <a:r>
              <a:rPr lang="ru-RU" dirty="0" smtClean="0"/>
              <a:t>Когнитивные тренинги</a:t>
            </a:r>
          </a:p>
          <a:p>
            <a:r>
              <a:rPr lang="ru-RU" dirty="0" smtClean="0"/>
              <a:t>Организация безопасного быта</a:t>
            </a:r>
          </a:p>
          <a:p>
            <a:endParaRPr lang="ru-RU" dirty="0" smtClean="0"/>
          </a:p>
          <a:p>
            <a:endParaRPr lang="ru-RU" dirty="0"/>
          </a:p>
        </p:txBody>
      </p:sp>
    </p:spTree>
    <p:extLst>
      <p:ext uri="{BB962C8B-B14F-4D97-AF65-F5344CB8AC3E}">
        <p14:creationId xmlns:p14="http://schemas.microsoft.com/office/powerpoint/2010/main" val="283410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Arial" panose="020B0604020202020204" pitchFamily="34" charset="0"/>
                <a:cs typeface="Arial" panose="020B0604020202020204" pitchFamily="34" charset="0"/>
              </a:rPr>
              <a:t>Физическая активность:</a:t>
            </a:r>
            <a:endParaRPr lang="ru-RU" sz="36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196752"/>
            <a:ext cx="8229600" cy="4929411"/>
          </a:xfrm>
        </p:spPr>
        <p:txBody>
          <a:bodyPr>
            <a:normAutofit fontScale="77500" lnSpcReduction="20000"/>
          </a:bodyPr>
          <a:lstStyle/>
          <a:p>
            <a:r>
              <a:rPr lang="ru-RU" dirty="0" smtClean="0"/>
              <a:t>максимально </a:t>
            </a:r>
            <a:r>
              <a:rPr lang="ru-RU" dirty="0"/>
              <a:t>возможную физическую активность, выполнение физических упражнений, направленных на укрепление мышечной силы, выносливости и равновесия, в том числе, с </a:t>
            </a:r>
            <a:r>
              <a:rPr lang="ru-RU" dirty="0" smtClean="0"/>
              <a:t>использованием </a:t>
            </a:r>
            <a:r>
              <a:rPr lang="ru-RU" dirty="0" err="1"/>
              <a:t>видеоуроков</a:t>
            </a:r>
            <a:r>
              <a:rPr lang="ru-RU" dirty="0"/>
              <a:t> по физическим упражнениями для пожилых. </a:t>
            </a:r>
            <a:endParaRPr lang="ru-RU" dirty="0" smtClean="0"/>
          </a:p>
          <a:p>
            <a:r>
              <a:rPr lang="ru-RU" dirty="0" smtClean="0"/>
              <a:t>Пациентам</a:t>
            </a:r>
            <a:r>
              <a:rPr lang="ru-RU" dirty="0"/>
              <a:t>, которые имели высокий уровень активности до заболевания, следует рекомендовать постепенное восстановление физической активности. </a:t>
            </a:r>
            <a:endParaRPr lang="ru-RU" dirty="0" smtClean="0"/>
          </a:p>
          <a:p>
            <a:r>
              <a:rPr lang="ru-RU" dirty="0" smtClean="0"/>
              <a:t>Пациентам</a:t>
            </a:r>
            <a:r>
              <a:rPr lang="ru-RU" dirty="0"/>
              <a:t>, более ослабленным до заболевания или серьезным физическим снижением после выписки целесообразно направление на реабилитационные программы в амбулаторных, включая домашние, условиях. </a:t>
            </a:r>
          </a:p>
          <a:p>
            <a:endParaRPr lang="ru-RU" dirty="0"/>
          </a:p>
        </p:txBody>
      </p:sp>
    </p:spTree>
    <p:extLst>
      <p:ext uri="{BB962C8B-B14F-4D97-AF65-F5344CB8AC3E}">
        <p14:creationId xmlns:p14="http://schemas.microsoft.com/office/powerpoint/2010/main" val="1379143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Питание</a:t>
            </a:r>
            <a:endParaRPr lang="ru-RU" dirty="0"/>
          </a:p>
        </p:txBody>
      </p:sp>
      <p:sp>
        <p:nvSpPr>
          <p:cNvPr id="3" name="Объект 2"/>
          <p:cNvSpPr>
            <a:spLocks noGrp="1"/>
          </p:cNvSpPr>
          <p:nvPr>
            <p:ph idx="1"/>
          </p:nvPr>
        </p:nvSpPr>
        <p:spPr>
          <a:xfrm>
            <a:off x="457200" y="1196752"/>
            <a:ext cx="8229600" cy="4929411"/>
          </a:xfrm>
        </p:spPr>
        <p:txBody>
          <a:bodyPr>
            <a:normAutofit fontScale="47500" lnSpcReduction="20000"/>
          </a:bodyPr>
          <a:lstStyle/>
          <a:p>
            <a:endParaRPr lang="ru-RU" dirty="0" smtClean="0"/>
          </a:p>
          <a:p>
            <a:r>
              <a:rPr lang="ru-RU" dirty="0" smtClean="0"/>
              <a:t>П</a:t>
            </a:r>
            <a:r>
              <a:rPr lang="ru-RU" sz="3400" dirty="0" smtClean="0">
                <a:latin typeface="Arial" panose="020B0604020202020204" pitchFamily="34" charset="0"/>
                <a:cs typeface="Arial" panose="020B0604020202020204" pitchFamily="34" charset="0"/>
              </a:rPr>
              <a:t>итание </a:t>
            </a:r>
            <a:r>
              <a:rPr lang="ru-RU" sz="3400" dirty="0">
                <a:latin typeface="Arial" panose="020B0604020202020204" pitchFamily="34" charset="0"/>
                <a:cs typeface="Arial" panose="020B0604020202020204" pitchFamily="34" charset="0"/>
              </a:rPr>
              <a:t>пожилого человека должно быть полноценным с обязательным потреблением продуктов, содержащих </a:t>
            </a:r>
            <a:r>
              <a:rPr lang="ru-RU" sz="3400" dirty="0" smtClean="0">
                <a:latin typeface="Arial" panose="020B0604020202020204" pitchFamily="34" charset="0"/>
                <a:cs typeface="Arial" panose="020B0604020202020204" pitchFamily="34" charset="0"/>
              </a:rPr>
              <a:t>белок в </a:t>
            </a:r>
            <a:r>
              <a:rPr lang="ru-RU" sz="3400" dirty="0">
                <a:latin typeface="Arial" panose="020B0604020202020204" pitchFamily="34" charset="0"/>
                <a:cs typeface="Arial" panose="020B0604020202020204" pitchFamily="34" charset="0"/>
              </a:rPr>
              <a:t>каждый прием пищи; рекомендуется употребление жидкости не менее 1,5 л в сутки</a:t>
            </a:r>
            <a:r>
              <a:rPr lang="ru-RU" sz="3400" dirty="0" smtClean="0">
                <a:latin typeface="Arial" panose="020B0604020202020204" pitchFamily="34" charset="0"/>
                <a:cs typeface="Arial" panose="020B0604020202020204" pitchFamily="34" charset="0"/>
              </a:rPr>
              <a:t>.</a:t>
            </a:r>
          </a:p>
          <a:p>
            <a:r>
              <a:rPr lang="ru-RU" sz="3400" dirty="0" smtClean="0">
                <a:latin typeface="Arial" panose="020B0604020202020204" pitchFamily="34" charset="0"/>
                <a:cs typeface="Arial" panose="020B0604020202020204" pitchFamily="34" charset="0"/>
              </a:rPr>
              <a:t> </a:t>
            </a:r>
            <a:r>
              <a:rPr lang="ru-RU" sz="3400" dirty="0">
                <a:latin typeface="Arial" panose="020B0604020202020204" pitchFamily="34" charset="0"/>
                <a:cs typeface="Arial" panose="020B0604020202020204" pitchFamily="34" charset="0"/>
              </a:rPr>
              <a:t>Общий ориентир по энергетической ценности рациона для людей пожилого возраста составляет 30 ккал/кг массы тела/сутки. </a:t>
            </a:r>
            <a:endParaRPr lang="ru-RU" sz="3400" dirty="0" smtClean="0">
              <a:latin typeface="Arial" panose="020B0604020202020204" pitchFamily="34" charset="0"/>
              <a:cs typeface="Arial" panose="020B0604020202020204" pitchFamily="34" charset="0"/>
            </a:endParaRPr>
          </a:p>
          <a:p>
            <a:r>
              <a:rPr lang="ru-RU" sz="3400" dirty="0" smtClean="0">
                <a:latin typeface="Arial" panose="020B0604020202020204" pitchFamily="34" charset="0"/>
                <a:cs typeface="Arial" panose="020B0604020202020204" pitchFamily="34" charset="0"/>
              </a:rPr>
              <a:t>Пожилые </a:t>
            </a:r>
            <a:r>
              <a:rPr lang="ru-RU" sz="3400" dirty="0">
                <a:latin typeface="Arial" panose="020B0604020202020204" pitchFamily="34" charset="0"/>
                <a:cs typeface="Arial" panose="020B0604020202020204" pitchFamily="34" charset="0"/>
              </a:rPr>
              <a:t>люди по сравнению с молодыми нуждаются в большем количестве белка для оптимального сохранения </a:t>
            </a:r>
            <a:r>
              <a:rPr lang="ru-RU" sz="3400" dirty="0" err="1">
                <a:latin typeface="Arial" panose="020B0604020202020204" pitchFamily="34" charset="0"/>
                <a:cs typeface="Arial" panose="020B0604020202020204" pitchFamily="34" charset="0"/>
              </a:rPr>
              <a:t>безжировой</a:t>
            </a:r>
            <a:r>
              <a:rPr lang="ru-RU" sz="3400" dirty="0">
                <a:latin typeface="Arial" panose="020B0604020202020204" pitchFamily="34" charset="0"/>
                <a:cs typeface="Arial" panose="020B0604020202020204" pitchFamily="34" charset="0"/>
              </a:rPr>
              <a:t> массы тела, функции жизненно важных органов и качества жизни. Если для людей молодого и среднего возраста рекомендуется потребление белка 0,8 г на кг массы тела в сутки, то для здоровых людей пожилого и </a:t>
            </a:r>
            <a:r>
              <a:rPr lang="ru-RU" sz="3400" dirty="0" smtClean="0">
                <a:latin typeface="Arial" panose="020B0604020202020204" pitchFamily="34" charset="0"/>
                <a:cs typeface="Arial" panose="020B0604020202020204" pitchFamily="34" charset="0"/>
              </a:rPr>
              <a:t>старческого возраста суточный уровень потребления белка должен составлять не менее 1,0 г (1,0-1,2 г) на кг массы тела в сутки. </a:t>
            </a:r>
            <a:endParaRPr lang="ru-RU" sz="3400" dirty="0">
              <a:latin typeface="Arial" panose="020B0604020202020204" pitchFamily="34" charset="0"/>
              <a:cs typeface="Arial" panose="020B0604020202020204" pitchFamily="34" charset="0"/>
            </a:endParaRPr>
          </a:p>
          <a:p>
            <a:r>
              <a:rPr lang="ru-RU" sz="3400" dirty="0">
                <a:latin typeface="Arial" panose="020B0604020202020204" pitchFamily="34" charset="0"/>
                <a:cs typeface="Arial" panose="020B0604020202020204" pitchFamily="34" charset="0"/>
              </a:rPr>
              <a:t>У перенесших COVID-19 пациентов пожилого и старческого возраста, особенно с недостаточностью питания или риском ее развития, рекомендуется применение препаратов перорального </a:t>
            </a:r>
            <a:r>
              <a:rPr lang="ru-RU" sz="3400" dirty="0" err="1">
                <a:latin typeface="Arial" panose="020B0604020202020204" pitchFamily="34" charset="0"/>
                <a:cs typeface="Arial" panose="020B0604020202020204" pitchFamily="34" charset="0"/>
              </a:rPr>
              <a:t>энтерального</a:t>
            </a:r>
            <a:r>
              <a:rPr lang="ru-RU" sz="3400" dirty="0">
                <a:latin typeface="Arial" panose="020B0604020202020204" pitchFamily="34" charset="0"/>
                <a:cs typeface="Arial" panose="020B0604020202020204" pitchFamily="34" charset="0"/>
              </a:rPr>
              <a:t> питания (ПЭП) с целью оптимизации уровня потребления питательных веществ. </a:t>
            </a:r>
            <a:endParaRPr lang="ru-RU" sz="3400" dirty="0" smtClean="0">
              <a:latin typeface="Arial" panose="020B0604020202020204" pitchFamily="34" charset="0"/>
              <a:cs typeface="Arial" panose="020B0604020202020204" pitchFamily="34" charset="0"/>
            </a:endParaRPr>
          </a:p>
          <a:p>
            <a:r>
              <a:rPr lang="ru-RU" sz="3400" dirty="0" smtClean="0">
                <a:latin typeface="Arial" panose="020B0604020202020204" pitchFamily="34" charset="0"/>
                <a:cs typeface="Arial" panose="020B0604020202020204" pitchFamily="34" charset="0"/>
              </a:rPr>
              <a:t>При </a:t>
            </a:r>
            <a:r>
              <a:rPr lang="ru-RU" sz="3400" dirty="0">
                <a:latin typeface="Arial" panose="020B0604020202020204" pitchFamily="34" charset="0"/>
                <a:cs typeface="Arial" panose="020B0604020202020204" pitchFamily="34" charset="0"/>
              </a:rPr>
              <a:t>отсутствии противопоказаний для обеспечения оптимального функционирования ЖКТ предпочтительны ПЭП, содержащие пищевые волокна.  </a:t>
            </a:r>
          </a:p>
          <a:p>
            <a:r>
              <a:rPr lang="ru-RU" sz="3400" dirty="0">
                <a:latin typeface="Arial" panose="020B0604020202020204" pitchFamily="34" charset="0"/>
                <a:cs typeface="Arial" panose="020B0604020202020204" pitchFamily="34" charset="0"/>
              </a:rPr>
              <a:t>Длительность приема ПЭП должна составлять не менее месяца, после чего следует оценить их эффективность для решения вопроса о дальнейшем приеме. </a:t>
            </a:r>
          </a:p>
          <a:p>
            <a:endParaRPr lang="ru-RU" dirty="0"/>
          </a:p>
        </p:txBody>
      </p:sp>
    </p:spTree>
    <p:extLst>
      <p:ext uri="{BB962C8B-B14F-4D97-AF65-F5344CB8AC3E}">
        <p14:creationId xmlns:p14="http://schemas.microsoft.com/office/powerpoint/2010/main" val="2257437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Витамин D </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Согласно </a:t>
            </a:r>
            <a:r>
              <a:rPr lang="ru-RU" dirty="0"/>
              <a:t>клиническим рекомендациям «Старческая астения» у пациентов пожилого и старческого возраста следует уделать особое внимание коррекции дефицита витамина D с целью профилактики падений, переломов, а также в комплексной терапии заболеваний костно-мышечной системы и хронического болевого синдрома, которые могут обостриться как в </a:t>
            </a:r>
            <a:r>
              <a:rPr lang="ru-RU" dirty="0" smtClean="0"/>
              <a:t>период самоизоляции/карантина</a:t>
            </a:r>
            <a:r>
              <a:rPr lang="ru-RU" dirty="0"/>
              <a:t>, так и после перенесенного COVID-19. </a:t>
            </a:r>
            <a:endParaRPr lang="ru-RU" dirty="0" smtClean="0"/>
          </a:p>
          <a:p>
            <a:r>
              <a:rPr lang="ru-RU" dirty="0" smtClean="0"/>
              <a:t>Целевым </a:t>
            </a:r>
            <a:r>
              <a:rPr lang="ru-RU" dirty="0"/>
              <a:t>уровнем витамина D в крови является не менее 30 </a:t>
            </a:r>
            <a:r>
              <a:rPr lang="ru-RU" dirty="0" err="1"/>
              <a:t>нг</a:t>
            </a:r>
            <a:r>
              <a:rPr lang="ru-RU" dirty="0"/>
              <a:t>/мл. В период восстановления после COVID-19 может рассматриваться повышение дозы витамина D для достижения его концентрации в более высоком диапазоне 40-60 </a:t>
            </a:r>
            <a:r>
              <a:rPr lang="ru-RU" dirty="0" err="1"/>
              <a:t>нг</a:t>
            </a:r>
            <a:r>
              <a:rPr lang="ru-RU" dirty="0"/>
              <a:t>/мл. </a:t>
            </a:r>
          </a:p>
          <a:p>
            <a:endParaRPr lang="ru-RU" dirty="0"/>
          </a:p>
        </p:txBody>
      </p:sp>
    </p:spTree>
    <p:extLst>
      <p:ext uri="{BB962C8B-B14F-4D97-AF65-F5344CB8AC3E}">
        <p14:creationId xmlns:p14="http://schemas.microsoft.com/office/powerpoint/2010/main" val="2012166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t/>
            </a:r>
            <a:br>
              <a:rPr lang="ru-RU" sz="3200" dirty="0" smtClean="0"/>
            </a:br>
            <a:r>
              <a:rPr lang="en-US" sz="3200" dirty="0" err="1" smtClean="0"/>
              <a:t>Covid</a:t>
            </a:r>
            <a:r>
              <a:rPr lang="en-US" sz="3200" dirty="0" smtClean="0"/>
              <a:t> 19 </a:t>
            </a:r>
            <a:r>
              <a:rPr lang="ru-RU" sz="3200" dirty="0" smtClean="0"/>
              <a:t>у пациентов пожилого </a:t>
            </a:r>
            <a:r>
              <a:rPr lang="ru-RU" sz="3200" dirty="0"/>
              <a:t>и старческого возраста характеризуются:</a:t>
            </a:r>
            <a:endParaRPr lang="ru-RU" sz="32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lnSpcReduction="10000"/>
          </a:bodyPr>
          <a:lstStyle/>
          <a:p>
            <a:r>
              <a:rPr lang="ru-RU" dirty="0" smtClean="0"/>
              <a:t>более </a:t>
            </a:r>
            <a:r>
              <a:rPr lang="ru-RU" dirty="0"/>
              <a:t>тяжелым течением COVID-19, что требует более длительного нахождения в стационаре, в том числе потребности в искусственной вентиляции легких, по сравнению с людьми более молодого возраста. </a:t>
            </a:r>
            <a:endParaRPr lang="en-US" dirty="0" smtClean="0"/>
          </a:p>
          <a:p>
            <a:r>
              <a:rPr lang="ru-RU" dirty="0" smtClean="0"/>
              <a:t>Все </a:t>
            </a:r>
            <a:r>
              <a:rPr lang="ru-RU" dirty="0"/>
              <a:t>это создает фон для появления новых и прогрессирования имевшихся до заболевания гериатрических синдромов и повышения риска утраты автономности.</a:t>
            </a:r>
          </a:p>
        </p:txBody>
      </p:sp>
    </p:spTree>
    <p:extLst>
      <p:ext uri="{BB962C8B-B14F-4D97-AF65-F5344CB8AC3E}">
        <p14:creationId xmlns:p14="http://schemas.microsoft.com/office/powerpoint/2010/main" val="11109724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Когнитивный тренинг</a:t>
            </a:r>
            <a:endParaRPr lang="ru-RU" dirty="0"/>
          </a:p>
        </p:txBody>
      </p:sp>
      <p:sp>
        <p:nvSpPr>
          <p:cNvPr id="3" name="Объект 2"/>
          <p:cNvSpPr>
            <a:spLocks noGrp="1"/>
          </p:cNvSpPr>
          <p:nvPr>
            <p:ph idx="1"/>
          </p:nvPr>
        </p:nvSpPr>
        <p:spPr/>
        <p:txBody>
          <a:bodyPr>
            <a:normAutofit/>
          </a:bodyPr>
          <a:lstStyle/>
          <a:p>
            <a:r>
              <a:rPr lang="ru-RU" dirty="0" smtClean="0"/>
              <a:t>В </a:t>
            </a:r>
            <a:r>
              <a:rPr lang="ru-RU" dirty="0"/>
              <a:t>качестве когнитивного тренинга следует рекомендовать разгадывание кроссвордов, решение логических задач и т.д. Полезны чтение книг и просмотр телепередач с последующими пересказом прочтенного или увиденного. Физическая активность также оказывает положительное влияние на когнитивные функции. </a:t>
            </a:r>
          </a:p>
          <a:p>
            <a:endParaRPr lang="ru-RU" dirty="0"/>
          </a:p>
        </p:txBody>
      </p:sp>
    </p:spTree>
    <p:extLst>
      <p:ext uri="{BB962C8B-B14F-4D97-AF65-F5344CB8AC3E}">
        <p14:creationId xmlns:p14="http://schemas.microsoft.com/office/powerpoint/2010/main" val="1758441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Безопасный быт:</a:t>
            </a:r>
            <a:endParaRPr lang="ru-RU" dirty="0"/>
          </a:p>
        </p:txBody>
      </p:sp>
      <p:sp>
        <p:nvSpPr>
          <p:cNvPr id="3" name="Содержимое 2"/>
          <p:cNvSpPr>
            <a:spLocks noGrp="1"/>
          </p:cNvSpPr>
          <p:nvPr>
            <p:ph idx="1"/>
          </p:nvPr>
        </p:nvSpPr>
        <p:spPr>
          <a:xfrm>
            <a:off x="457200" y="2348880"/>
            <a:ext cx="3898776" cy="3777283"/>
          </a:xfrm>
        </p:spPr>
        <p:txBody>
          <a:bodyPr>
            <a:normAutofit fontScale="62500" lnSpcReduction="20000"/>
          </a:bodyPr>
          <a:lstStyle/>
          <a:p>
            <a:r>
              <a:rPr lang="ru-RU" dirty="0" smtClean="0"/>
              <a:t>Вынести из всех комнат предметы, которые могут повышать вероятность падения. Провода желательно тоже скрыть.</a:t>
            </a:r>
          </a:p>
          <a:p>
            <a:r>
              <a:rPr lang="ru-RU" dirty="0" smtClean="0"/>
              <a:t>Покрытие на полу должно быть цельным и нескользящим.</a:t>
            </a:r>
          </a:p>
          <a:p>
            <a:r>
              <a:rPr lang="ru-RU" dirty="0" smtClean="0"/>
              <a:t>Ступени, порожки скрыть.</a:t>
            </a:r>
          </a:p>
          <a:p>
            <a:r>
              <a:rPr lang="ru-RU" dirty="0" smtClean="0"/>
              <a:t>На плитку в ванной комнате и в душевую кабинку следует положить нескользящие резиновые ковры.</a:t>
            </a:r>
          </a:p>
          <a:p>
            <a:endParaRPr lang="ru-RU" dirty="0"/>
          </a:p>
        </p:txBody>
      </p:sp>
      <p:pic>
        <p:nvPicPr>
          <p:cNvPr id="2050" name="Picture 2" descr="C:\Users\helga\Desktop\12.jpg"/>
          <p:cNvPicPr>
            <a:picLocks noChangeAspect="1" noChangeArrowheads="1"/>
          </p:cNvPicPr>
          <p:nvPr/>
        </p:nvPicPr>
        <p:blipFill>
          <a:blip r:embed="rId2" cstate="print"/>
          <a:srcRect/>
          <a:stretch>
            <a:fillRect/>
          </a:stretch>
        </p:blipFill>
        <p:spPr bwMode="auto">
          <a:xfrm>
            <a:off x="4211960" y="1196752"/>
            <a:ext cx="4932040" cy="5256583"/>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latin typeface="Arial" pitchFamily="34" charset="0"/>
                <a:cs typeface="Arial" pitchFamily="34" charset="0"/>
              </a:rPr>
              <a:t>Безопасный быт</a:t>
            </a:r>
            <a:endParaRPr lang="ru-RU" sz="3600" dirty="0"/>
          </a:p>
        </p:txBody>
      </p:sp>
      <p:sp>
        <p:nvSpPr>
          <p:cNvPr id="3" name="Содержимое 2"/>
          <p:cNvSpPr>
            <a:spLocks noGrp="1"/>
          </p:cNvSpPr>
          <p:nvPr>
            <p:ph idx="1"/>
          </p:nvPr>
        </p:nvSpPr>
        <p:spPr>
          <a:xfrm>
            <a:off x="4355976" y="1412776"/>
            <a:ext cx="4392488" cy="4680520"/>
          </a:xfrm>
        </p:spPr>
        <p:txBody>
          <a:bodyPr>
            <a:normAutofit fontScale="77500" lnSpcReduction="20000"/>
          </a:bodyPr>
          <a:lstStyle/>
          <a:p>
            <a:r>
              <a:rPr lang="ru-RU" dirty="0" smtClean="0"/>
              <a:t>Уровень освещения должен быть комфортным, но не слишком ярким.</a:t>
            </a:r>
          </a:p>
          <a:p>
            <a:r>
              <a:rPr lang="ru-RU" dirty="0" smtClean="0"/>
              <a:t>Мебель следует разместить в комнатах так, чтобы она не препятствовала свободному проходу.</a:t>
            </a:r>
          </a:p>
          <a:p>
            <a:r>
              <a:rPr lang="ru-RU" dirty="0" smtClean="0"/>
              <a:t>На стенах вдоль коридоров, у входа, в ванной и уборной можно установить специальные поручни</a:t>
            </a:r>
          </a:p>
          <a:p>
            <a:r>
              <a:rPr lang="ru-RU" dirty="0" smtClean="0"/>
              <a:t>Удобная одежда и обувь!!!</a:t>
            </a:r>
          </a:p>
          <a:p>
            <a:endParaRPr lang="ru-RU" dirty="0"/>
          </a:p>
        </p:txBody>
      </p:sp>
      <p:pic>
        <p:nvPicPr>
          <p:cNvPr id="5122" name="Picture 2" descr="C:\Users\helga\Desktop\18.jpg"/>
          <p:cNvPicPr>
            <a:picLocks noChangeAspect="1" noChangeArrowheads="1"/>
          </p:cNvPicPr>
          <p:nvPr/>
        </p:nvPicPr>
        <p:blipFill>
          <a:blip r:embed="rId2" cstate="print"/>
          <a:srcRect/>
          <a:stretch>
            <a:fillRect/>
          </a:stretch>
        </p:blipFill>
        <p:spPr bwMode="auto">
          <a:xfrm>
            <a:off x="1043608" y="4365104"/>
            <a:ext cx="3384376" cy="2160240"/>
          </a:xfrm>
          <a:prstGeom prst="rect">
            <a:avLst/>
          </a:prstGeom>
          <a:noFill/>
        </p:spPr>
      </p:pic>
      <p:pic>
        <p:nvPicPr>
          <p:cNvPr id="5123" name="Picture 3" descr="C:\Users\helga\Desktop\19.jpg"/>
          <p:cNvPicPr>
            <a:picLocks noChangeAspect="1" noChangeArrowheads="1"/>
          </p:cNvPicPr>
          <p:nvPr/>
        </p:nvPicPr>
        <p:blipFill>
          <a:blip r:embed="rId3" cstate="print"/>
          <a:srcRect/>
          <a:stretch>
            <a:fillRect/>
          </a:stretch>
        </p:blipFill>
        <p:spPr bwMode="auto">
          <a:xfrm>
            <a:off x="395536" y="1268760"/>
            <a:ext cx="4032448" cy="3168352"/>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195536"/>
          </a:xfrm>
        </p:spPr>
        <p:txBody>
          <a:bodyPr>
            <a:normAutofit fontScale="90000"/>
          </a:bodyPr>
          <a:lstStyle/>
          <a:p>
            <a:r>
              <a:rPr lang="ru-RU" sz="2700" b="1" dirty="0">
                <a:latin typeface="Arial" panose="020B0604020202020204" pitchFamily="34" charset="0"/>
                <a:cs typeface="Arial" panose="020B0604020202020204" pitchFamily="34" charset="0"/>
              </a:rPr>
              <a:t>Контроль хронических неинфекционных заболеваний и состояний с </a:t>
            </a:r>
            <a:r>
              <a:rPr lang="ru-RU" sz="2700" b="1" dirty="0" smtClean="0">
                <a:latin typeface="Arial" panose="020B0604020202020204" pitchFamily="34" charset="0"/>
                <a:cs typeface="Arial" panose="020B0604020202020204" pitchFamily="34" charset="0"/>
              </a:rPr>
              <a:t>учетом гериатрического статуса</a:t>
            </a:r>
            <a:r>
              <a:rPr lang="ru-RU" b="1" i="1" dirty="0" smtClean="0"/>
              <a:t> </a:t>
            </a:r>
            <a:endParaRPr lang="ru-RU" b="1" i="1" dirty="0"/>
          </a:p>
        </p:txBody>
      </p:sp>
      <p:sp>
        <p:nvSpPr>
          <p:cNvPr id="3" name="Объект 2"/>
          <p:cNvSpPr>
            <a:spLocks noGrp="1"/>
          </p:cNvSpPr>
          <p:nvPr>
            <p:ph idx="1"/>
          </p:nvPr>
        </p:nvSpPr>
        <p:spPr/>
        <p:txBody>
          <a:bodyPr>
            <a:normAutofit fontScale="70000" lnSpcReduction="20000"/>
          </a:bodyPr>
          <a:lstStyle/>
          <a:p>
            <a:r>
              <a:rPr lang="ru-RU" dirty="0"/>
              <a:t>При лечении артериальной гипертонии следует рекомендовать продолжение приема </a:t>
            </a:r>
            <a:r>
              <a:rPr lang="ru-RU" dirty="0" err="1"/>
              <a:t>антигипертензивных</a:t>
            </a:r>
            <a:r>
              <a:rPr lang="ru-RU" dirty="0"/>
              <a:t> препаратов, ориентируясь на целевой диапазон АД 130-139/70-79 мм рт. ст. у пациентов пожилого и старческого возраста без старческой астении. У пациентов со старческой астенией также следует продолжить </a:t>
            </a:r>
            <a:r>
              <a:rPr lang="ru-RU" dirty="0" err="1"/>
              <a:t>антигипертензивную</a:t>
            </a:r>
            <a:r>
              <a:rPr lang="ru-RU" dirty="0"/>
              <a:t> терапию с учетом индивидуального целевого уровня АД, определенного с учетом функционального статуса пациента. Не рекомендуется снижение систолического АД &lt;130 мм </a:t>
            </a:r>
            <a:r>
              <a:rPr lang="ru-RU" dirty="0" err="1"/>
              <a:t>рт.ст</a:t>
            </a:r>
            <a:r>
              <a:rPr lang="ru-RU" dirty="0"/>
              <a:t>. Следует всегда оценивать ортостатическую гипотонию при проведении </a:t>
            </a:r>
            <a:r>
              <a:rPr lang="ru-RU" dirty="0" err="1"/>
              <a:t>антигипертензивной</a:t>
            </a:r>
            <a:r>
              <a:rPr lang="ru-RU" dirty="0"/>
              <a:t> терапии. </a:t>
            </a:r>
          </a:p>
          <a:p>
            <a:r>
              <a:rPr lang="ru-RU" dirty="0"/>
              <a:t>Лечение документированных ИБС, ХСН, сахарного диабета проводят согласно соответствующим действующим клиническим рекомендациям</a:t>
            </a:r>
          </a:p>
        </p:txBody>
      </p:sp>
    </p:spTree>
    <p:extLst>
      <p:ext uri="{BB962C8B-B14F-4D97-AF65-F5344CB8AC3E}">
        <p14:creationId xmlns:p14="http://schemas.microsoft.com/office/powerpoint/2010/main" val="32692717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После </a:t>
            </a:r>
            <a:r>
              <a:rPr lang="ru-RU" dirty="0"/>
              <a:t>возникновения тромбоэмболического осложнения у с COVID-19 следует продолжать использовать лечебные дозы антикоагулянтов в течение 3-6 месяцев (при отсутствии противопоказаний рекомендуется предпочесть прямые пероральные антикоагулянты).  </a:t>
            </a:r>
          </a:p>
          <a:p>
            <a:r>
              <a:rPr lang="ru-RU" dirty="0"/>
              <a:t>Пациенты с другими показаниями к длительной </a:t>
            </a:r>
            <a:r>
              <a:rPr lang="ru-RU" dirty="0" err="1"/>
              <a:t>антикоагулянтной</a:t>
            </a:r>
            <a:r>
              <a:rPr lang="ru-RU" dirty="0"/>
              <a:t> терапии (фибрилляция предсердий, механические протезы клапанов сердца, другие тромботические/тромбоэмболические осложнения) после выписки из стационара должны продолжать прием антикоагулянтов в рекомендованных ранее дозах. </a:t>
            </a:r>
          </a:p>
          <a:p>
            <a:endParaRPr lang="ru-RU" dirty="0"/>
          </a:p>
        </p:txBody>
      </p:sp>
    </p:spTree>
    <p:extLst>
      <p:ext uri="{BB962C8B-B14F-4D97-AF65-F5344CB8AC3E}">
        <p14:creationId xmlns:p14="http://schemas.microsoft.com/office/powerpoint/2010/main" val="15920830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latin typeface="Arial" panose="020B0604020202020204" pitchFamily="34" charset="0"/>
                <a:cs typeface="Arial" panose="020B0604020202020204" pitchFamily="34" charset="0"/>
              </a:rPr>
              <a:t>Вакцинация против </a:t>
            </a:r>
            <a:r>
              <a:rPr lang="ru-RU" sz="3600" b="1" dirty="0" smtClean="0">
                <a:latin typeface="Arial" panose="020B0604020202020204" pitchFamily="34" charset="0"/>
                <a:cs typeface="Arial" panose="020B0604020202020204" pitchFamily="34" charset="0"/>
              </a:rPr>
              <a:t>пневмококка</a:t>
            </a:r>
            <a:br>
              <a:rPr lang="ru-RU" sz="3600" b="1" dirty="0" smtClean="0">
                <a:latin typeface="Arial" panose="020B0604020202020204" pitchFamily="34" charset="0"/>
                <a:cs typeface="Arial" panose="020B0604020202020204" pitchFamily="34" charset="0"/>
              </a:rPr>
            </a:br>
            <a:r>
              <a:rPr lang="ru-RU" sz="3600" b="1" dirty="0" smtClean="0">
                <a:latin typeface="Arial" panose="020B0604020202020204" pitchFamily="34" charset="0"/>
                <a:cs typeface="Arial" panose="020B0604020202020204" pitchFamily="34" charset="0"/>
              </a:rPr>
              <a:t> </a:t>
            </a:r>
            <a:r>
              <a:rPr lang="ru-RU" sz="3600" b="1" dirty="0">
                <a:latin typeface="Arial" panose="020B0604020202020204" pitchFamily="34" charset="0"/>
                <a:cs typeface="Arial" panose="020B0604020202020204" pitchFamily="34" charset="0"/>
              </a:rPr>
              <a:t>и гриппа </a:t>
            </a:r>
          </a:p>
        </p:txBody>
      </p:sp>
      <p:sp>
        <p:nvSpPr>
          <p:cNvPr id="3" name="Объект 2"/>
          <p:cNvSpPr>
            <a:spLocks noGrp="1"/>
          </p:cNvSpPr>
          <p:nvPr>
            <p:ph idx="1"/>
          </p:nvPr>
        </p:nvSpPr>
        <p:spPr/>
        <p:txBody>
          <a:bodyPr>
            <a:normAutofit fontScale="85000" lnSpcReduction="10000"/>
          </a:bodyPr>
          <a:lstStyle/>
          <a:p>
            <a:r>
              <a:rPr lang="ru-RU" dirty="0"/>
              <a:t>Лицам старше 65 лет, как здоровым, так и из групп риска, рекомендуется однократная вакцинация ПКВ 13 и однократная вакцинация ПКВ 23 с интервалом 6-12 месяцев после введения ПКВ 13. </a:t>
            </a:r>
          </a:p>
          <a:p>
            <a:r>
              <a:rPr lang="ru-RU" dirty="0"/>
              <a:t>Лицам старше 60 лет, как здоровым, так и из групп риска, рекомендуется однократная ежегодная вакцинация не менее чем за 2-3 недели до начала сезонного подъёма (в большинстве случаев в период с октября по май), также может проводиться и в течение сезона гриппа, если человек не успел привиться ранее. </a:t>
            </a:r>
          </a:p>
          <a:p>
            <a:endParaRPr lang="ru-RU" dirty="0"/>
          </a:p>
        </p:txBody>
      </p:sp>
    </p:spTree>
    <p:extLst>
      <p:ext uri="{BB962C8B-B14F-4D97-AF65-F5344CB8AC3E}">
        <p14:creationId xmlns:p14="http://schemas.microsoft.com/office/powerpoint/2010/main" val="36586985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Социальная помощь и уход </a:t>
            </a:r>
          </a:p>
        </p:txBody>
      </p:sp>
      <p:sp>
        <p:nvSpPr>
          <p:cNvPr id="3" name="Объект 2"/>
          <p:cNvSpPr>
            <a:spLocks noGrp="1"/>
          </p:cNvSpPr>
          <p:nvPr>
            <p:ph idx="1"/>
          </p:nvPr>
        </p:nvSpPr>
        <p:spPr/>
        <p:txBody>
          <a:bodyPr>
            <a:normAutofit fontScale="47500" lnSpcReduction="20000"/>
          </a:bodyPr>
          <a:lstStyle/>
          <a:p>
            <a:pPr marL="0" indent="0">
              <a:buNone/>
            </a:pPr>
            <a:endParaRPr lang="ru-RU" dirty="0" smtClean="0"/>
          </a:p>
          <a:p>
            <a:pPr marL="0" indent="0">
              <a:buNone/>
            </a:pPr>
            <a:r>
              <a:rPr lang="ru-RU" dirty="0" smtClean="0"/>
              <a:t>Для </a:t>
            </a:r>
            <a:r>
              <a:rPr lang="ru-RU" sz="3400" dirty="0">
                <a:latin typeface="Arial" panose="020B0604020202020204" pitchFamily="34" charset="0"/>
                <a:cs typeface="Arial" panose="020B0604020202020204" pitchFamily="34" charset="0"/>
              </a:rPr>
              <a:t>осуществления адекватной помощи и ухода необходимо выяснить и чётко понимать, с удовлетворением каких потребностей человек имеет проблемы и как они могут быть замещены или поддержаны. Методика оценки функционального состояния включает основные категории жизнедеятельности человека: </a:t>
            </a:r>
            <a:endParaRPr lang="ru-RU" sz="3400" dirty="0" smtClean="0">
              <a:latin typeface="Arial" panose="020B0604020202020204" pitchFamily="34" charset="0"/>
              <a:cs typeface="Arial" panose="020B0604020202020204" pitchFamily="34" charset="0"/>
            </a:endParaRPr>
          </a:p>
          <a:p>
            <a:pPr marL="0" indent="0">
              <a:buNone/>
            </a:pPr>
            <a:endParaRPr lang="ru-RU" sz="3400" dirty="0">
              <a:latin typeface="Arial" panose="020B0604020202020204" pitchFamily="34" charset="0"/>
              <a:cs typeface="Arial" panose="020B0604020202020204" pitchFamily="34" charset="0"/>
            </a:endParaRPr>
          </a:p>
          <a:p>
            <a:r>
              <a:rPr lang="ru-RU" sz="3400" dirty="0">
                <a:latin typeface="Arial" panose="020B0604020202020204" pitchFamily="34" charset="0"/>
                <a:cs typeface="Arial" panose="020B0604020202020204" pitchFamily="34" charset="0"/>
              </a:rPr>
              <a:t>⎯ способность к самообслуживанию – способность человека самостоятельно осуществлять основные физиологические потребности, выполнять повседневную бытовую деятельность, в том числе осуществлять личную гигиену; </a:t>
            </a:r>
          </a:p>
          <a:p>
            <a:r>
              <a:rPr lang="ru-RU" sz="3400" dirty="0">
                <a:latin typeface="Arial" panose="020B0604020202020204" pitchFamily="34" charset="0"/>
                <a:cs typeface="Arial" panose="020B0604020202020204" pitchFamily="34" charset="0"/>
              </a:rPr>
              <a:t>⎯ способность к самостоятельному передвижению – способность самостоятельно перемещаться в пространстве, сохранять равновесие тела при передвижении, в покое и перемене положения тела; </a:t>
            </a:r>
          </a:p>
          <a:p>
            <a:r>
              <a:rPr lang="ru-RU" sz="3400" dirty="0">
                <a:latin typeface="Arial" panose="020B0604020202020204" pitchFamily="34" charset="0"/>
                <a:cs typeface="Arial" panose="020B0604020202020204" pitchFamily="34" charset="0"/>
              </a:rPr>
              <a:t>⎯ способность к ориентации – способность к адекватному восприятию окружающей обстановки, оценке ситуации, к определению времени и места нахождения; </a:t>
            </a:r>
          </a:p>
          <a:p>
            <a:r>
              <a:rPr lang="ru-RU" sz="3400" dirty="0">
                <a:latin typeface="Arial" panose="020B0604020202020204" pitchFamily="34" charset="0"/>
                <a:cs typeface="Arial" panose="020B0604020202020204" pitchFamily="34" charset="0"/>
              </a:rPr>
              <a:t>⎯ способность к общению – способность к установлению контактов между людьми путем восприятия, переработки и передачи информации; </a:t>
            </a:r>
          </a:p>
          <a:p>
            <a:r>
              <a:rPr lang="ru-RU" sz="3400" dirty="0">
                <a:latin typeface="Arial" panose="020B0604020202020204" pitchFamily="34" charset="0"/>
                <a:cs typeface="Arial" panose="020B0604020202020204" pitchFamily="34" charset="0"/>
              </a:rPr>
              <a:t>⎯ способность контролировать свое поведение – способность к осознанию себя и </a:t>
            </a:r>
            <a:r>
              <a:rPr lang="ru-RU" dirty="0"/>
              <a:t>адекватному поведению с учетом </a:t>
            </a:r>
            <a:r>
              <a:rPr lang="ru-RU" dirty="0" err="1"/>
              <a:t>социальноправовых</a:t>
            </a:r>
            <a:r>
              <a:rPr lang="ru-RU" dirty="0"/>
              <a:t> и морально-этических норм. </a:t>
            </a:r>
          </a:p>
        </p:txBody>
      </p:sp>
    </p:spTree>
    <p:extLst>
      <p:ext uri="{BB962C8B-B14F-4D97-AF65-F5344CB8AC3E}">
        <p14:creationId xmlns:p14="http://schemas.microsoft.com/office/powerpoint/2010/main" val="32784491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Рекомендуется плановый пересмотр нуждаемости в социальной помощи и уходе и объем услуг 1 раз в 6 мес. Внеплановый пересмотр может быть инициирован самим пожилым человеком, членами его семьи, опекунами, социальными, медицинскими работникам. Поводом для переоценки могут быть не только состояния и обстоятельства, потенциально приводящие к ухудшению функциональности (заболевание, стресс и др.), но и состояния и обстоятельства, потенциально приводящие к улучшению функционального состояния (реабилитация, улучшение психологической обстановки и др.). В первом случае итогом оценки может быть увеличение объема услуг, во втором уменьшение его объема.  </a:t>
            </a:r>
          </a:p>
          <a:p>
            <a:endParaRPr lang="ru-RU" dirty="0"/>
          </a:p>
        </p:txBody>
      </p:sp>
    </p:spTree>
    <p:extLst>
      <p:ext uri="{BB962C8B-B14F-4D97-AF65-F5344CB8AC3E}">
        <p14:creationId xmlns:p14="http://schemas.microsoft.com/office/powerpoint/2010/main" val="31090462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r>
              <a:rPr lang="ru-RU" sz="4000" dirty="0" smtClean="0">
                <a:latin typeface="Arial" pitchFamily="34" charset="0"/>
                <a:cs typeface="Arial" pitchFamily="34" charset="0"/>
              </a:rPr>
              <a:t>Спасибо за внимание!</a:t>
            </a:r>
          </a:p>
          <a:p>
            <a:pPr algn="ctr"/>
            <a:endParaRPr lang="ru-RU" sz="4000" dirty="0">
              <a:latin typeface="Arial" pitchFamily="34" charset="0"/>
              <a:cs typeface="Arial" pitchFamily="34" charset="0"/>
            </a:endParaRPr>
          </a:p>
        </p:txBody>
      </p:sp>
      <p:pic>
        <p:nvPicPr>
          <p:cNvPr id="8196" name="Picture 4" descr="C:\Users\helga\Desktop\21.jpg"/>
          <p:cNvPicPr>
            <a:picLocks noChangeAspect="1" noChangeArrowheads="1"/>
          </p:cNvPicPr>
          <p:nvPr/>
        </p:nvPicPr>
        <p:blipFill>
          <a:blip r:embed="rId2" cstate="print"/>
          <a:srcRect/>
          <a:stretch>
            <a:fillRect/>
          </a:stretch>
        </p:blipFill>
        <p:spPr bwMode="auto">
          <a:xfrm>
            <a:off x="827584" y="2420888"/>
            <a:ext cx="7776864" cy="40324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Гериатрические </a:t>
            </a:r>
            <a:r>
              <a:rPr lang="ru-RU" dirty="0" smtClean="0"/>
              <a:t>синдромы:</a:t>
            </a:r>
            <a:endParaRPr lang="ru-RU" dirty="0"/>
          </a:p>
        </p:txBody>
      </p:sp>
      <p:sp>
        <p:nvSpPr>
          <p:cNvPr id="3" name="Объект 2"/>
          <p:cNvSpPr>
            <a:spLocks noGrp="1"/>
          </p:cNvSpPr>
          <p:nvPr>
            <p:ph idx="1"/>
          </p:nvPr>
        </p:nvSpPr>
        <p:spPr/>
        <p:txBody>
          <a:bodyPr/>
          <a:lstStyle/>
          <a:p>
            <a:r>
              <a:rPr lang="ru-RU" dirty="0" smtClean="0"/>
              <a:t>⎯ </a:t>
            </a:r>
            <a:r>
              <a:rPr lang="ru-RU" dirty="0"/>
              <a:t>старческая астения; </a:t>
            </a:r>
            <a:endParaRPr lang="ru-RU" dirty="0" smtClean="0"/>
          </a:p>
          <a:p>
            <a:r>
              <a:rPr lang="ru-RU" dirty="0" smtClean="0"/>
              <a:t>⎯ </a:t>
            </a:r>
            <a:r>
              <a:rPr lang="ru-RU" dirty="0"/>
              <a:t>падения; </a:t>
            </a:r>
            <a:endParaRPr lang="ru-RU" dirty="0" smtClean="0"/>
          </a:p>
          <a:p>
            <a:r>
              <a:rPr lang="ru-RU" dirty="0" smtClean="0"/>
              <a:t>⎯ </a:t>
            </a:r>
            <a:r>
              <a:rPr lang="ru-RU" dirty="0" err="1"/>
              <a:t>саркопения</a:t>
            </a:r>
            <a:r>
              <a:rPr lang="ru-RU" dirty="0" smtClean="0"/>
              <a:t>;</a:t>
            </a:r>
          </a:p>
          <a:p>
            <a:r>
              <a:rPr lang="ru-RU" dirty="0" smtClean="0"/>
              <a:t>⎯ </a:t>
            </a:r>
            <a:r>
              <a:rPr lang="ru-RU" dirty="0"/>
              <a:t>недостаточность питания (</a:t>
            </a:r>
            <a:r>
              <a:rPr lang="ru-RU" dirty="0" err="1"/>
              <a:t>мальнутриция</a:t>
            </a:r>
            <a:r>
              <a:rPr lang="ru-RU" dirty="0" smtClean="0"/>
              <a:t>);</a:t>
            </a:r>
          </a:p>
          <a:p>
            <a:r>
              <a:rPr lang="ru-RU" dirty="0" smtClean="0"/>
              <a:t> </a:t>
            </a:r>
            <a:r>
              <a:rPr lang="ru-RU" dirty="0"/>
              <a:t>⎯ когнитивные нарушения и делирий</a:t>
            </a:r>
            <a:r>
              <a:rPr lang="ru-RU" dirty="0" smtClean="0"/>
              <a:t>;</a:t>
            </a:r>
          </a:p>
          <a:p>
            <a:r>
              <a:rPr lang="ru-RU" dirty="0" smtClean="0"/>
              <a:t>⎯ </a:t>
            </a:r>
            <a:r>
              <a:rPr lang="ru-RU" dirty="0"/>
              <a:t>депрессия.</a:t>
            </a:r>
          </a:p>
        </p:txBody>
      </p:sp>
    </p:spTree>
    <p:extLst>
      <p:ext uri="{BB962C8B-B14F-4D97-AF65-F5344CB8AC3E}">
        <p14:creationId xmlns:p14="http://schemas.microsoft.com/office/powerpoint/2010/main" val="2223738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ru-RU" dirty="0"/>
          </a:p>
        </p:txBody>
      </p:sp>
      <p:sp>
        <p:nvSpPr>
          <p:cNvPr id="3" name="Объект 2"/>
          <p:cNvSpPr>
            <a:spLocks noGrp="1"/>
          </p:cNvSpPr>
          <p:nvPr>
            <p:ph idx="1"/>
          </p:nvPr>
        </p:nvSpPr>
        <p:spPr>
          <a:xfrm>
            <a:off x="457200" y="836712"/>
            <a:ext cx="8229600" cy="5289451"/>
          </a:xfrm>
        </p:spPr>
        <p:txBody>
          <a:bodyPr>
            <a:normAutofit/>
          </a:bodyPr>
          <a:lstStyle/>
          <a:p>
            <a:r>
              <a:rPr lang="ru-RU" dirty="0"/>
              <a:t>Следовательно, при амбулаторном ведении пациентов </a:t>
            </a:r>
            <a:r>
              <a:rPr lang="ru-RU" dirty="0" smtClean="0"/>
              <a:t>должны </a:t>
            </a:r>
            <a:r>
              <a:rPr lang="ru-RU" dirty="0"/>
              <a:t>быть предприняты меры по их профилактике, скринингу и своевременному направлению к врачу-гериатру для разработки индивидуального плана ведения согласно принципам, изложенным в клинических рекомендациях КР613/1 «Старческая астения».</a:t>
            </a:r>
          </a:p>
        </p:txBody>
      </p:sp>
    </p:spTree>
    <p:extLst>
      <p:ext uri="{BB962C8B-B14F-4D97-AF65-F5344CB8AC3E}">
        <p14:creationId xmlns:p14="http://schemas.microsoft.com/office/powerpoint/2010/main" val="3987054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Старческая астения</a:t>
            </a:r>
          </a:p>
        </p:txBody>
      </p:sp>
      <p:sp>
        <p:nvSpPr>
          <p:cNvPr id="3" name="Объект 2"/>
          <p:cNvSpPr>
            <a:spLocks noGrp="1"/>
          </p:cNvSpPr>
          <p:nvPr>
            <p:ph idx="1"/>
          </p:nvPr>
        </p:nvSpPr>
        <p:spPr/>
        <p:txBody>
          <a:bodyPr>
            <a:normAutofit lnSpcReduction="10000"/>
          </a:bodyPr>
          <a:lstStyle/>
          <a:p>
            <a:r>
              <a:rPr lang="ru-RU" dirty="0"/>
              <a:t>ключевой гериатрический синдром (ГС), характеризующийся возраст-ассоциированным снижением физиологического резерва и функций многих систем организма, приводящий к повышенной уязвимости организма пожилого человека к воздействию эндо-и экзогенных </a:t>
            </a:r>
            <a:r>
              <a:rPr lang="ru-RU" dirty="0" err="1"/>
              <a:t>факторов,с</a:t>
            </a:r>
            <a:r>
              <a:rPr lang="ru-RU" dirty="0"/>
              <a:t> высоким риском развития неблагоприятных исходов для здоровья, потери автономности и смерти.</a:t>
            </a:r>
          </a:p>
        </p:txBody>
      </p:sp>
    </p:spTree>
    <p:extLst>
      <p:ext uri="{BB962C8B-B14F-4D97-AF65-F5344CB8AC3E}">
        <p14:creationId xmlns:p14="http://schemas.microsoft.com/office/powerpoint/2010/main" val="4165756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t>Скрининг синдрома старческой </a:t>
            </a:r>
            <a:r>
              <a:rPr lang="ru-RU" sz="3600" dirty="0" smtClean="0"/>
              <a:t>астении- опросник «Возраст не помеха»</a:t>
            </a:r>
            <a:endParaRPr lang="ru-RU" sz="3600" dirty="0">
              <a:solidFill>
                <a:srgbClr val="00206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14068526"/>
              </p:ext>
            </p:extLst>
          </p:nvPr>
        </p:nvGraphicFramePr>
        <p:xfrm>
          <a:off x="107504" y="1772817"/>
          <a:ext cx="8928991" cy="4642099"/>
        </p:xfrm>
        <a:graphic>
          <a:graphicData uri="http://schemas.openxmlformats.org/drawingml/2006/table">
            <a:tbl>
              <a:tblPr firstRow="1" firstCol="1" bandRow="1">
                <a:tableStyleId>{5C22544A-7EE6-4342-B048-85BDC9FD1C3A}</a:tableStyleId>
              </a:tblPr>
              <a:tblGrid>
                <a:gridCol w="483871">
                  <a:extLst>
                    <a:ext uri="{9D8B030D-6E8A-4147-A177-3AD203B41FA5}">
                      <a16:colId xmlns:a16="http://schemas.microsoft.com/office/drawing/2014/main" xmlns="" val="20000"/>
                    </a:ext>
                  </a:extLst>
                </a:gridCol>
                <a:gridCol w="7453010">
                  <a:extLst>
                    <a:ext uri="{9D8B030D-6E8A-4147-A177-3AD203B41FA5}">
                      <a16:colId xmlns:a16="http://schemas.microsoft.com/office/drawing/2014/main" xmlns="" val="20001"/>
                    </a:ext>
                  </a:extLst>
                </a:gridCol>
                <a:gridCol w="992110">
                  <a:extLst>
                    <a:ext uri="{9D8B030D-6E8A-4147-A177-3AD203B41FA5}">
                      <a16:colId xmlns:a16="http://schemas.microsoft.com/office/drawing/2014/main" xmlns="" val="20002"/>
                    </a:ext>
                  </a:extLst>
                </a:gridCol>
              </a:tblGrid>
              <a:tr h="398015">
                <a:tc>
                  <a:txBody>
                    <a:bodyPr/>
                    <a:lstStyle/>
                    <a:p>
                      <a:pPr algn="ctr">
                        <a:lnSpc>
                          <a:spcPct val="150000"/>
                        </a:lnSpc>
                        <a:spcAft>
                          <a:spcPts val="0"/>
                        </a:spcAft>
                      </a:pPr>
                      <a:r>
                        <a:rPr lang="ru-RU" sz="1800" kern="50" dirty="0">
                          <a:effectLst/>
                        </a:rPr>
                        <a:t>№</a:t>
                      </a:r>
                      <a:endParaRPr lang="ru-RU" sz="18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ru-RU" sz="1800" kern="50" dirty="0">
                          <a:effectLst/>
                        </a:rPr>
                        <a:t>Вопросы</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Ответ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456151">
                <a:tc>
                  <a:txBody>
                    <a:bodyPr/>
                    <a:lstStyle/>
                    <a:p>
                      <a:pPr algn="ctr">
                        <a:lnSpc>
                          <a:spcPct val="150000"/>
                        </a:lnSpc>
                        <a:spcAft>
                          <a:spcPts val="0"/>
                        </a:spcAft>
                      </a:pPr>
                      <a:r>
                        <a:rPr lang="ru-RU" sz="1800" kern="50">
                          <a:effectLst/>
                        </a:rPr>
                        <a:t>1</a:t>
                      </a:r>
                      <a:endParaRPr lang="ru-RU"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 Похудели ли  Вы на 5 кг и более за последние 6 месяцев? (Вес)</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a:effectLst/>
                        </a:rPr>
                        <a:t>да/нет</a:t>
                      </a:r>
                      <a:endParaRPr lang="ru-RU" sz="18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716638">
                <a:tc>
                  <a:txBody>
                    <a:bodyPr/>
                    <a:lstStyle/>
                    <a:p>
                      <a:pPr algn="ctr">
                        <a:lnSpc>
                          <a:spcPct val="150000"/>
                        </a:lnSpc>
                        <a:spcAft>
                          <a:spcPts val="0"/>
                        </a:spcAft>
                      </a:pPr>
                      <a:r>
                        <a:rPr lang="ru-RU" sz="1800" kern="50">
                          <a:effectLst/>
                        </a:rPr>
                        <a:t>2</a:t>
                      </a:r>
                      <a:endParaRPr lang="ru-RU"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 Испытываете ли Вы какие-либо ограничения в повседневной жизни из-за снижения ЗРения  или Слуха?</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да/нет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482294">
                <a:tc>
                  <a:txBody>
                    <a:bodyPr/>
                    <a:lstStyle/>
                    <a:p>
                      <a:pPr algn="ctr">
                        <a:lnSpc>
                          <a:spcPct val="150000"/>
                        </a:lnSpc>
                        <a:spcAft>
                          <a:spcPts val="0"/>
                        </a:spcAft>
                      </a:pPr>
                      <a:r>
                        <a:rPr lang="ru-RU" sz="1800" kern="50" dirty="0">
                          <a:effectLst/>
                        </a:rPr>
                        <a:t>3</a:t>
                      </a:r>
                      <a:endParaRPr lang="ru-RU"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Были ли у Вас в течение последнего года Травмы, связанные с падением?</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да/нет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716638">
                <a:tc>
                  <a:txBody>
                    <a:bodyPr/>
                    <a:lstStyle/>
                    <a:p>
                      <a:pPr algn="ctr">
                        <a:lnSpc>
                          <a:spcPct val="150000"/>
                        </a:lnSpc>
                        <a:spcAft>
                          <a:spcPts val="0"/>
                        </a:spcAft>
                      </a:pPr>
                      <a:r>
                        <a:rPr lang="ru-RU" sz="1800" kern="50" dirty="0">
                          <a:effectLst/>
                        </a:rPr>
                        <a:t>4</a:t>
                      </a:r>
                      <a:endParaRPr lang="ru-RU"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Чувствуете ли Вы себя подавленным, грустным или встревоженным на протяжении последних недель? (Настроение)</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да/нет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716638">
                <a:tc>
                  <a:txBody>
                    <a:bodyPr/>
                    <a:lstStyle/>
                    <a:p>
                      <a:pPr algn="ctr">
                        <a:lnSpc>
                          <a:spcPct val="150000"/>
                        </a:lnSpc>
                        <a:spcAft>
                          <a:spcPts val="0"/>
                        </a:spcAft>
                      </a:pPr>
                      <a:r>
                        <a:rPr lang="ru-RU" sz="1800" kern="50" dirty="0">
                          <a:effectLst/>
                        </a:rPr>
                        <a:t>5</a:t>
                      </a:r>
                      <a:endParaRPr lang="ru-RU"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Есть ли у Вас проблемы с Памятью, пониманием, ориентацией или способностью планировать?</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да/нет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425622">
                <a:tc>
                  <a:txBody>
                    <a:bodyPr/>
                    <a:lstStyle/>
                    <a:p>
                      <a:pPr algn="ctr">
                        <a:lnSpc>
                          <a:spcPct val="150000"/>
                        </a:lnSpc>
                        <a:spcAft>
                          <a:spcPts val="0"/>
                        </a:spcAft>
                      </a:pPr>
                      <a:r>
                        <a:rPr lang="ru-RU" sz="1800" kern="50" dirty="0">
                          <a:effectLst/>
                        </a:rPr>
                        <a:t>6</a:t>
                      </a:r>
                      <a:endParaRPr lang="ru-RU"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Страдаете ли Вы недержанием Мочи?</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да/нет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716638">
                <a:tc>
                  <a:txBody>
                    <a:bodyPr/>
                    <a:lstStyle/>
                    <a:p>
                      <a:pPr algn="ctr">
                        <a:lnSpc>
                          <a:spcPct val="150000"/>
                        </a:lnSpc>
                        <a:spcAft>
                          <a:spcPts val="0"/>
                        </a:spcAft>
                      </a:pPr>
                      <a:r>
                        <a:rPr lang="ru-RU" sz="1800" kern="50" dirty="0">
                          <a:effectLst/>
                        </a:rPr>
                        <a:t>7</a:t>
                      </a:r>
                      <a:endParaRPr lang="ru-RU"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kern="50" dirty="0">
                          <a:effectLst/>
                        </a:rPr>
                        <a:t> Испытываете ли Вы трудности в перемещении по дому или на улице? (Ходьба  до 100 метров или подъем на 1 лестничный пролет)</a:t>
                      </a:r>
                      <a:endParaRPr lang="ru-RU" sz="18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ru-RU" sz="1800" kern="50" dirty="0">
                          <a:effectLst/>
                        </a:rPr>
                        <a:t>да/нет</a:t>
                      </a:r>
                      <a:endParaRPr lang="ru-RU"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10051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Результаты скрининга:</a:t>
            </a:r>
            <a:endParaRPr lang="ru-RU" dirty="0"/>
          </a:p>
        </p:txBody>
      </p:sp>
      <p:sp>
        <p:nvSpPr>
          <p:cNvPr id="3" name="Объект 2"/>
          <p:cNvSpPr>
            <a:spLocks noGrp="1"/>
          </p:cNvSpPr>
          <p:nvPr>
            <p:ph idx="1"/>
          </p:nvPr>
        </p:nvSpPr>
        <p:spPr/>
        <p:txBody>
          <a:bodyPr/>
          <a:lstStyle/>
          <a:p>
            <a:r>
              <a:rPr lang="ru-RU" dirty="0"/>
              <a:t>Если пациент набирает 3-4 балла, его следует направить в гериатрический кабинет для выполнения краткой батареи тестов физического функционирования</a:t>
            </a:r>
            <a:r>
              <a:rPr lang="ru-RU" dirty="0" smtClean="0"/>
              <a:t>,</a:t>
            </a:r>
          </a:p>
          <a:p>
            <a:r>
              <a:rPr lang="ru-RU" dirty="0" smtClean="0"/>
              <a:t> </a:t>
            </a:r>
            <a:r>
              <a:rPr lang="ru-RU" dirty="0"/>
              <a:t>5-7 баллов – к врачу-гериатру для выполнения комплексной гериатрической оценки (КГО)</a:t>
            </a:r>
          </a:p>
        </p:txBody>
      </p:sp>
    </p:spTree>
    <p:extLst>
      <p:ext uri="{BB962C8B-B14F-4D97-AF65-F5344CB8AC3E}">
        <p14:creationId xmlns:p14="http://schemas.microsoft.com/office/powerpoint/2010/main" val="2700101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484784"/>
            <a:ext cx="3898776" cy="4464495"/>
          </a:xfrm>
        </p:spPr>
        <p:txBody>
          <a:bodyPr>
            <a:normAutofit fontScale="77500" lnSpcReduction="20000"/>
          </a:bodyPr>
          <a:lstStyle/>
          <a:p>
            <a:r>
              <a:rPr lang="ru-RU" b="1" dirty="0" smtClean="0"/>
              <a:t>Падение</a:t>
            </a:r>
            <a:r>
              <a:rPr lang="ru-RU" dirty="0" smtClean="0"/>
              <a:t> -  происшествие, при котором человек внезапно оказывается на земле или на  другой  низкой  поверхности.</a:t>
            </a:r>
          </a:p>
          <a:p>
            <a:r>
              <a:rPr lang="ru-RU" dirty="0" smtClean="0"/>
              <a:t>Приблизительно 300–400 людей преклонного возраста из 1000 падают в течение года</a:t>
            </a:r>
          </a:p>
          <a:p>
            <a:r>
              <a:rPr lang="ru-RU" b="1" dirty="0" smtClean="0"/>
              <a:t>Падения  предотвратимы. </a:t>
            </a:r>
          </a:p>
          <a:p>
            <a:endParaRPr lang="ru-RU" dirty="0"/>
          </a:p>
        </p:txBody>
      </p:sp>
      <p:pic>
        <p:nvPicPr>
          <p:cNvPr id="1026" name="Picture 2" descr="C:\Users\helga\Desktop\11.jpg"/>
          <p:cNvPicPr>
            <a:picLocks noChangeAspect="1" noChangeArrowheads="1"/>
          </p:cNvPicPr>
          <p:nvPr/>
        </p:nvPicPr>
        <p:blipFill>
          <a:blip r:embed="rId2" cstate="print"/>
          <a:srcRect/>
          <a:stretch>
            <a:fillRect/>
          </a:stretch>
        </p:blipFill>
        <p:spPr bwMode="auto">
          <a:xfrm>
            <a:off x="4355976" y="1484784"/>
            <a:ext cx="4392489" cy="453650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2775</Words>
  <Application>Microsoft Office PowerPoint</Application>
  <PresentationFormat>Экран (4:3)</PresentationFormat>
  <Paragraphs>246</Paragraphs>
  <Slides>38</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Calibri</vt:lpstr>
      <vt:lpstr>Times New Roman</vt:lpstr>
      <vt:lpstr>Wingdings</vt:lpstr>
      <vt:lpstr>Тема Office</vt:lpstr>
      <vt:lpstr>Профилактика осложнений, диспансерное наблюдение и ведение на амбулаторном этапе лиц пожилого и старческого возраста, перенесших COVID-19 </vt:lpstr>
      <vt:lpstr>Презентация PowerPoint</vt:lpstr>
      <vt:lpstr> Covid 19 у пациентов пожилого и старческого возраста характеризуются:</vt:lpstr>
      <vt:lpstr>Гериатрические синдромы:</vt:lpstr>
      <vt:lpstr>Презентация PowerPoint</vt:lpstr>
      <vt:lpstr>Старческая астения</vt:lpstr>
      <vt:lpstr>Скрининг синдрома старческой астении- опросник «Возраст не помеха»</vt:lpstr>
      <vt:lpstr>Результаты скрининга:</vt:lpstr>
      <vt:lpstr>Презентация PowerPoint</vt:lpstr>
      <vt:lpstr>Синдром падений:</vt:lpstr>
      <vt:lpstr>Опросник для самооценки риска падений </vt:lpstr>
      <vt:lpstr> Оценка факторов риска падений</vt:lpstr>
      <vt:lpstr>  Перенесенные падения приводят к развитию  патологического синдрома  -  синдрома страха повторного падения, включающего в себя  сочетание депрессии, постоянной боязни упасть и других психологических расстройств, которые приводят к  патологическому замкнутому кругу, вызывая ограничение физической активности, нарастание мышечной слабости, что в свою очередь, повышает шанс упасть.</vt:lpstr>
      <vt:lpstr>ПРОФИЛАКТИКА ПАДЕНИЙ</vt:lpstr>
      <vt:lpstr>Саркопения:</vt:lpstr>
      <vt:lpstr>Опросник SARC-F для скрининга саркопении</vt:lpstr>
      <vt:lpstr> Недостаточность питания (мальнутриции)  </vt:lpstr>
      <vt:lpstr>Скрининг мальнутриции:</vt:lpstr>
      <vt:lpstr>Когнитивные расстройства  </vt:lpstr>
      <vt:lpstr>Тест Мини-Ког</vt:lpstr>
      <vt:lpstr>Результаты теста Мини-Ког:</vt:lpstr>
      <vt:lpstr> Делирий  </vt:lpstr>
      <vt:lpstr>Рекомендации по профилактике, выявлению и ведению делирия у пациентов пожилого и старческого возраста, перенесших COVID-19</vt:lpstr>
      <vt:lpstr>Депрессия </vt:lpstr>
      <vt:lpstr>Скрининг депрессии:</vt:lpstr>
      <vt:lpstr>Профилактика и коррекция гериатрических синдромов :</vt:lpstr>
      <vt:lpstr>Физическая активность:</vt:lpstr>
      <vt:lpstr>Питание</vt:lpstr>
      <vt:lpstr>Витамин D </vt:lpstr>
      <vt:lpstr>Когнитивный тренинг</vt:lpstr>
      <vt:lpstr>Безопасный быт:</vt:lpstr>
      <vt:lpstr>Безопасный быт</vt:lpstr>
      <vt:lpstr>Контроль хронических неинфекционных заболеваний и состояний с учетом гериатрического статуса </vt:lpstr>
      <vt:lpstr>Презентация PowerPoint</vt:lpstr>
      <vt:lpstr>Вакцинация против пневмококка  и гриппа </vt:lpstr>
      <vt:lpstr>Социальная помощь и уход </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падений в пожилом возрасте</dc:title>
  <dc:creator>helga</dc:creator>
  <cp:lastModifiedBy>usergvv</cp:lastModifiedBy>
  <cp:revision>43</cp:revision>
  <dcterms:created xsi:type="dcterms:W3CDTF">2019-09-17T16:17:57Z</dcterms:created>
  <dcterms:modified xsi:type="dcterms:W3CDTF">2021-03-04T05:19:00Z</dcterms:modified>
</cp:coreProperties>
</file>