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342" r:id="rId2"/>
    <p:sldId id="257" r:id="rId3"/>
    <p:sldId id="258" r:id="rId4"/>
    <p:sldId id="33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331" r:id="rId20"/>
    <p:sldId id="275" r:id="rId21"/>
    <p:sldId id="274" r:id="rId22"/>
    <p:sldId id="282" r:id="rId23"/>
    <p:sldId id="278" r:id="rId24"/>
    <p:sldId id="332" r:id="rId25"/>
    <p:sldId id="333" r:id="rId26"/>
    <p:sldId id="283" r:id="rId27"/>
    <p:sldId id="284" r:id="rId28"/>
    <p:sldId id="285" r:id="rId29"/>
    <p:sldId id="286" r:id="rId30"/>
    <p:sldId id="287" r:id="rId31"/>
    <p:sldId id="334" r:id="rId32"/>
    <p:sldId id="289" r:id="rId33"/>
    <p:sldId id="292" r:id="rId34"/>
    <p:sldId id="291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24" r:id="rId57"/>
    <p:sldId id="322" r:id="rId58"/>
    <p:sldId id="321" r:id="rId59"/>
    <p:sldId id="314" r:id="rId60"/>
    <p:sldId id="315" r:id="rId61"/>
    <p:sldId id="316" r:id="rId62"/>
    <p:sldId id="318" r:id="rId63"/>
    <p:sldId id="319" r:id="rId64"/>
    <p:sldId id="320" r:id="rId65"/>
    <p:sldId id="327" r:id="rId66"/>
    <p:sldId id="326" r:id="rId67"/>
    <p:sldId id="338" r:id="rId68"/>
    <p:sldId id="335" r:id="rId69"/>
    <p:sldId id="328" r:id="rId70"/>
    <p:sldId id="329" r:id="rId71"/>
    <p:sldId id="323" r:id="rId72"/>
    <p:sldId id="336" r:id="rId73"/>
    <p:sldId id="337" r:id="rId74"/>
    <p:sldId id="339" r:id="rId75"/>
    <p:sldId id="340" r:id="rId76"/>
    <p:sldId id="341" r:id="rId7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BCE5F-5B4D-482A-A2B4-48D876C4F87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D66DB-4C84-4C98-87D9-86692E87F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653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CFFEAC-744D-45A3-8D17-981B0291242C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19189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F426EDA6-2E1D-449E-A974-6BFCE460418A}" type="slidenum">
              <a:rPr lang="ru-RU" altLang="ru-RU" sz="1200" b="0">
                <a:latin typeface="Arial" pitchFamily="34" charset="0"/>
              </a:rPr>
              <a:pPr algn="r"/>
              <a:t>12</a:t>
            </a:fld>
            <a:endParaRPr lang="ru-RU" altLang="ru-RU" sz="1200" b="0">
              <a:latin typeface="Arial" pitchFamily="34" charset="0"/>
            </a:endParaRPr>
          </a:p>
        </p:txBody>
      </p:sp>
      <p:sp>
        <p:nvSpPr>
          <p:cNvPr id="191897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8980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91898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C64D9E1B-C404-4CE4-8A6D-97A3A42488E0}" type="slidenum">
              <a:rPr lang="ru-RU" altLang="ru-RU" sz="1200" b="0">
                <a:latin typeface="Calibri" pitchFamily="34" charset="0"/>
              </a:rPr>
              <a:pPr algn="r"/>
              <a:t>12</a:t>
            </a:fld>
            <a:endParaRPr lang="ru-RU" altLang="ru-RU" sz="12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F7D2AE-4417-44B2-92AA-B88A1B417AE1}" type="slidenum">
              <a:rPr lang="ru-RU" altLang="ru-RU"/>
              <a:pPr/>
              <a:t>38</a:t>
            </a:fld>
            <a:endParaRPr lang="ru-RU" altLang="ru-RU"/>
          </a:p>
        </p:txBody>
      </p:sp>
      <p:sp>
        <p:nvSpPr>
          <p:cNvPr id="317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3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2883"/>
            <a:ext cx="5486727" cy="4115243"/>
          </a:xfrm>
        </p:spPr>
        <p:txBody>
          <a:bodyPr/>
          <a:lstStyle/>
          <a:p>
            <a:r>
              <a:rPr lang="ru-RU" altLang="ru-RU" sz="1000"/>
              <a:t>Рациональная патогенетическая терапия основывается на механизмах возникновения повреждения.</a:t>
            </a:r>
          </a:p>
          <a:p>
            <a:r>
              <a:rPr lang="ru-RU" altLang="ru-RU" sz="1000"/>
              <a:t>Согласно последним тенденциям, в мире отмечается повсеместный рост инфекционных, токсических, лекарственных, алкогольных, аутоиммунных поражений печени.</a:t>
            </a:r>
          </a:p>
          <a:p>
            <a:r>
              <a:rPr lang="ru-RU" altLang="ru-RU" sz="1000"/>
              <a:t>Уменьшение физической активности, несбалансированный характер питания, ожирение, сахарный диабет, курение, злоупотребление алкоголем, рост сердечно-сосудистых заболеваний, а также прием большого количества лекарственных средств являются ключевыми в развитии патологии гепато-билиарной системы. </a:t>
            </a:r>
          </a:p>
          <a:p>
            <a:r>
              <a:rPr lang="ru-RU" altLang="ru-RU" sz="1000"/>
              <a:t>В настоящее время очень распространен прием БАД и длительное неконтролируемое траволечение, считаясь безвредной альтернативой лекарствам. Однако многие из них действуют на печень не менее разрушительно: на их переработку и обезвреживание затрачиваются ферменты, используются энергетические ресурсы печени. Имеет значение и генетическая предрасположенность развития лекарственного поражения печени, что определяется индивидуальным набором изоформ ферментов.</a:t>
            </a:r>
          </a:p>
          <a:p>
            <a:r>
              <a:rPr lang="ru-RU" altLang="ru-RU" sz="1000"/>
              <a:t>Отрицательно воздействуют на печень и химические добавки (консерванты, красители, ароматизаторы и др. «увкуснители»), которые мы поглощаем с пищей.</a:t>
            </a:r>
          </a:p>
          <a:p>
            <a:r>
              <a:rPr lang="ru-RU" altLang="ru-RU" sz="1000"/>
              <a:t>Практически каждый человек в большей или меньшей степени постоянно сталкивается с факторами, отрицательно влияющими на печень.</a:t>
            </a:r>
          </a:p>
          <a:p>
            <a:r>
              <a:rPr lang="ru-RU" altLang="ru-RU" sz="1000"/>
              <a:t>Об актуальности патологии печени «говорят» и данные статистики – см. слайд</a:t>
            </a:r>
          </a:p>
          <a:p>
            <a:endParaRPr lang="ru-RU" altLang="ru-RU" sz="1000"/>
          </a:p>
          <a:p>
            <a:r>
              <a:rPr lang="ru-RU" altLang="ru-RU" sz="1000"/>
              <a:t>Таким образом, разные патогенные факторы приводят к повреждению клетки: </a:t>
            </a:r>
          </a:p>
          <a:p>
            <a:pPr>
              <a:buFontTx/>
              <a:buChar char="•"/>
            </a:pPr>
            <a:r>
              <a:rPr lang="ru-RU" altLang="ru-RU" sz="1000"/>
              <a:t>в основе патологии печени лежит прямое повреждение гепатоцита</a:t>
            </a:r>
          </a:p>
          <a:p>
            <a:pPr>
              <a:buFontTx/>
              <a:buChar char="•"/>
            </a:pPr>
            <a:r>
              <a:rPr lang="ru-RU" altLang="ru-RU" sz="1000"/>
              <a:t>при повреждении гепатоцита значительную роль играют токсические и метаболические факторы</a:t>
            </a:r>
          </a:p>
          <a:p>
            <a:endParaRPr lang="ru-RU" altLang="ru-RU" sz="1000"/>
          </a:p>
          <a:p>
            <a:endParaRPr lang="ru-RU" altLang="ru-RU" sz="10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itchFamily="34" charset="0"/>
              </a:rPr>
              <a:t>Поражением астроцитов – клеток глии, которое приводит к повышению проницаемости гематоэнцефалического барьера, к нарушению функционирования клеточных ферментов, ионных каналов, а также процессов нейротрансмиссии в результате действия нейротоксинов.</a:t>
            </a:r>
          </a:p>
          <a:p>
            <a:pPr eaLnBrk="1" hangingPunct="1"/>
            <a:r>
              <a:rPr lang="ru-RU" altLang="ru-RU" smtClean="0">
                <a:latin typeface="Arial" pitchFamily="34" charset="0"/>
              </a:rPr>
              <a:t>Основные нейротоксины при ПЭ:</a:t>
            </a:r>
          </a:p>
          <a:p>
            <a:pPr eaLnBrk="1" hangingPunct="1"/>
            <a:r>
              <a:rPr lang="ru-RU" altLang="ru-RU" smtClean="0">
                <a:latin typeface="Arial" pitchFamily="34" charset="0"/>
              </a:rPr>
              <a:t>-Аммиак, образующийся в толстой кишке, мышцах, почках, печени</a:t>
            </a:r>
          </a:p>
          <a:p>
            <a:pPr eaLnBrk="1" hangingPunct="1"/>
            <a:r>
              <a:rPr lang="ru-RU" altLang="ru-RU" smtClean="0">
                <a:latin typeface="Arial" pitchFamily="34" charset="0"/>
              </a:rPr>
              <a:t>-Коротко- и среднецепочечные жирные кислоты, фенолы, образующиеся в кишечнике</a:t>
            </a:r>
          </a:p>
          <a:p>
            <a:pPr eaLnBrk="1" hangingPunct="1"/>
            <a:r>
              <a:rPr lang="ru-RU" altLang="ru-RU" smtClean="0">
                <a:latin typeface="Arial" pitchFamily="34" charset="0"/>
              </a:rPr>
              <a:t>-Дисбаланс аминокислот в крови</a:t>
            </a:r>
          </a:p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0D7055F-E626-4A04-8B79-7E228B709F42}" type="slidenum">
              <a:rPr lang="ru-RU" altLang="ru-RU">
                <a:latin typeface="Arial" pitchFamily="34" charset="0"/>
              </a:rPr>
              <a:pPr eaLnBrk="1" hangingPunct="1"/>
              <a:t>56</a:t>
            </a:fld>
            <a:endParaRPr lang="ru-RU" alt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9D103ED-1340-4E69-8E4B-BDB09F3A96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206425"/>
      </p:ext>
    </p:extLst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82CBDDF-EABC-43C0-A06E-076F881828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9446410"/>
      </p:ext>
    </p:extLst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D347251-2F5C-464F-959A-F8D7FC7A24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2019112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zaki.ru/konsultant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krasotaimedicina.ru/var/cache/49700-0670c89e7fbfaa6273e39f2c527d7090.jpe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333980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Диспансерное наблюдение при заболеваниях системы пищеварения 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altLang="ru-RU" sz="1400" dirty="0">
                <a:solidFill>
                  <a:prstClr val="black"/>
                </a:solidFill>
                <a:ea typeface="+mj-ea"/>
                <a:cs typeface="+mj-cs"/>
              </a:rPr>
              <a:t>Попова  О.А.</a:t>
            </a:r>
            <a:br>
              <a:rPr lang="ru-RU" altLang="ru-RU" sz="14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altLang="ru-RU" sz="1400" dirty="0">
                <a:solidFill>
                  <a:prstClr val="black"/>
                </a:solidFill>
                <a:ea typeface="+mj-ea"/>
                <a:cs typeface="+mj-cs"/>
              </a:rPr>
              <a:t>Главный внештатный специалист - гастроэнтеролог  Департамента здравоохранения Курганской области </a:t>
            </a:r>
            <a:br>
              <a:rPr lang="ru-RU" altLang="ru-RU" sz="14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altLang="ru-RU" sz="1400" dirty="0">
                <a:solidFill>
                  <a:prstClr val="black"/>
                </a:solidFill>
                <a:ea typeface="+mj-ea"/>
                <a:cs typeface="+mj-cs"/>
              </a:rPr>
              <a:t>11.05.2021 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00613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62" name="Picture 2" descr="400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7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163" name="Oval 3"/>
          <p:cNvSpPr>
            <a:spLocks noChangeArrowheads="1"/>
          </p:cNvSpPr>
          <p:nvPr/>
        </p:nvSpPr>
        <p:spPr bwMode="auto">
          <a:xfrm>
            <a:off x="395288" y="5300663"/>
            <a:ext cx="1008062" cy="1009650"/>
          </a:xfrm>
          <a:prstGeom prst="ellipse">
            <a:avLst/>
          </a:prstGeom>
          <a:noFill/>
          <a:ln w="57150" cmpd="thinThick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2400" b="0">
              <a:solidFill>
                <a:srgbClr val="00FF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884164" name="Oval 4"/>
          <p:cNvSpPr>
            <a:spLocks noChangeArrowheads="1"/>
          </p:cNvSpPr>
          <p:nvPr/>
        </p:nvSpPr>
        <p:spPr bwMode="auto">
          <a:xfrm>
            <a:off x="971550" y="5230813"/>
            <a:ext cx="720725" cy="719137"/>
          </a:xfrm>
          <a:prstGeom prst="ellipse">
            <a:avLst/>
          </a:prstGeom>
          <a:noFill/>
          <a:ln w="76200" cmpd="tri">
            <a:solidFill>
              <a:srgbClr val="77777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2400" b="0">
              <a:solidFill>
                <a:schemeClr val="folHlin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884165" name="Oval 5"/>
          <p:cNvSpPr>
            <a:spLocks noChangeArrowheads="1"/>
          </p:cNvSpPr>
          <p:nvPr/>
        </p:nvSpPr>
        <p:spPr bwMode="auto">
          <a:xfrm>
            <a:off x="468313" y="4799013"/>
            <a:ext cx="790575" cy="790575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84166" name="Line 6"/>
          <p:cNvSpPr>
            <a:spLocks noChangeShapeType="1"/>
          </p:cNvSpPr>
          <p:nvPr/>
        </p:nvSpPr>
        <p:spPr bwMode="auto">
          <a:xfrm>
            <a:off x="395288" y="5805488"/>
            <a:ext cx="1008062" cy="0"/>
          </a:xfrm>
          <a:prstGeom prst="line">
            <a:avLst/>
          </a:prstGeom>
          <a:noFill/>
          <a:ln w="57150" cmpd="thickThin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884167" name="Rectangle 7"/>
          <p:cNvSpPr>
            <a:spLocks noChangeArrowheads="1"/>
          </p:cNvSpPr>
          <p:nvPr/>
        </p:nvSpPr>
        <p:spPr bwMode="auto">
          <a:xfrm>
            <a:off x="2286000" y="1968500"/>
            <a:ext cx="45720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altLang="ru-RU" b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 </a:t>
            </a:r>
          </a:p>
        </p:txBody>
      </p:sp>
      <p:sp>
        <p:nvSpPr>
          <p:cNvPr id="1884168" name="Rectangle 8"/>
          <p:cNvSpPr>
            <a:spLocks noChangeArrowheads="1"/>
          </p:cNvSpPr>
          <p:nvPr/>
        </p:nvSpPr>
        <p:spPr bwMode="auto">
          <a:xfrm>
            <a:off x="2700338" y="260350"/>
            <a:ext cx="6443662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rgbClr val="FF0000"/>
                </a:solidFill>
                <a:cs typeface="Arial" pitchFamily="34" charset="0"/>
              </a:rPr>
              <a:t>Медикаментозное лечение в соответствии </a:t>
            </a:r>
            <a:r>
              <a:rPr lang="en-US" altLang="ru-RU" sz="2400" b="1" dirty="0" smtClean="0">
                <a:solidFill>
                  <a:srgbClr val="FF0000"/>
                </a:solidFill>
                <a:cs typeface="Arial" pitchFamily="34" charset="0"/>
              </a:rPr>
              <a:t>  c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Приказом  </a:t>
            </a:r>
            <a:r>
              <a:rPr lang="ru-RU" altLang="ru-RU" sz="2400" b="1" dirty="0">
                <a:solidFill>
                  <a:srgbClr val="FF0000"/>
                </a:solidFill>
              </a:rPr>
              <a:t>Министерства здравоохранения </a:t>
            </a:r>
            <a:br>
              <a:rPr lang="ru-RU" altLang="ru-RU" sz="2400" b="1" dirty="0">
                <a:solidFill>
                  <a:srgbClr val="FF0000"/>
                </a:solidFill>
              </a:rPr>
            </a:br>
            <a:r>
              <a:rPr lang="ru-RU" altLang="ru-RU" sz="2400" b="1" dirty="0">
                <a:solidFill>
                  <a:srgbClr val="FF0000"/>
                </a:solidFill>
              </a:rPr>
              <a:t>и социального развития  РФ от 22.11.2004 года  № 248 «Об утверждении стандарта медицинской помощи больным хроническим гастритом, дуоденитом, диспепсией» </a:t>
            </a:r>
            <a:endParaRPr lang="en-US" alt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endParaRPr lang="en-US" alt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r>
              <a:rPr lang="ru-RU" alt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Антациды(</a:t>
            </a:r>
            <a:r>
              <a:rPr lang="ru-RU" altLang="ru-RU" sz="24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Алгелдрат</a:t>
            </a:r>
            <a:r>
              <a:rPr lang="ru-RU" alt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r>
              <a:rPr lang="ru-RU" alt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+  гидроксид      </a:t>
            </a:r>
            <a:br>
              <a:rPr lang="ru-RU" alt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</a:br>
            <a:r>
              <a:rPr lang="ru-RU" alt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магния - маалокс)</a:t>
            </a:r>
            <a:r>
              <a:rPr lang="ru-RU" altLang="ru-RU" sz="2400" b="0" dirty="0">
                <a:solidFill>
                  <a:schemeClr val="tx1"/>
                </a:solidFill>
                <a:cs typeface="Arial" pitchFamily="34" charset="0"/>
              </a:rPr>
              <a:t> </a:t>
            </a:r>
            <a:endParaRPr lang="ru-RU" alt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ru-RU" alt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Н2-блокаторы рецепторов гистамина- </a:t>
            </a:r>
            <a:r>
              <a:rPr lang="ru-RU" alt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ранитидин</a:t>
            </a:r>
            <a:r>
              <a:rPr lang="ru-RU" alt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, </a:t>
            </a:r>
            <a:r>
              <a:rPr lang="ru-RU" alt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фамотидин</a:t>
            </a:r>
            <a:endParaRPr lang="ru-RU" alt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ru-RU" alt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ИПП – </a:t>
            </a:r>
            <a:r>
              <a:rPr lang="ru-RU" alt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омепразол</a:t>
            </a:r>
            <a:r>
              <a:rPr lang="ru-RU" alt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, </a:t>
            </a:r>
            <a:r>
              <a:rPr lang="ru-RU" alt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рабепразол</a:t>
            </a:r>
            <a:endParaRPr lang="ru-RU" alt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ru-RU" alt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Амоксициллин, </a:t>
            </a:r>
            <a:r>
              <a:rPr lang="ru-RU" alt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кларитромицин</a:t>
            </a:r>
            <a:r>
              <a:rPr lang="ru-RU" alt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, </a:t>
            </a:r>
            <a:r>
              <a:rPr lang="ru-RU" alt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метронидазол</a:t>
            </a:r>
            <a:r>
              <a:rPr lang="ru-RU" alt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 </a:t>
            </a:r>
          </a:p>
          <a:p>
            <a:pPr>
              <a:buFontTx/>
              <a:buChar char="•"/>
            </a:pPr>
            <a:r>
              <a:rPr lang="ru-RU" alt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Прокинетики</a:t>
            </a:r>
            <a:r>
              <a:rPr lang="ru-RU" alt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- </a:t>
            </a:r>
            <a:r>
              <a:rPr lang="ru-RU" alt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домперидон</a:t>
            </a:r>
            <a:endParaRPr lang="ru-RU" alt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6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4788"/>
            <a:ext cx="9144000" cy="1784350"/>
          </a:xfrm>
        </p:spPr>
        <p:txBody>
          <a:bodyPr>
            <a:normAutofit fontScale="90000"/>
          </a:bodyPr>
          <a:lstStyle/>
          <a:p>
            <a:r>
              <a:rPr lang="ru-RU" altLang="ru-RU" sz="3200" dirty="0">
                <a:solidFill>
                  <a:schemeClr val="tx1"/>
                </a:solidFill>
              </a:rPr>
              <a:t>Хронический гастрит с синдромом диспепсии,   Н.</a:t>
            </a:r>
            <a:r>
              <a:rPr lang="en-US" altLang="ru-RU" sz="3200" dirty="0">
                <a:solidFill>
                  <a:schemeClr val="tx1"/>
                </a:solidFill>
              </a:rPr>
              <a:t>pylori</a:t>
            </a:r>
            <a:r>
              <a:rPr lang="ru-RU" altLang="ru-RU" sz="3200" dirty="0">
                <a:solidFill>
                  <a:schemeClr val="tx1"/>
                </a:solidFill>
              </a:rPr>
              <a:t>-позитивный</a:t>
            </a:r>
            <a:br>
              <a:rPr lang="ru-RU" altLang="ru-RU" sz="3200" dirty="0">
                <a:solidFill>
                  <a:schemeClr val="tx1"/>
                </a:solidFill>
              </a:rPr>
            </a:br>
            <a:r>
              <a:rPr lang="ru-RU" altLang="ru-RU" sz="3200" dirty="0">
                <a:solidFill>
                  <a:schemeClr val="tx1"/>
                </a:solidFill>
              </a:rPr>
              <a:t>Профилактическая стратегия</a:t>
            </a:r>
            <a:r>
              <a:rPr lang="ru-RU" altLang="ru-RU" sz="3200" i="1" dirty="0">
                <a:solidFill>
                  <a:schemeClr val="tx1"/>
                </a:solidFill>
              </a:rPr>
              <a:t> </a:t>
            </a:r>
            <a:r>
              <a:rPr lang="en-GB" altLang="ru-RU" sz="3200" i="1" dirty="0">
                <a:solidFill>
                  <a:schemeClr val="tx1"/>
                </a:solidFill>
              </a:rPr>
              <a:t/>
            </a:r>
            <a:br>
              <a:rPr lang="en-GB" altLang="ru-RU" sz="3200" i="1" dirty="0">
                <a:solidFill>
                  <a:schemeClr val="tx1"/>
                </a:solidFill>
              </a:rPr>
            </a:br>
            <a:endParaRPr lang="ru-RU" altLang="ru-RU" sz="3200" i="1" dirty="0">
              <a:solidFill>
                <a:schemeClr val="tx1"/>
              </a:solidFill>
            </a:endParaRPr>
          </a:p>
        </p:txBody>
      </p:sp>
      <p:sp>
        <p:nvSpPr>
          <p:cNvPr id="17336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92088" y="1981200"/>
            <a:ext cx="8951912" cy="4114800"/>
          </a:xfrm>
        </p:spPr>
        <p:txBody>
          <a:bodyPr/>
          <a:lstStyle/>
          <a:p>
            <a:r>
              <a:rPr lang="ru-RU" altLang="ru-RU" sz="2800"/>
              <a:t>Базисная профилактика</a:t>
            </a:r>
          </a:p>
          <a:p>
            <a:pPr>
              <a:buFont typeface="Wingdings" pitchFamily="2" charset="2"/>
              <a:buNone/>
            </a:pPr>
            <a:r>
              <a:rPr lang="ru-RU" altLang="ru-RU" sz="2800"/>
              <a:t>- Правильное питание (овощи, фрукты  в рационе), антиоксиданты (витамины А, Е и др),</a:t>
            </a:r>
          </a:p>
          <a:p>
            <a:pPr>
              <a:buFont typeface="Wingdings" pitchFamily="2" charset="2"/>
              <a:buNone/>
            </a:pPr>
            <a:r>
              <a:rPr lang="ru-RU" altLang="ru-RU" sz="2800"/>
              <a:t>- Отказ от курения </a:t>
            </a:r>
          </a:p>
          <a:p>
            <a:r>
              <a:rPr lang="ru-RU" altLang="ru-RU" sz="2800"/>
              <a:t>Эрадикация Н.</a:t>
            </a:r>
            <a:r>
              <a:rPr lang="en-US" altLang="ru-RU" sz="2800"/>
              <a:t>pylori</a:t>
            </a:r>
            <a:endParaRPr lang="ru-RU" altLang="ru-RU" sz="2800"/>
          </a:p>
          <a:p>
            <a:r>
              <a:rPr lang="ru-RU" altLang="ru-RU" sz="2800"/>
              <a:t>Прокинетики, препараты висмута, ИПП  в зависимости от клинического варианта</a:t>
            </a:r>
          </a:p>
          <a:p>
            <a:endParaRPr lang="ru-RU" altLang="ru-RU" sz="2800"/>
          </a:p>
        </p:txBody>
      </p:sp>
      <p:sp>
        <p:nvSpPr>
          <p:cNvPr id="1733636" name="Text Box 4"/>
          <p:cNvSpPr txBox="1">
            <a:spLocks noChangeArrowheads="1"/>
          </p:cNvSpPr>
          <p:nvPr/>
        </p:nvSpPr>
        <p:spPr bwMode="auto">
          <a:xfrm>
            <a:off x="5292725" y="5935663"/>
            <a:ext cx="38512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600" b="0" i="1">
                <a:solidFill>
                  <a:schemeClr val="tx1"/>
                </a:solidFill>
                <a:latin typeface="Arial Unicode MS" pitchFamily="34" charset="-128"/>
                <a:sym typeface="Symbol" pitchFamily="18" charset="2"/>
              </a:rPr>
              <a:t>Академик РАМН Ивашкин В.Т., 2008</a:t>
            </a:r>
          </a:p>
          <a:p>
            <a:endParaRPr lang="ru-RU" altLang="ru-RU" sz="1600" b="0" i="1">
              <a:solidFill>
                <a:schemeClr val="tx1"/>
              </a:solidFill>
              <a:latin typeface="Arial Unicode MS" pitchFamily="34" charset="-128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4766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 descr="Rectangle: Click to edit Master text styles&#10;Second level&#10;Third level&#10;Fourth level&#10;Fifth level"/>
          <p:cNvSpPr>
            <a:spLocks noGrp="1"/>
          </p:cNvSpPr>
          <p:nvPr>
            <p:ph idx="4294967295"/>
          </p:nvPr>
        </p:nvSpPr>
        <p:spPr>
          <a:xfrm>
            <a:off x="214313" y="404813"/>
            <a:ext cx="5149850" cy="6051550"/>
          </a:xfrm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80000"/>
              </a:lnSpc>
            </a:pPr>
            <a:r>
              <a:rPr lang="ru-RU" altLang="ru-RU" sz="2800" b="1" dirty="0">
                <a:solidFill>
                  <a:srgbClr val="FF0000"/>
                </a:solidFill>
              </a:rPr>
              <a:t>Язвенная болезнь </a:t>
            </a:r>
            <a:r>
              <a:rPr lang="ru-RU" altLang="ru-RU" sz="2800" b="1" dirty="0" smtClean="0"/>
              <a:t>-хроническое </a:t>
            </a:r>
            <a:r>
              <a:rPr lang="ru-RU" altLang="ru-RU" sz="2800" b="1" dirty="0"/>
              <a:t>рецидивирующее заболевание, протекающее с чередованием периодов обострения и ремиссии, основным признаком которого является образование дефекта (язвы) в стенке желудка и двенадцатиперстной кишки, проникающего – в отличие от поверхностных повреждений слизистой оболочки (эрозий) – в подслизистый слой.</a:t>
            </a:r>
          </a:p>
        </p:txBody>
      </p:sp>
      <p:pic>
        <p:nvPicPr>
          <p:cNvPr id="19179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836613"/>
            <a:ext cx="3706812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7957" name="Text Box 5"/>
          <p:cNvSpPr txBox="1">
            <a:spLocks noChangeArrowheads="1"/>
          </p:cNvSpPr>
          <p:nvPr/>
        </p:nvSpPr>
        <p:spPr bwMode="auto">
          <a:xfrm>
            <a:off x="5487988" y="4889500"/>
            <a:ext cx="365601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ru-RU">
                <a:solidFill>
                  <a:schemeClr val="tx1"/>
                </a:solidFill>
              </a:rPr>
              <a:t>Mutlu G M et al. Chest 2001;119:1222-1241</a:t>
            </a:r>
          </a:p>
          <a:p>
            <a:endParaRPr lang="ru-RU" altLang="ru-RU" b="0">
              <a:solidFill>
                <a:schemeClr val="tx1"/>
              </a:solidFill>
            </a:endParaRP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096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011"/>
            <a:ext cx="9144000" cy="720725"/>
          </a:xfrm>
        </p:spPr>
        <p:txBody>
          <a:bodyPr/>
          <a:lstStyle/>
          <a:p>
            <a:r>
              <a:rPr lang="ru-RU" altLang="ru-RU" sz="3800" b="1" dirty="0">
                <a:solidFill>
                  <a:srgbClr val="FF0000"/>
                </a:solidFill>
              </a:rPr>
              <a:t>Диагностика: клиническая картина</a:t>
            </a:r>
            <a:endParaRPr lang="en-US" altLang="ru-RU" sz="3800" b="1" dirty="0">
              <a:solidFill>
                <a:srgbClr val="FF0000"/>
              </a:solidFill>
            </a:endParaRPr>
          </a:p>
        </p:txBody>
      </p:sp>
      <p:sp>
        <p:nvSpPr>
          <p:cNvPr id="1579011" name="Rectangle 3"/>
          <p:cNvSpPr>
            <a:spLocks noChangeArrowheads="1"/>
          </p:cNvSpPr>
          <p:nvPr/>
        </p:nvSpPr>
        <p:spPr bwMode="auto">
          <a:xfrm>
            <a:off x="0" y="889000"/>
            <a:ext cx="91440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ru-RU" altLang="ru-RU" sz="2000" dirty="0">
                <a:solidFill>
                  <a:schemeClr val="tx1"/>
                </a:solidFill>
              </a:rPr>
              <a:t> </a:t>
            </a:r>
            <a:r>
              <a:rPr lang="ru-RU" altLang="ru-RU" sz="2400" b="1" dirty="0">
                <a:solidFill>
                  <a:schemeClr val="tx1"/>
                </a:solidFill>
              </a:rPr>
              <a:t>Боль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ru-RU" altLang="ru-RU" sz="2400" b="0" i="1" u="sng" dirty="0">
                <a:solidFill>
                  <a:schemeClr val="tx1"/>
                </a:solidFill>
              </a:rPr>
              <a:t>При локализации язвы в двенадцатиперстной кишке</a:t>
            </a:r>
            <a:r>
              <a:rPr lang="ru-RU" altLang="ru-RU" sz="2400" b="0" i="1" dirty="0">
                <a:solidFill>
                  <a:schemeClr val="tx1"/>
                </a:solidFill>
              </a:rPr>
              <a:t> характерны поздние, ночные, «голодные» боли в </a:t>
            </a:r>
            <a:r>
              <a:rPr lang="ru-RU" altLang="ru-RU" sz="2400" b="0" i="1" dirty="0" err="1">
                <a:solidFill>
                  <a:schemeClr val="tx1"/>
                </a:solidFill>
              </a:rPr>
              <a:t>эпигастрии</a:t>
            </a:r>
            <a:r>
              <a:rPr lang="ru-RU" altLang="ru-RU" sz="2400" b="0" i="1" dirty="0">
                <a:solidFill>
                  <a:schemeClr val="tx1"/>
                </a:solidFill>
              </a:rPr>
              <a:t> или правом подреберье, которые проходят после еды, приема </a:t>
            </a:r>
            <a:r>
              <a:rPr lang="ru-RU" altLang="ru-RU" sz="2400" b="0" i="1" dirty="0" err="1">
                <a:solidFill>
                  <a:schemeClr val="tx1"/>
                </a:solidFill>
              </a:rPr>
              <a:t>кислотоснижающих</a:t>
            </a:r>
            <a:r>
              <a:rPr lang="ru-RU" altLang="ru-RU" sz="2400" b="0" i="1" dirty="0">
                <a:solidFill>
                  <a:schemeClr val="tx1"/>
                </a:solidFill>
              </a:rPr>
              <a:t> препаратов. 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ru-RU" altLang="ru-RU" sz="2400" b="0" i="1" u="sng" dirty="0">
                <a:solidFill>
                  <a:schemeClr val="tx1"/>
                </a:solidFill>
              </a:rPr>
              <a:t>При локализации язвы в проксимальных отделах желудка</a:t>
            </a:r>
            <a:r>
              <a:rPr lang="ru-RU" altLang="ru-RU" sz="2400" b="0" i="1" dirty="0">
                <a:solidFill>
                  <a:schemeClr val="tx1"/>
                </a:solidFill>
              </a:rPr>
              <a:t> - более ранние боли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ru-RU" altLang="ru-RU" sz="2400" b="1" dirty="0">
                <a:solidFill>
                  <a:schemeClr val="tx1"/>
                </a:solidFill>
              </a:rPr>
              <a:t> Рвота 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ru-RU" altLang="ru-RU" sz="2400" b="0" i="1" dirty="0">
                <a:solidFill>
                  <a:schemeClr val="tx1"/>
                </a:solidFill>
              </a:rPr>
              <a:t>может возникать на высоте болей, 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ru-RU" altLang="ru-RU" sz="2400" b="0" i="1" dirty="0">
                <a:solidFill>
                  <a:schemeClr val="tx1"/>
                </a:solidFill>
              </a:rPr>
              <a:t>после рвоты пациенты испытывают облегчение.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ru-RU" altLang="ru-RU" sz="2000" dirty="0">
                <a:solidFill>
                  <a:schemeClr val="tx1"/>
                </a:solidFill>
              </a:rPr>
              <a:t> </a:t>
            </a:r>
            <a:r>
              <a:rPr lang="ru-RU" altLang="ru-RU" sz="2400" b="1" dirty="0">
                <a:solidFill>
                  <a:schemeClr val="tx1"/>
                </a:solidFill>
              </a:rPr>
              <a:t>Тошнота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ru-RU" altLang="ru-RU" sz="2400" b="1" dirty="0">
                <a:solidFill>
                  <a:schemeClr val="tx1"/>
                </a:solidFill>
              </a:rPr>
              <a:t> Изжога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ru-RU" altLang="ru-RU" sz="2400" b="1" dirty="0">
                <a:solidFill>
                  <a:schemeClr val="tx1"/>
                </a:solidFill>
              </a:rPr>
              <a:t> Отрыжка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ru-RU" altLang="ru-RU" sz="2400" b="1" dirty="0">
                <a:solidFill>
                  <a:schemeClr val="tx1"/>
                </a:solidFill>
              </a:rPr>
              <a:t> Потеря веса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ru-RU" altLang="ru-RU" sz="2400" b="1" dirty="0">
                <a:solidFill>
                  <a:schemeClr val="tx1"/>
                </a:solidFill>
              </a:rPr>
              <a:t> Темный стул</a:t>
            </a:r>
          </a:p>
        </p:txBody>
      </p:sp>
    </p:spTree>
    <p:extLst>
      <p:ext uri="{BB962C8B-B14F-4D97-AF65-F5344CB8AC3E}">
        <p14:creationId xmlns:p14="http://schemas.microsoft.com/office/powerpoint/2010/main" val="209466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00806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800" b="1" dirty="0">
                <a:solidFill>
                  <a:srgbClr val="FF0000"/>
                </a:solidFill>
              </a:rPr>
              <a:t>Основные этапы  терапии ЯБ,</a:t>
            </a:r>
            <a:r>
              <a:rPr lang="ru-RU" altLang="ru-RU" sz="2800" b="1" i="1" dirty="0">
                <a:solidFill>
                  <a:srgbClr val="FF0000"/>
                </a:solidFill>
              </a:rPr>
              <a:t> </a:t>
            </a:r>
            <a:br>
              <a:rPr lang="ru-RU" altLang="ru-RU" sz="2800" b="1" i="1" dirty="0">
                <a:solidFill>
                  <a:srgbClr val="FF0000"/>
                </a:solidFill>
              </a:rPr>
            </a:br>
            <a:r>
              <a:rPr lang="ru-RU" altLang="ru-RU" sz="2800" b="1" dirty="0">
                <a:solidFill>
                  <a:srgbClr val="FF0000"/>
                </a:solidFill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  <a:latin typeface="Arial" pitchFamily="34" charset="0"/>
              </a:rPr>
              <a:t>ассоциированной с </a:t>
            </a:r>
            <a:r>
              <a:rPr lang="ru-RU" altLang="ru-RU" sz="2800" b="1" dirty="0" err="1">
                <a:solidFill>
                  <a:srgbClr val="FF0000"/>
                </a:solidFill>
                <a:latin typeface="Arial" pitchFamily="34" charset="0"/>
              </a:rPr>
              <a:t>Н.р</a:t>
            </a:r>
            <a:r>
              <a:rPr lang="ru-RU" altLang="ru-RU" sz="2800" b="1" dirty="0">
                <a:solidFill>
                  <a:srgbClr val="FF0000"/>
                </a:solidFill>
                <a:latin typeface="Arial" pitchFamily="34" charset="0"/>
              </a:rPr>
              <a:t>.</a:t>
            </a:r>
            <a:r>
              <a:rPr lang="ru-RU" altLang="ru-RU" sz="36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891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820150" cy="53736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ru-RU" sz="2800" b="1" dirty="0"/>
              <a:t>I</a:t>
            </a:r>
            <a:r>
              <a:rPr lang="ru-RU" altLang="ru-RU" sz="2800" b="1" dirty="0"/>
              <a:t> этап </a:t>
            </a:r>
            <a:r>
              <a:rPr lang="ru-RU" altLang="ru-RU" sz="2800" dirty="0"/>
              <a:t>– </a:t>
            </a:r>
            <a:r>
              <a:rPr lang="ru-RU" altLang="ru-RU" sz="2800" u="sng" dirty="0"/>
              <a:t>Цель</a:t>
            </a:r>
            <a:r>
              <a:rPr lang="ru-RU" altLang="ru-RU" sz="2800" dirty="0"/>
              <a:t>: </a:t>
            </a:r>
            <a:r>
              <a:rPr lang="ru-RU" altLang="ru-RU" sz="2800" dirty="0" err="1"/>
              <a:t>эрадикация</a:t>
            </a:r>
            <a:r>
              <a:rPr lang="ru-RU" altLang="ru-RU" sz="2800" dirty="0"/>
              <a:t> </a:t>
            </a:r>
            <a:r>
              <a:rPr lang="ru-RU" altLang="ru-RU" sz="2800" dirty="0" err="1" smtClean="0"/>
              <a:t>Н.р</a:t>
            </a:r>
            <a:r>
              <a:rPr lang="ru-RU" altLang="ru-RU" sz="2800" dirty="0" smtClean="0"/>
              <a:t>. (10 </a:t>
            </a:r>
            <a:r>
              <a:rPr lang="ru-RU" altLang="ru-RU" sz="2800" dirty="0"/>
              <a:t>– 14 дней)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u="sng" dirty="0">
                <a:solidFill>
                  <a:srgbClr val="FF0000"/>
                </a:solidFill>
              </a:rPr>
              <a:t>   Нет </a:t>
            </a:r>
            <a:r>
              <a:rPr lang="ru-RU" altLang="ru-RU" sz="2800" u="sng" dirty="0" err="1" smtClean="0">
                <a:solidFill>
                  <a:srgbClr val="FF0000"/>
                </a:solidFill>
              </a:rPr>
              <a:t>Н.р</a:t>
            </a:r>
            <a:r>
              <a:rPr lang="ru-RU" altLang="ru-RU" sz="2800" u="sng" dirty="0" smtClean="0">
                <a:solidFill>
                  <a:srgbClr val="FF0000"/>
                </a:solidFill>
              </a:rPr>
              <a:t>. </a:t>
            </a:r>
            <a:r>
              <a:rPr lang="ru-RU" altLang="ru-RU" sz="2800" u="sng" dirty="0">
                <a:solidFill>
                  <a:srgbClr val="FF0000"/>
                </a:solidFill>
              </a:rPr>
              <a:t>– нет рецидивов ЯБ</a:t>
            </a:r>
          </a:p>
          <a:p>
            <a:pPr>
              <a:lnSpc>
                <a:spcPct val="90000"/>
              </a:lnSpc>
            </a:pPr>
            <a:r>
              <a:rPr lang="en-US" altLang="ru-RU" sz="2800" b="1" dirty="0"/>
              <a:t>II </a:t>
            </a:r>
            <a:r>
              <a:rPr lang="ru-RU" altLang="ru-RU" sz="2800" b="1" dirty="0"/>
              <a:t>этап </a:t>
            </a:r>
            <a:r>
              <a:rPr lang="ru-RU" altLang="ru-RU" sz="2800" dirty="0"/>
              <a:t>– </a:t>
            </a:r>
            <a:r>
              <a:rPr lang="ru-RU" altLang="ru-RU" sz="2800" u="sng" dirty="0"/>
              <a:t>Цель</a:t>
            </a:r>
            <a:r>
              <a:rPr lang="ru-RU" altLang="ru-RU" sz="2800" dirty="0"/>
              <a:t>: окончательная репарация слизистой оболочки </a:t>
            </a:r>
            <a:r>
              <a:rPr lang="ru-RU" altLang="ru-RU" sz="2800" dirty="0" err="1"/>
              <a:t>гастродуоденальной</a:t>
            </a:r>
            <a:r>
              <a:rPr lang="ru-RU" altLang="ru-RU" sz="2800" dirty="0"/>
              <a:t> зоны, для которой требуется продолжение </a:t>
            </a:r>
            <a:r>
              <a:rPr lang="ru-RU" altLang="ru-RU" sz="2800" dirty="0" err="1"/>
              <a:t>кислотодепрессивной</a:t>
            </a:r>
            <a:r>
              <a:rPr lang="ru-RU" altLang="ru-RU" sz="2800" dirty="0"/>
              <a:t> терапии ( до 4 недель при дуоденальной и 6 недель при желудочной локализации язв) и </a:t>
            </a:r>
            <a:r>
              <a:rPr lang="ru-RU" altLang="ru-RU" sz="2800" dirty="0" err="1"/>
              <a:t>цитопротективной</a:t>
            </a:r>
            <a:r>
              <a:rPr lang="ru-RU" altLang="ru-RU" sz="2800" dirty="0"/>
              <a:t> терапии до </a:t>
            </a:r>
            <a:r>
              <a:rPr lang="ru-RU" altLang="ru-RU" sz="2800" u="sng" dirty="0"/>
              <a:t>2 – 4 недель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u="sng" dirty="0">
                <a:solidFill>
                  <a:srgbClr val="FF0000"/>
                </a:solidFill>
              </a:rPr>
              <a:t>   Нет кислоты – нет язвы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dirty="0"/>
              <a:t>Полноценная репарация СО – нет рецидива ЯБ</a:t>
            </a: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1800" dirty="0"/>
              <a:t>Э.П. Яковенко</a:t>
            </a:r>
          </a:p>
        </p:txBody>
      </p:sp>
    </p:spTree>
    <p:extLst>
      <p:ext uri="{BB962C8B-B14F-4D97-AF65-F5344CB8AC3E}">
        <p14:creationId xmlns:p14="http://schemas.microsoft.com/office/powerpoint/2010/main" val="176604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04800"/>
            <a:ext cx="8964612" cy="143192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b="1" dirty="0">
                <a:solidFill>
                  <a:srgbClr val="FF0000"/>
                </a:solidFill>
              </a:rPr>
              <a:t>Современная тактика лечения </a:t>
            </a:r>
            <a:r>
              <a:rPr lang="ru-RU" altLang="ru-RU" sz="3200" b="1" dirty="0" err="1">
                <a:solidFill>
                  <a:srgbClr val="FF0000"/>
                </a:solidFill>
              </a:rPr>
              <a:t>Нр</a:t>
            </a:r>
            <a:r>
              <a:rPr lang="ru-RU" altLang="ru-RU" sz="3200" b="1" dirty="0">
                <a:solidFill>
                  <a:srgbClr val="FF0000"/>
                </a:solidFill>
              </a:rPr>
              <a:t>-зависимой    язвенной болезни для усиления процессов репарации   </a:t>
            </a:r>
            <a:r>
              <a:rPr lang="ru-RU" altLang="ru-RU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807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1989138"/>
            <a:ext cx="8893175" cy="4535487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800" dirty="0"/>
              <a:t> 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altLang="ru-RU" sz="2800" dirty="0" err="1"/>
              <a:t>Цитопротектор</a:t>
            </a:r>
            <a:r>
              <a:rPr lang="ru-RU" altLang="ru-RU" sz="2800" dirty="0"/>
              <a:t> </a:t>
            </a:r>
            <a:r>
              <a:rPr lang="ru-RU" altLang="ru-RU" sz="2800" dirty="0" smtClean="0"/>
              <a:t>( Висмута </a:t>
            </a:r>
            <a:r>
              <a:rPr lang="ru-RU" altLang="ru-RU" sz="2800" dirty="0" err="1" smtClean="0"/>
              <a:t>трикалия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дицитрат</a:t>
            </a:r>
            <a:r>
              <a:rPr lang="ru-RU" altLang="ru-RU" sz="2800" dirty="0" smtClean="0"/>
              <a:t> </a:t>
            </a:r>
            <a:r>
              <a:rPr lang="ru-RU" altLang="ru-RU" sz="2800" dirty="0"/>
              <a:t>120 мг 4 раза в сутки   до 2-4-х недель 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altLang="ru-RU" sz="2800" dirty="0" err="1"/>
              <a:t>Пробиотики</a:t>
            </a:r>
            <a:r>
              <a:rPr lang="ru-RU" altLang="ru-RU" sz="2800" dirty="0"/>
              <a:t> – 2 </a:t>
            </a:r>
            <a:r>
              <a:rPr lang="ru-RU" altLang="ru-RU" sz="2800" dirty="0" smtClean="0"/>
              <a:t>недели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altLang="ru-RU" sz="2800" dirty="0" err="1" smtClean="0"/>
              <a:t>Гастропротектор</a:t>
            </a:r>
            <a:r>
              <a:rPr lang="ru-RU" altLang="ru-RU" sz="2800" dirty="0" smtClean="0"/>
              <a:t>- </a:t>
            </a:r>
            <a:r>
              <a:rPr lang="ru-RU" altLang="ru-RU" sz="2800" dirty="0" err="1" smtClean="0"/>
              <a:t>Ребамипид</a:t>
            </a:r>
            <a:r>
              <a:rPr lang="ru-RU" altLang="ru-RU" sz="2800" dirty="0" smtClean="0"/>
              <a:t> ( </a:t>
            </a:r>
            <a:r>
              <a:rPr lang="ru-RU" altLang="ru-RU" sz="2800" dirty="0" err="1" smtClean="0"/>
              <a:t>Ребагит</a:t>
            </a:r>
            <a:r>
              <a:rPr lang="ru-RU" altLang="ru-RU" sz="2800" dirty="0" smtClean="0"/>
              <a:t>) по 100мг* 3р\день после еды 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292885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81000"/>
            <a:ext cx="7118350" cy="1968500"/>
          </a:xfrm>
        </p:spPr>
        <p:txBody>
          <a:bodyPr/>
          <a:lstStyle/>
          <a:p>
            <a:r>
              <a:rPr lang="ru-RU" altLang="ru-RU" sz="2400" b="1" dirty="0">
                <a:solidFill>
                  <a:srgbClr val="FF0000"/>
                </a:solidFill>
              </a:rPr>
              <a:t>Приказ Министерства здравоохранения и социального развития РФ от 22.11.2004 года №241 «Об утверждении стандарта медицинской </a:t>
            </a:r>
            <a:br>
              <a:rPr lang="ru-RU" altLang="ru-RU" sz="2400" b="1" dirty="0">
                <a:solidFill>
                  <a:srgbClr val="FF0000"/>
                </a:solidFill>
              </a:rPr>
            </a:br>
            <a:r>
              <a:rPr lang="ru-RU" altLang="ru-RU" sz="2400" b="1" dirty="0">
                <a:solidFill>
                  <a:srgbClr val="FF0000"/>
                </a:solidFill>
              </a:rPr>
              <a:t> помощи больным  язвой желудка и двенадцатиперстной кишки»</a:t>
            </a:r>
          </a:p>
        </p:txBody>
      </p:sp>
      <p:sp>
        <p:nvSpPr>
          <p:cNvPr id="15892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50825" y="2420938"/>
            <a:ext cx="8642350" cy="41767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800"/>
              <a:t> Лечение:</a:t>
            </a:r>
          </a:p>
          <a:p>
            <a:r>
              <a:rPr lang="ru-RU" altLang="ru-RU" sz="2800"/>
              <a:t>Антациды (Алгелдрат +гидроксид магния  - маалокс)</a:t>
            </a:r>
          </a:p>
          <a:p>
            <a:r>
              <a:rPr lang="ru-RU" altLang="ru-RU" sz="2800"/>
              <a:t>Н2-блокаторы рецепторов гистамина - ранитидин, фамотидин</a:t>
            </a:r>
          </a:p>
          <a:p>
            <a:r>
              <a:rPr lang="ru-RU" altLang="ru-RU" sz="2800"/>
              <a:t>ИПП – омепразол, рабепразол</a:t>
            </a:r>
          </a:p>
          <a:p>
            <a:r>
              <a:rPr lang="ru-RU" altLang="ru-RU" sz="2800"/>
              <a:t>Амоксициллин, кларитромицин, метронидазол  </a:t>
            </a:r>
          </a:p>
          <a:p>
            <a:r>
              <a:rPr lang="ru-RU" altLang="ru-RU" sz="2800"/>
              <a:t>Прокинетики – метоклопрамид, домперидон</a:t>
            </a:r>
          </a:p>
          <a:p>
            <a:r>
              <a:rPr lang="ru-RU" altLang="ru-RU" sz="2800"/>
              <a:t>Холинолитики – пирензепин, платифиллин</a:t>
            </a:r>
          </a:p>
          <a:p>
            <a:endParaRPr lang="ru-RU" altLang="ru-RU" sz="2800"/>
          </a:p>
        </p:txBody>
      </p:sp>
    </p:spTree>
    <p:extLst>
      <p:ext uri="{BB962C8B-B14F-4D97-AF65-F5344CB8AC3E}">
        <p14:creationId xmlns:p14="http://schemas.microsoft.com/office/powerpoint/2010/main" val="327641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810" name="Rectangle 307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838200"/>
          </a:xfrm>
        </p:spPr>
        <p:txBody>
          <a:bodyPr lIns="90488" tIns="44450" rIns="90488" bIns="44450" anchor="t"/>
          <a:lstStyle/>
          <a:p>
            <a:pPr algn="ctr"/>
            <a:r>
              <a:rPr lang="ru-RU" altLang="ru-RU" sz="4000" b="1" u="sng" dirty="0" smtClean="0">
                <a:solidFill>
                  <a:srgbClr val="FF0000"/>
                </a:solidFill>
                <a:latin typeface="Arial" pitchFamily="34" charset="0"/>
              </a:rPr>
              <a:t>НПВП-</a:t>
            </a:r>
            <a:r>
              <a:rPr lang="ru-RU" altLang="ru-RU" sz="4000" b="1" u="sng" dirty="0" err="1" smtClean="0">
                <a:solidFill>
                  <a:srgbClr val="FF0000"/>
                </a:solidFill>
                <a:latin typeface="Arial" pitchFamily="34" charset="0"/>
              </a:rPr>
              <a:t>гастропатия</a:t>
            </a:r>
            <a:endParaRPr lang="ru-RU" altLang="ru-RU" sz="4000" b="1" dirty="0">
              <a:solidFill>
                <a:srgbClr val="FF0000"/>
              </a:solidFill>
            </a:endParaRPr>
          </a:p>
        </p:txBody>
      </p:sp>
      <p:sp>
        <p:nvSpPr>
          <p:cNvPr id="1655811" name="Rectangle 307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125538"/>
            <a:ext cx="8497887" cy="5327650"/>
          </a:xfrm>
        </p:spPr>
        <p:txBody>
          <a:bodyPr lIns="90488" tIns="44450" rIns="90488" bIns="44450"/>
          <a:lstStyle/>
          <a:p>
            <a:r>
              <a:rPr lang="ru-RU" altLang="ru-RU" u="sng">
                <a:latin typeface="Arial" pitchFamily="34" charset="0"/>
              </a:rPr>
              <a:t>НПВП-гастропатия  - эрозивно-язвенные поражения гастродуоденальной зоны, связанные с приемом НПВС и имеющие характерную клинико-эндоскопическую картину:</a:t>
            </a:r>
          </a:p>
          <a:p>
            <a:r>
              <a:rPr lang="ru-RU" altLang="ru-RU">
                <a:latin typeface="Arial" pitchFamily="34" charset="0"/>
              </a:rPr>
              <a:t>появление на фоне применения НПВП острых, обычно множественных гастродуоденальных эрозий или язв с преимущественной локализацией в антральном отделе желудка</a:t>
            </a:r>
            <a:endParaRPr lang="ru-RU" altLang="ru-RU" b="1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85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8" y="495300"/>
            <a:ext cx="7629525" cy="1204913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altLang="ru-RU" sz="3600" dirty="0">
                <a:solidFill>
                  <a:schemeClr val="tx1"/>
                </a:solidFill>
              </a:rPr>
              <a:t/>
            </a:r>
            <a:br>
              <a:rPr lang="ru-RU" altLang="ru-RU" sz="3600" dirty="0">
                <a:solidFill>
                  <a:schemeClr val="tx1"/>
                </a:solidFill>
              </a:rPr>
            </a:br>
            <a:r>
              <a:rPr lang="ru-RU" altLang="ru-RU" sz="3600" b="1" dirty="0">
                <a:solidFill>
                  <a:srgbClr val="FF0000"/>
                </a:solidFill>
              </a:rPr>
              <a:t>Безопасность </a:t>
            </a:r>
            <a:r>
              <a:rPr lang="ru-RU" altLang="ru-RU" sz="3600" b="1" dirty="0" smtClean="0">
                <a:solidFill>
                  <a:srgbClr val="FF0000"/>
                </a:solidFill>
              </a:rPr>
              <a:t>для ЖКТ</a:t>
            </a:r>
            <a:r>
              <a:rPr lang="ru-RU" altLang="ru-RU" sz="3600" b="1" dirty="0">
                <a:solidFill>
                  <a:srgbClr val="FF0000"/>
                </a:solidFill>
              </a:rPr>
              <a:t/>
            </a:r>
            <a:br>
              <a:rPr lang="ru-RU" altLang="ru-RU" sz="3600" b="1" dirty="0">
                <a:solidFill>
                  <a:srgbClr val="FF0000"/>
                </a:solidFill>
              </a:rPr>
            </a:br>
            <a:endParaRPr lang="ru-RU" altLang="ru-RU" sz="3600" b="1" dirty="0">
              <a:solidFill>
                <a:srgbClr val="FF0000"/>
              </a:solidFill>
            </a:endParaRPr>
          </a:p>
        </p:txBody>
      </p:sp>
      <p:sp>
        <p:nvSpPr>
          <p:cNvPr id="14776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686800" cy="4611688"/>
          </a:xfrm>
        </p:spPr>
        <p:txBody>
          <a:bodyPr>
            <a:normAutofit fontScale="92500" lnSpcReduction="10000"/>
          </a:bodyPr>
          <a:lstStyle/>
          <a:p>
            <a:pPr marL="533400" indent="-533400"/>
            <a:r>
              <a:rPr lang="ru-RU" altLang="ru-RU" sz="2800"/>
              <a:t>При наличии в анамнезе желудочного кровотечения прием НПВП (неселективных и селективных) необходимо обязательно сочетать с </a:t>
            </a:r>
            <a:r>
              <a:rPr lang="ru-RU" altLang="ru-RU" sz="2800" b="1"/>
              <a:t>ингибиторами протонной помпы (А)</a:t>
            </a:r>
          </a:p>
          <a:p>
            <a:pPr marL="533400" indent="-533400"/>
            <a:r>
              <a:rPr lang="ru-RU" altLang="ru-RU" sz="2800"/>
              <a:t>Эрадикация </a:t>
            </a:r>
            <a:r>
              <a:rPr lang="en-US" altLang="ru-RU" sz="2800" b="1" i="1"/>
              <a:t>Helicobacter pylori</a:t>
            </a:r>
            <a:r>
              <a:rPr lang="ru-RU" altLang="ru-RU" sz="2800"/>
              <a:t> рекомендуется у пациентов с: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 altLang="ru-RU" sz="2800"/>
              <a:t>      - язвенным анамнезом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 altLang="ru-RU" sz="2800"/>
              <a:t>      - которым впервые планируется длительная терапия НПВП</a:t>
            </a:r>
            <a:r>
              <a:rPr lang="en-US" altLang="ru-RU" sz="2800"/>
              <a:t> </a:t>
            </a:r>
            <a:r>
              <a:rPr lang="en-US" altLang="ru-RU" sz="2800" b="1"/>
              <a:t>(</a:t>
            </a:r>
            <a:r>
              <a:rPr lang="ru-RU" altLang="ru-RU" sz="2800" b="1"/>
              <a:t>А</a:t>
            </a:r>
            <a:r>
              <a:rPr lang="en-US" altLang="ru-RU" sz="2800" b="1"/>
              <a:t>)</a:t>
            </a:r>
            <a:endParaRPr lang="ru-RU" altLang="ru-RU" sz="2800" b="1"/>
          </a:p>
          <a:p>
            <a:pPr marL="533400" indent="-533400">
              <a:lnSpc>
                <a:spcPct val="90000"/>
              </a:lnSpc>
            </a:pPr>
            <a:endParaRPr lang="ru-RU" altLang="ru-RU" sz="2800">
              <a:solidFill>
                <a:srgbClr val="FF0000"/>
              </a:solidFill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/>
              <a:t> </a:t>
            </a:r>
          </a:p>
          <a:p>
            <a:pPr marL="533400" indent="-533400">
              <a:lnSpc>
                <a:spcPct val="90000"/>
              </a:lnSpc>
            </a:pPr>
            <a:endParaRPr lang="ru-RU" altLang="ru-RU" sz="2800"/>
          </a:p>
        </p:txBody>
      </p:sp>
      <p:sp>
        <p:nvSpPr>
          <p:cNvPr id="1477636" name="Line 4"/>
          <p:cNvSpPr>
            <a:spLocks noChangeShapeType="1"/>
          </p:cNvSpPr>
          <p:nvPr/>
        </p:nvSpPr>
        <p:spPr bwMode="auto">
          <a:xfrm>
            <a:off x="381000" y="1905000"/>
            <a:ext cx="853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21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Гастро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эзофагеальная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рефлюксная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болезнь(ГЭРБ</a:t>
            </a:r>
            <a:r>
              <a:rPr lang="ru-RU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err="1"/>
              <a:t>Гастро</a:t>
            </a:r>
            <a:r>
              <a:rPr lang="ru-RU" b="1" dirty="0"/>
              <a:t> </a:t>
            </a:r>
            <a:r>
              <a:rPr lang="ru-RU" b="1" dirty="0" err="1"/>
              <a:t>эзофагеальная</a:t>
            </a:r>
            <a:r>
              <a:rPr lang="ru-RU" b="1" dirty="0"/>
              <a:t> </a:t>
            </a:r>
            <a:r>
              <a:rPr lang="ru-RU" b="1" dirty="0" err="1"/>
              <a:t>рефлюксная</a:t>
            </a:r>
            <a:r>
              <a:rPr lang="ru-RU" b="1" dirty="0"/>
              <a:t> болезнь</a:t>
            </a:r>
          </a:p>
          <a:p>
            <a:pPr marL="0" indent="0">
              <a:buNone/>
            </a:pPr>
            <a:r>
              <a:rPr lang="ru-RU" b="1" dirty="0"/>
              <a:t>(ГЭРБ) — </a:t>
            </a:r>
            <a:r>
              <a:rPr lang="ru-RU" dirty="0"/>
              <a:t>это хроническое рецидивирующее заболевание, обусловленное нарушением моторно-эвакуаторной функции органов </a:t>
            </a:r>
            <a:r>
              <a:rPr lang="ru-RU" dirty="0" err="1" smtClean="0"/>
              <a:t>гастроэзофагеальной</a:t>
            </a:r>
            <a:r>
              <a:rPr lang="ru-RU" dirty="0" smtClean="0"/>
              <a:t> зоны </a:t>
            </a:r>
            <a:r>
              <a:rPr lang="ru-RU" dirty="0"/>
              <a:t>и характеризующееся регулярно повторяющимся забросом в пищевод желудочного и в </a:t>
            </a:r>
            <a:r>
              <a:rPr lang="ru-RU" dirty="0" smtClean="0"/>
              <a:t>ряде случаев </a:t>
            </a:r>
            <a:r>
              <a:rPr lang="ru-RU" dirty="0"/>
              <a:t>дуоденального содержимого, что приводит</a:t>
            </a:r>
          </a:p>
          <a:p>
            <a:pPr marL="0" indent="0">
              <a:buNone/>
            </a:pPr>
            <a:r>
              <a:rPr lang="ru-RU" dirty="0"/>
              <a:t>к появлению клинических симптомов, ухудшающих качество жизни пациентов, к </a:t>
            </a:r>
            <a:r>
              <a:rPr lang="ru-RU" dirty="0" smtClean="0"/>
              <a:t>повреждению  слизистой </a:t>
            </a:r>
            <a:r>
              <a:rPr lang="ru-RU" dirty="0"/>
              <a:t>оболочки дистального отдела пищевода с развитием в нем дистрофических </a:t>
            </a:r>
            <a:r>
              <a:rPr lang="ru-RU" dirty="0" smtClean="0"/>
              <a:t>изменений не </a:t>
            </a:r>
            <a:r>
              <a:rPr lang="ru-RU" dirty="0" err="1"/>
              <a:t>ороговевающего</a:t>
            </a:r>
            <a:r>
              <a:rPr lang="ru-RU" dirty="0"/>
              <a:t> многослойного плоского эпителия, катарального или эрозивно-язвенного эзофагита (рефлюкс-эзофагита), а у части больных </a:t>
            </a:r>
            <a:r>
              <a:rPr lang="ru-RU" dirty="0" err="1"/>
              <a:t>цилиндроклеточной</a:t>
            </a:r>
            <a:r>
              <a:rPr lang="ru-RU" dirty="0"/>
              <a:t> метаплазии </a:t>
            </a:r>
          </a:p>
        </p:txBody>
      </p:sp>
    </p:spTree>
    <p:extLst>
      <p:ext uri="{BB962C8B-B14F-4D97-AF65-F5344CB8AC3E}">
        <p14:creationId xmlns:p14="http://schemas.microsoft.com/office/powerpoint/2010/main" val="3267462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96975"/>
            <a:ext cx="9144000" cy="2592388"/>
          </a:xfrm>
        </p:spPr>
        <p:txBody>
          <a:bodyPr>
            <a:normAutofit fontScale="90000"/>
          </a:bodyPr>
          <a:lstStyle/>
          <a:p>
            <a:pPr algn="ctr">
              <a:lnSpc>
                <a:spcPct val="110000"/>
              </a:lnSpc>
            </a:pPr>
            <a:r>
              <a:rPr lang="ru-RU" altLang="ru-RU" sz="4000" dirty="0"/>
              <a:t/>
            </a:r>
            <a:br>
              <a:rPr lang="ru-RU" altLang="ru-RU" sz="4000" dirty="0"/>
            </a:br>
            <a:r>
              <a:rPr lang="ru-RU" altLang="ru-RU" sz="3200" dirty="0" err="1">
                <a:solidFill>
                  <a:schemeClr val="tx1"/>
                </a:solidFill>
              </a:rPr>
              <a:t>Кислотозависимые</a:t>
            </a:r>
            <a:r>
              <a:rPr lang="ru-RU" altLang="ru-RU" sz="3200" dirty="0">
                <a:solidFill>
                  <a:schemeClr val="tx1"/>
                </a:solidFill>
              </a:rPr>
              <a:t> заболевания:</a:t>
            </a:r>
            <a:br>
              <a:rPr lang="ru-RU" altLang="ru-RU" sz="3200" dirty="0">
                <a:solidFill>
                  <a:schemeClr val="tx1"/>
                </a:solidFill>
              </a:rPr>
            </a:br>
            <a:r>
              <a:rPr lang="ru-RU" altLang="ru-RU" sz="3200" dirty="0">
                <a:solidFill>
                  <a:schemeClr val="tx1"/>
                </a:solidFill>
              </a:rPr>
              <a:t> хронический гастрит, язвенная болезнь желудка и ДПК,</a:t>
            </a:r>
            <a:r>
              <a:rPr lang="ru-RU" altLang="ru-RU" sz="3200" dirty="0"/>
              <a:t> </a:t>
            </a:r>
            <a:r>
              <a:rPr lang="ru-RU" altLang="ru-RU" sz="3200" dirty="0">
                <a:solidFill>
                  <a:schemeClr val="tx1"/>
                </a:solidFill>
              </a:rPr>
              <a:t>НПВП-</a:t>
            </a:r>
            <a:r>
              <a:rPr lang="ru-RU" altLang="ru-RU" sz="3200" dirty="0" err="1">
                <a:solidFill>
                  <a:schemeClr val="tx1"/>
                </a:solidFill>
              </a:rPr>
              <a:t>гастропатия</a:t>
            </a:r>
            <a:r>
              <a:rPr lang="ru-RU" altLang="ru-RU" sz="3200" dirty="0">
                <a:solidFill>
                  <a:schemeClr val="tx1"/>
                </a:solidFill>
              </a:rPr>
              <a:t>, ГЭРБ, функциональная диспепсия, тактика лечения </a:t>
            </a:r>
            <a:r>
              <a:rPr lang="ru-RU" altLang="ru-RU" sz="3200" dirty="0" smtClean="0">
                <a:solidFill>
                  <a:schemeClr val="tx1"/>
                </a:solidFill>
              </a:rPr>
              <a:t/>
            </a:r>
            <a:br>
              <a:rPr lang="ru-RU" altLang="ru-RU" sz="3200" dirty="0" smtClean="0">
                <a:solidFill>
                  <a:schemeClr val="tx1"/>
                </a:solidFill>
              </a:rPr>
            </a:br>
            <a:r>
              <a:rPr lang="ru-RU" altLang="ru-RU" sz="3200" dirty="0"/>
              <a:t/>
            </a:r>
            <a:br>
              <a:rPr lang="ru-RU" altLang="ru-RU" sz="3200" dirty="0"/>
            </a:br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r>
              <a:rPr lang="ru-RU" altLang="ru-RU" sz="3200" dirty="0">
                <a:solidFill>
                  <a:schemeClr val="tx1"/>
                </a:solidFill>
              </a:rPr>
              <a:t/>
            </a:r>
            <a:br>
              <a:rPr lang="ru-RU" altLang="ru-RU" sz="3200" dirty="0">
                <a:solidFill>
                  <a:schemeClr val="tx1"/>
                </a:solidFill>
              </a:rPr>
            </a:br>
            <a:r>
              <a:rPr lang="ru-RU" altLang="ru-RU" sz="3200" dirty="0">
                <a:solidFill>
                  <a:schemeClr val="tx1"/>
                </a:solidFill>
              </a:rPr>
              <a:t> </a:t>
            </a:r>
            <a:r>
              <a:rPr lang="ru-RU" altLang="ru-RU" sz="4000" dirty="0"/>
              <a:t>  </a:t>
            </a:r>
            <a:r>
              <a:rPr lang="ru-RU" altLang="ru-RU" sz="3900" b="1" i="1" dirty="0"/>
              <a:t>    </a:t>
            </a:r>
          </a:p>
        </p:txBody>
      </p:sp>
      <p:sp>
        <p:nvSpPr>
          <p:cNvPr id="9256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0" y="4292600"/>
            <a:ext cx="3419475" cy="2565400"/>
          </a:xfrm>
        </p:spPr>
        <p:txBody>
          <a:bodyPr/>
          <a:lstStyle/>
          <a:p>
            <a:endParaRPr lang="ru-RU" altLang="ru-RU" sz="1400" i="1"/>
          </a:p>
          <a:p>
            <a:r>
              <a:rPr lang="ru-RU" altLang="ru-RU" sz="700" b="1" i="1"/>
              <a:t> </a:t>
            </a:r>
          </a:p>
          <a:p>
            <a:r>
              <a:rPr lang="ru-RU" altLang="ru-RU">
                <a:solidFill>
                  <a:schemeClr val="tx2"/>
                </a:solidFill>
              </a:rPr>
              <a:t> </a:t>
            </a:r>
          </a:p>
          <a:p>
            <a:r>
              <a:rPr lang="ru-RU" altLang="ru-RU" sz="700" b="1" i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527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964613" cy="747713"/>
          </a:xfrm>
        </p:spPr>
        <p:txBody>
          <a:bodyPr/>
          <a:lstStyle/>
          <a:p>
            <a:pPr algn="ctr"/>
            <a:r>
              <a:rPr lang="ru-RU" altLang="ru-RU" sz="3200">
                <a:solidFill>
                  <a:schemeClr val="tx1"/>
                </a:solidFill>
              </a:rPr>
              <a:t>Рефлюксная болезнь – три перспективы</a:t>
            </a:r>
          </a:p>
        </p:txBody>
      </p:sp>
      <p:sp>
        <p:nvSpPr>
          <p:cNvPr id="2078723" name="Rectangle 3"/>
          <p:cNvSpPr>
            <a:spLocks noChangeArrowheads="1"/>
          </p:cNvSpPr>
          <p:nvPr/>
        </p:nvSpPr>
        <p:spPr bwMode="auto">
          <a:xfrm>
            <a:off x="304800" y="1628775"/>
            <a:ext cx="2667000" cy="1266825"/>
          </a:xfrm>
          <a:prstGeom prst="rect">
            <a:avLst/>
          </a:prstGeom>
          <a:solidFill>
            <a:srgbClr val="CAF444"/>
          </a:solidFill>
          <a:ln>
            <a:noFill/>
          </a:ln>
          <a:effectLst>
            <a:prstShdw prst="shdw17" dist="17961" dir="2700000">
              <a:srgbClr val="CAF444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altLang="ru-RU" sz="2400">
                <a:solidFill>
                  <a:srgbClr val="000000"/>
                </a:solidFill>
              </a:rPr>
              <a:t>НЭРБ</a:t>
            </a:r>
          </a:p>
          <a:p>
            <a:pPr algn="ctr"/>
            <a:r>
              <a:rPr lang="en-US" altLang="ru-RU" sz="2400">
                <a:solidFill>
                  <a:srgbClr val="000000"/>
                </a:solidFill>
                <a:latin typeface="Tahoma" pitchFamily="34" charset="0"/>
              </a:rPr>
              <a:t>60%</a:t>
            </a:r>
            <a:endParaRPr lang="ru-RU" altLang="ru-RU" sz="2400">
              <a:solidFill>
                <a:srgbClr val="000000"/>
              </a:solidFill>
              <a:latin typeface="Tahoma" pitchFamily="34" charset="0"/>
            </a:endParaRPr>
          </a:p>
          <a:p>
            <a:pPr algn="ctr"/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2078724" name="Rectangle 4"/>
          <p:cNvSpPr>
            <a:spLocks noChangeArrowheads="1"/>
          </p:cNvSpPr>
          <p:nvPr/>
        </p:nvSpPr>
        <p:spPr bwMode="auto">
          <a:xfrm>
            <a:off x="3429000" y="1981200"/>
            <a:ext cx="25908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altLang="ru-RU" sz="2400">
                <a:solidFill>
                  <a:srgbClr val="000000"/>
                </a:solidFill>
              </a:rPr>
              <a:t>Эрозивный</a:t>
            </a:r>
          </a:p>
          <a:p>
            <a:pPr algn="ctr"/>
            <a:r>
              <a:rPr lang="ru-RU" altLang="ru-RU" sz="2400">
                <a:solidFill>
                  <a:srgbClr val="000000"/>
                </a:solidFill>
              </a:rPr>
              <a:t>эзофагит</a:t>
            </a:r>
          </a:p>
        </p:txBody>
      </p:sp>
      <p:sp>
        <p:nvSpPr>
          <p:cNvPr id="2078725" name="Rectangle 5"/>
          <p:cNvSpPr>
            <a:spLocks noChangeArrowheads="1"/>
          </p:cNvSpPr>
          <p:nvPr/>
        </p:nvSpPr>
        <p:spPr bwMode="auto">
          <a:xfrm>
            <a:off x="6477000" y="1981200"/>
            <a:ext cx="2286000" cy="914400"/>
          </a:xfrm>
          <a:prstGeom prst="rect">
            <a:avLst/>
          </a:prstGeom>
          <a:solidFill>
            <a:srgbClr val="F8D7AE"/>
          </a:solidFill>
          <a:ln>
            <a:noFill/>
          </a:ln>
          <a:effectLst>
            <a:prstShdw prst="shdw17" dist="17961" dir="2700000">
              <a:srgbClr val="F8D7AE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altLang="ru-RU" sz="2400">
                <a:solidFill>
                  <a:srgbClr val="000000"/>
                </a:solidFill>
              </a:rPr>
              <a:t>Пищевод </a:t>
            </a:r>
          </a:p>
          <a:p>
            <a:pPr algn="ctr"/>
            <a:r>
              <a:rPr lang="ru-RU" altLang="ru-RU" sz="2400">
                <a:solidFill>
                  <a:srgbClr val="000000"/>
                </a:solidFill>
              </a:rPr>
              <a:t>Барретта</a:t>
            </a:r>
          </a:p>
        </p:txBody>
      </p:sp>
      <p:sp>
        <p:nvSpPr>
          <p:cNvPr id="2078726" name="Rectangle 6"/>
          <p:cNvSpPr>
            <a:spLocks noChangeArrowheads="1"/>
          </p:cNvSpPr>
          <p:nvPr/>
        </p:nvSpPr>
        <p:spPr bwMode="auto">
          <a:xfrm>
            <a:off x="450850" y="4221163"/>
            <a:ext cx="2659063" cy="1800225"/>
          </a:xfrm>
          <a:prstGeom prst="rect">
            <a:avLst/>
          </a:prstGeom>
          <a:solidFill>
            <a:srgbClr val="6C1E5D"/>
          </a:solidFill>
          <a:ln>
            <a:noFill/>
          </a:ln>
          <a:effectLst>
            <a:prstShdw prst="shdw17" dist="17961" dir="2700000">
              <a:srgbClr val="6C1E5D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altLang="ru-RU" sz="2000" b="0">
                <a:solidFill>
                  <a:schemeClr val="tx2"/>
                </a:solidFill>
              </a:rPr>
              <a:t>Не прогрессирует</a:t>
            </a:r>
          </a:p>
          <a:p>
            <a:pPr algn="ctr"/>
            <a:r>
              <a:rPr lang="ru-RU" altLang="ru-RU" sz="2000" b="0">
                <a:solidFill>
                  <a:schemeClr val="tx2"/>
                </a:solidFill>
              </a:rPr>
              <a:t>Нет осложнений </a:t>
            </a:r>
          </a:p>
          <a:p>
            <a:pPr algn="ctr"/>
            <a:r>
              <a:rPr lang="ru-RU" altLang="ru-RU" sz="2000" b="0">
                <a:solidFill>
                  <a:schemeClr val="tx2"/>
                </a:solidFill>
              </a:rPr>
              <a:t>Атипичная </a:t>
            </a:r>
          </a:p>
          <a:p>
            <a:pPr algn="ctr"/>
            <a:r>
              <a:rPr lang="ru-RU" altLang="ru-RU" sz="2000" b="0">
                <a:solidFill>
                  <a:schemeClr val="tx2"/>
                </a:solidFill>
              </a:rPr>
              <a:t>манифестация</a:t>
            </a:r>
          </a:p>
        </p:txBody>
      </p:sp>
      <p:sp>
        <p:nvSpPr>
          <p:cNvPr id="2078727" name="Rectangle 7"/>
          <p:cNvSpPr>
            <a:spLocks noChangeArrowheads="1"/>
          </p:cNvSpPr>
          <p:nvPr/>
        </p:nvSpPr>
        <p:spPr bwMode="auto">
          <a:xfrm>
            <a:off x="3657600" y="4191000"/>
            <a:ext cx="2286000" cy="1143000"/>
          </a:xfrm>
          <a:prstGeom prst="rect">
            <a:avLst/>
          </a:prstGeom>
          <a:solidFill>
            <a:srgbClr val="152519"/>
          </a:solidFill>
          <a:ln>
            <a:noFill/>
          </a:ln>
          <a:effectLst>
            <a:prstShdw prst="shdw17" dist="17961" dir="2700000">
              <a:srgbClr val="15251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altLang="ru-RU" sz="2000" b="0">
                <a:solidFill>
                  <a:schemeClr val="tx2"/>
                </a:solidFill>
              </a:rPr>
              <a:t>Стриктуры</a:t>
            </a:r>
          </a:p>
          <a:p>
            <a:pPr algn="ctr"/>
            <a:r>
              <a:rPr lang="ru-RU" altLang="ru-RU" sz="2000" b="0">
                <a:solidFill>
                  <a:schemeClr val="tx2"/>
                </a:solidFill>
              </a:rPr>
              <a:t>Язвы </a:t>
            </a:r>
          </a:p>
          <a:p>
            <a:pPr algn="ctr"/>
            <a:r>
              <a:rPr lang="ru-RU" altLang="ru-RU" sz="2000" b="0">
                <a:solidFill>
                  <a:schemeClr val="tx2"/>
                </a:solidFill>
              </a:rPr>
              <a:t>Кровотечения</a:t>
            </a:r>
          </a:p>
        </p:txBody>
      </p:sp>
      <p:sp>
        <p:nvSpPr>
          <p:cNvPr id="2078728" name="Rectangle 8"/>
          <p:cNvSpPr>
            <a:spLocks noChangeArrowheads="1"/>
          </p:cNvSpPr>
          <p:nvPr/>
        </p:nvSpPr>
        <p:spPr bwMode="auto">
          <a:xfrm>
            <a:off x="6477000" y="4191000"/>
            <a:ext cx="2362200" cy="1143000"/>
          </a:xfrm>
          <a:prstGeom prst="rect">
            <a:avLst/>
          </a:prstGeom>
          <a:solidFill>
            <a:srgbClr val="754768"/>
          </a:solidFill>
          <a:ln>
            <a:noFill/>
          </a:ln>
          <a:effectLst>
            <a:prstShdw prst="shdw17" dist="17961" dir="2700000">
              <a:srgbClr val="754768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altLang="ru-RU" sz="2000" b="0">
                <a:solidFill>
                  <a:schemeClr val="tx2"/>
                </a:solidFill>
              </a:rPr>
              <a:t>Аденокарцинома </a:t>
            </a:r>
          </a:p>
          <a:p>
            <a:pPr algn="ctr"/>
            <a:r>
              <a:rPr lang="ru-RU" altLang="ru-RU" sz="2000" b="0">
                <a:solidFill>
                  <a:schemeClr val="tx2"/>
                </a:solidFill>
              </a:rPr>
              <a:t>пищевода</a:t>
            </a:r>
          </a:p>
        </p:txBody>
      </p:sp>
      <p:sp>
        <p:nvSpPr>
          <p:cNvPr id="2078729" name="AutoShape 9"/>
          <p:cNvSpPr>
            <a:spLocks noChangeArrowheads="1"/>
          </p:cNvSpPr>
          <p:nvPr/>
        </p:nvSpPr>
        <p:spPr bwMode="auto">
          <a:xfrm>
            <a:off x="1219200" y="2971800"/>
            <a:ext cx="762000" cy="1219200"/>
          </a:xfrm>
          <a:prstGeom prst="downArrow">
            <a:avLst>
              <a:gd name="adj1" fmla="val 50000"/>
              <a:gd name="adj2" fmla="val 40000"/>
            </a:avLst>
          </a:prstGeom>
          <a:solidFill>
            <a:srgbClr val="CAF444"/>
          </a:solidFill>
          <a:ln>
            <a:noFill/>
          </a:ln>
          <a:effectLst>
            <a:prstShdw prst="shdw17" dist="17961" dir="2700000">
              <a:srgbClr val="CAF444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78730" name="AutoShape 10"/>
          <p:cNvSpPr>
            <a:spLocks noChangeArrowheads="1"/>
          </p:cNvSpPr>
          <p:nvPr/>
        </p:nvSpPr>
        <p:spPr bwMode="auto">
          <a:xfrm>
            <a:off x="4343400" y="2971800"/>
            <a:ext cx="762000" cy="12192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78731" name="AutoShape 11"/>
          <p:cNvSpPr>
            <a:spLocks noChangeArrowheads="1"/>
          </p:cNvSpPr>
          <p:nvPr/>
        </p:nvSpPr>
        <p:spPr bwMode="auto">
          <a:xfrm>
            <a:off x="7239000" y="2971800"/>
            <a:ext cx="762000" cy="1219200"/>
          </a:xfrm>
          <a:prstGeom prst="downArrow">
            <a:avLst>
              <a:gd name="adj1" fmla="val 50000"/>
              <a:gd name="adj2" fmla="val 40000"/>
            </a:avLst>
          </a:prstGeom>
          <a:solidFill>
            <a:srgbClr val="28564D"/>
          </a:solidFill>
          <a:ln>
            <a:noFill/>
          </a:ln>
          <a:effectLst>
            <a:prstShdw prst="shdw17" dist="17961" dir="2700000">
              <a:srgbClr val="28564D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78732" name="Text Box 12"/>
          <p:cNvSpPr txBox="1">
            <a:spLocks noChangeArrowheads="1"/>
          </p:cNvSpPr>
          <p:nvPr/>
        </p:nvSpPr>
        <p:spPr bwMode="auto">
          <a:xfrm>
            <a:off x="5956300" y="6137275"/>
            <a:ext cx="318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ru-RU" sz="1600" b="0">
                <a:solidFill>
                  <a:schemeClr val="tx2"/>
                </a:solidFill>
                <a:latin typeface="Times New Roman" pitchFamily="18" charset="0"/>
              </a:rPr>
              <a:t>Eamonn, 2002</a:t>
            </a:r>
            <a:endParaRPr lang="ru-RU" altLang="ru-RU" sz="1600" b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078733" name="Text Box 13"/>
          <p:cNvSpPr txBox="1">
            <a:spLocks noChangeArrowheads="1"/>
          </p:cNvSpPr>
          <p:nvPr/>
        </p:nvSpPr>
        <p:spPr bwMode="auto">
          <a:xfrm>
            <a:off x="565150" y="6034088"/>
            <a:ext cx="65960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К 21,9 -  ГЭРБ без эрозивного эзофагита – НЭРБ</a:t>
            </a:r>
            <a:r>
              <a:rPr lang="ru-RU" altLang="ru-RU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</a:t>
            </a:r>
          </a:p>
          <a:p>
            <a:endParaRPr lang="ru-RU" altLang="ru-RU" b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endParaRPr lang="ru-RU" altLang="ru-RU" b="0">
              <a:solidFill>
                <a:schemeClr val="tx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56578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63550"/>
            <a:ext cx="7772400" cy="679450"/>
          </a:xfrm>
        </p:spPr>
        <p:txBody>
          <a:bodyPr>
            <a:normAutofit fontScale="90000"/>
          </a:bodyPr>
          <a:lstStyle/>
          <a:p>
            <a:r>
              <a:rPr lang="ru-RU" altLang="ru-RU" sz="4000" b="1" dirty="0">
                <a:solidFill>
                  <a:srgbClr val="FF0000"/>
                </a:solidFill>
              </a:rPr>
              <a:t>Осложнения ГЭРБ</a:t>
            </a:r>
          </a:p>
        </p:txBody>
      </p:sp>
      <p:sp>
        <p:nvSpPr>
          <p:cNvPr id="19097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19075" y="1739900"/>
            <a:ext cx="8575675" cy="1758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dirty="0"/>
              <a:t>Язвы пищевода – 5%</a:t>
            </a:r>
          </a:p>
          <a:p>
            <a:pPr>
              <a:lnSpc>
                <a:spcPct val="90000"/>
              </a:lnSpc>
            </a:pPr>
            <a:endParaRPr lang="ru-RU" altLang="ru-RU" dirty="0"/>
          </a:p>
          <a:p>
            <a:pPr>
              <a:lnSpc>
                <a:spcPct val="90000"/>
              </a:lnSpc>
            </a:pPr>
            <a:r>
              <a:rPr lang="ru-RU" altLang="ru-RU" dirty="0"/>
              <a:t>Кровотечения из эрозий и язв пищевода – 2%</a:t>
            </a:r>
          </a:p>
        </p:txBody>
      </p:sp>
      <p:pic>
        <p:nvPicPr>
          <p:cNvPr id="1909764" name="Picture 4" descr="00001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0" t="5853"/>
          <a:stretch>
            <a:fillRect/>
          </a:stretch>
        </p:blipFill>
        <p:spPr bwMode="auto">
          <a:xfrm>
            <a:off x="6948488" y="1125538"/>
            <a:ext cx="1516062" cy="13081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9765" name="Picture 5" descr="00002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6" t="5568" r="2174"/>
          <a:stretch>
            <a:fillRect/>
          </a:stretch>
        </p:blipFill>
        <p:spPr bwMode="auto">
          <a:xfrm>
            <a:off x="4811713" y="3422650"/>
            <a:ext cx="1651000" cy="15700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9766" name="Text Box 6"/>
          <p:cNvSpPr txBox="1">
            <a:spLocks noChangeArrowheads="1"/>
          </p:cNvSpPr>
          <p:nvPr/>
        </p:nvSpPr>
        <p:spPr bwMode="auto">
          <a:xfrm>
            <a:off x="179388" y="3716338"/>
            <a:ext cx="4538662" cy="234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ru-RU" altLang="ru-RU" sz="2000">
                <a:solidFill>
                  <a:schemeClr val="tx1"/>
                </a:solidFill>
              </a:rPr>
              <a:t>В год регистрируется около 100 случаев кровотечений из верхних отделов ЖКТ 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ru-RU" altLang="ru-RU" sz="2000">
                <a:solidFill>
                  <a:schemeClr val="tx1"/>
                </a:solidFill>
              </a:rPr>
              <a:t>(в том числе - из пищевода) 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ru-RU" altLang="ru-RU" sz="2000">
                <a:solidFill>
                  <a:schemeClr val="tx1"/>
                </a:solidFill>
              </a:rPr>
              <a:t>на 100 000 взрослого населения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ru-RU" altLang="ru-RU" sz="2000">
              <a:solidFill>
                <a:schemeClr val="tx1"/>
              </a:solidFill>
            </a:endParaRPr>
          </a:p>
          <a:p>
            <a:endParaRPr lang="ru-RU" altLang="ru-RU" sz="1600">
              <a:solidFill>
                <a:schemeClr val="tx1"/>
              </a:solidFill>
            </a:endParaRPr>
          </a:p>
        </p:txBody>
      </p:sp>
      <p:pic>
        <p:nvPicPr>
          <p:cNvPr id="1909767" name="Picture 7" descr="Стриктура_с_грыже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3973513"/>
            <a:ext cx="1598612" cy="2366962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9768" name="Picture 8" descr="Рентгенограмма_стриктур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13" y="3970338"/>
            <a:ext cx="701675" cy="2379662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9769" name="Text Box 9"/>
          <p:cNvSpPr txBox="1">
            <a:spLocks noChangeArrowheads="1"/>
          </p:cNvSpPr>
          <p:nvPr/>
        </p:nvSpPr>
        <p:spPr bwMode="auto">
          <a:xfrm>
            <a:off x="179388" y="5949950"/>
            <a:ext cx="6475412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ru-RU" altLang="ru-RU" sz="2400">
                <a:solidFill>
                  <a:schemeClr val="tx1"/>
                </a:solidFill>
              </a:rPr>
              <a:t> Пептические стриктуры пищевода – 7-23%</a:t>
            </a:r>
          </a:p>
          <a:p>
            <a:endParaRPr lang="ru-RU" altLang="ru-RU" sz="1600">
              <a:solidFill>
                <a:schemeClr val="tx1"/>
              </a:solidFill>
            </a:endParaRPr>
          </a:p>
        </p:txBody>
      </p:sp>
      <p:sp>
        <p:nvSpPr>
          <p:cNvPr id="1909770" name="Text Box 10"/>
          <p:cNvSpPr txBox="1">
            <a:spLocks noChangeArrowheads="1"/>
          </p:cNvSpPr>
          <p:nvPr/>
        </p:nvSpPr>
        <p:spPr bwMode="auto">
          <a:xfrm>
            <a:off x="7231063" y="6521450"/>
            <a:ext cx="191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altLang="ru-RU" sz="800" b="0">
                <a:solidFill>
                  <a:schemeClr val="accent1"/>
                </a:solidFill>
                <a:latin typeface="Tahoma" pitchFamily="34" charset="0"/>
              </a:rPr>
              <a:t>Российская Гастроэнтерологическая</a:t>
            </a:r>
            <a:br>
              <a:rPr lang="ru-RU" altLang="ru-RU" sz="800" b="0">
                <a:solidFill>
                  <a:schemeClr val="accent1"/>
                </a:solidFill>
                <a:latin typeface="Tahoma" pitchFamily="34" charset="0"/>
              </a:rPr>
            </a:br>
            <a:r>
              <a:rPr lang="ru-RU" altLang="ru-RU" sz="800" b="0">
                <a:solidFill>
                  <a:schemeClr val="accent1"/>
                </a:solidFill>
                <a:latin typeface="Tahoma" pitchFamily="34" charset="0"/>
              </a:rPr>
              <a:t>Ассоциация (РГА) «ГЭРБ 2005»</a:t>
            </a:r>
            <a:endParaRPr lang="en-US" altLang="ru-RU" sz="800" b="0">
              <a:solidFill>
                <a:schemeClr val="accent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4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562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sz="half" idx="2"/>
          </p:nvPr>
        </p:nvSpPr>
        <p:spPr>
          <a:xfrm>
            <a:off x="252413" y="1773238"/>
            <a:ext cx="8507412" cy="4751387"/>
          </a:xfrm>
        </p:spPr>
        <p:txBody>
          <a:bodyPr/>
          <a:lstStyle/>
          <a:p>
            <a:r>
              <a:rPr lang="ru-RU" altLang="ru-RU" sz="3200" dirty="0">
                <a:solidFill>
                  <a:schemeClr val="tx2"/>
                </a:solidFill>
              </a:rPr>
              <a:t>Антациды:    </a:t>
            </a:r>
            <a:r>
              <a:rPr lang="ru-RU" altLang="ru-RU" sz="3200" dirty="0" err="1">
                <a:solidFill>
                  <a:schemeClr val="tx2"/>
                </a:solidFill>
              </a:rPr>
              <a:t>Алгелдрат</a:t>
            </a:r>
            <a:r>
              <a:rPr lang="ru-RU" altLang="ru-RU" sz="3200" dirty="0">
                <a:solidFill>
                  <a:schemeClr val="tx2"/>
                </a:solidFill>
              </a:rPr>
              <a:t> +  гидроксид магния (Маалокс)</a:t>
            </a:r>
          </a:p>
          <a:p>
            <a:r>
              <a:rPr lang="ru-RU" altLang="ru-RU" sz="3200" dirty="0" err="1">
                <a:solidFill>
                  <a:schemeClr val="tx2"/>
                </a:solidFill>
              </a:rPr>
              <a:t>Прокинетики</a:t>
            </a:r>
            <a:r>
              <a:rPr lang="ru-RU" altLang="ru-RU" sz="3200" dirty="0">
                <a:solidFill>
                  <a:schemeClr val="tx2"/>
                </a:solidFill>
              </a:rPr>
              <a:t>: </a:t>
            </a:r>
            <a:r>
              <a:rPr lang="ru-RU" altLang="ru-RU" sz="3200" dirty="0" err="1">
                <a:solidFill>
                  <a:schemeClr val="tx2"/>
                </a:solidFill>
              </a:rPr>
              <a:t>Домперидон</a:t>
            </a:r>
            <a:r>
              <a:rPr lang="ru-RU" altLang="ru-RU" sz="3200" dirty="0">
                <a:solidFill>
                  <a:schemeClr val="tx2"/>
                </a:solidFill>
              </a:rPr>
              <a:t>       </a:t>
            </a:r>
          </a:p>
          <a:p>
            <a:r>
              <a:rPr lang="ru-RU" altLang="ru-RU" sz="3200" dirty="0">
                <a:solidFill>
                  <a:schemeClr val="tx2"/>
                </a:solidFill>
              </a:rPr>
              <a:t>Блокаторы H2-гистаминовых  рецепторов: </a:t>
            </a:r>
            <a:r>
              <a:rPr lang="ru-RU" altLang="ru-RU" sz="3200" dirty="0" err="1">
                <a:solidFill>
                  <a:schemeClr val="tx2"/>
                </a:solidFill>
              </a:rPr>
              <a:t>Ранитидин</a:t>
            </a:r>
            <a:r>
              <a:rPr lang="ru-RU" altLang="ru-RU" sz="3200" dirty="0">
                <a:solidFill>
                  <a:schemeClr val="tx2"/>
                </a:solidFill>
              </a:rPr>
              <a:t>, </a:t>
            </a:r>
            <a:r>
              <a:rPr lang="ru-RU" altLang="ru-RU" sz="3200" dirty="0" err="1">
                <a:solidFill>
                  <a:schemeClr val="tx2"/>
                </a:solidFill>
              </a:rPr>
              <a:t>Фамотидин</a:t>
            </a:r>
            <a:r>
              <a:rPr lang="ru-RU" altLang="ru-RU" sz="3200" dirty="0">
                <a:solidFill>
                  <a:schemeClr val="tx2"/>
                </a:solidFill>
              </a:rPr>
              <a:t> </a:t>
            </a:r>
          </a:p>
          <a:p>
            <a:r>
              <a:rPr lang="ru-RU" altLang="ru-RU" sz="3200" dirty="0">
                <a:solidFill>
                  <a:schemeClr val="tx2"/>
                </a:solidFill>
              </a:rPr>
              <a:t>Блокаторы протонного насоса: </a:t>
            </a:r>
            <a:r>
              <a:rPr lang="ru-RU" altLang="ru-RU" sz="3200" dirty="0" err="1">
                <a:solidFill>
                  <a:schemeClr val="tx2"/>
                </a:solidFill>
              </a:rPr>
              <a:t>Омепразол</a:t>
            </a:r>
            <a:r>
              <a:rPr lang="ru-RU" altLang="ru-RU" sz="3200" dirty="0">
                <a:solidFill>
                  <a:schemeClr val="tx2"/>
                </a:solidFill>
              </a:rPr>
              <a:t>, </a:t>
            </a:r>
            <a:r>
              <a:rPr lang="ru-RU" altLang="ru-RU" sz="3200" dirty="0" err="1">
                <a:solidFill>
                  <a:schemeClr val="tx2"/>
                </a:solidFill>
              </a:rPr>
              <a:t>Рабепразол</a:t>
            </a:r>
            <a:r>
              <a:rPr lang="ru-RU" altLang="ru-RU" sz="2400" dirty="0">
                <a:solidFill>
                  <a:schemeClr val="tx2"/>
                </a:solidFill>
              </a:rPr>
              <a:t>    </a:t>
            </a:r>
          </a:p>
          <a:p>
            <a:pPr>
              <a:buFont typeface="Wingdings" pitchFamily="2" charset="2"/>
              <a:buNone/>
            </a:pPr>
            <a:endParaRPr lang="ru-RU" altLang="ru-RU" sz="2000" u="sng" dirty="0">
              <a:solidFill>
                <a:schemeClr val="tx2"/>
              </a:solidFill>
            </a:endParaRPr>
          </a:p>
        </p:txBody>
      </p:sp>
      <p:sp>
        <p:nvSpPr>
          <p:cNvPr id="2114563" name="Rectangle 3"/>
          <p:cNvSpPr>
            <a:spLocks noChangeArrowheads="1"/>
          </p:cNvSpPr>
          <p:nvPr/>
        </p:nvSpPr>
        <p:spPr bwMode="auto">
          <a:xfrm>
            <a:off x="0" y="0"/>
            <a:ext cx="76295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rgbClr val="FF0000"/>
                </a:solidFill>
              </a:rPr>
              <a:t>Приказ Министерства здравоохранения и социального развития РФ от 22.11.2004 года №247 «Об утверждении стандарта медицинской помощи больным </a:t>
            </a:r>
            <a:r>
              <a:rPr lang="ru-RU" altLang="ru-RU" sz="2400" b="1" dirty="0" err="1">
                <a:solidFill>
                  <a:srgbClr val="FF0000"/>
                </a:solidFill>
              </a:rPr>
              <a:t>гастроэзофагеальным</a:t>
            </a:r>
            <a:r>
              <a:rPr lang="ru-RU" altLang="ru-RU" sz="2400" b="1" dirty="0">
                <a:solidFill>
                  <a:srgbClr val="FF0000"/>
                </a:solidFill>
              </a:rPr>
              <a:t>  рефлюксом»</a:t>
            </a:r>
          </a:p>
          <a:p>
            <a:r>
              <a:rPr lang="ru-RU" altLang="ru-RU" sz="2400" b="1" dirty="0">
                <a:solidFill>
                  <a:srgbClr val="FF0000"/>
                </a:solidFill>
              </a:rPr>
              <a:t/>
            </a:r>
            <a:br>
              <a:rPr lang="ru-RU" altLang="ru-RU" sz="2400" b="1" dirty="0">
                <a:solidFill>
                  <a:srgbClr val="FF0000"/>
                </a:solidFill>
              </a:rPr>
            </a:br>
            <a:endParaRPr lang="ru-RU" alt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9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964613" cy="45561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b="1" dirty="0">
                <a:solidFill>
                  <a:srgbClr val="FF0000"/>
                </a:solidFill>
                <a:latin typeface="Arial" pitchFamily="34" charset="0"/>
              </a:rPr>
              <a:t>Алгоритмы  лечения ГЭРБ (</a:t>
            </a:r>
            <a:r>
              <a:rPr lang="ru-RU" altLang="ru-RU" sz="3200" b="1" dirty="0" smtClean="0">
                <a:solidFill>
                  <a:srgbClr val="FF0000"/>
                </a:solidFill>
                <a:latin typeface="Arial" pitchFamily="34" charset="0"/>
              </a:rPr>
              <a:t>РГА-2020 </a:t>
            </a:r>
            <a:r>
              <a:rPr lang="ru-RU" altLang="ru-RU" sz="3200" b="1" dirty="0">
                <a:solidFill>
                  <a:srgbClr val="FF0000"/>
                </a:solidFill>
                <a:latin typeface="Arial" pitchFamily="34" charset="0"/>
              </a:rPr>
              <a:t>год)</a:t>
            </a:r>
          </a:p>
        </p:txBody>
      </p:sp>
      <p:sp>
        <p:nvSpPr>
          <p:cNvPr id="13527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247650" y="1752600"/>
            <a:ext cx="8896350" cy="4498975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altLang="ru-RU" i="1"/>
              <a:t> </a:t>
            </a:r>
          </a:p>
          <a:p>
            <a:pPr algn="just">
              <a:buFont typeface="Wingdings" pitchFamily="2" charset="2"/>
              <a:buNone/>
            </a:pPr>
            <a:endParaRPr lang="ru-RU" altLang="ru-RU" i="1"/>
          </a:p>
        </p:txBody>
      </p:sp>
      <p:graphicFrame>
        <p:nvGraphicFramePr>
          <p:cNvPr id="1352708" name="Group 4"/>
          <p:cNvGraphicFramePr>
            <a:graphicFrameLocks noGrp="1"/>
          </p:cNvGraphicFramePr>
          <p:nvPr>
            <p:ph type="tbl" idx="1"/>
          </p:nvPr>
        </p:nvGraphicFramePr>
        <p:xfrm>
          <a:off x="0" y="1052513"/>
          <a:ext cx="9144000" cy="5776278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676400"/>
                <a:gridCol w="1981200"/>
                <a:gridCol w="1828800"/>
              </a:tblGrid>
              <a:tr h="1871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ГЭРБ. </a:t>
                      </a:r>
                      <a:r>
                        <a:rPr kumimoji="0" lang="ru-RU" alt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зрозивный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  эзофагит.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Единичные эрозии.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ГЭРБ. зрозивный  эзофагит.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Множествен-ные эрозии.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ГЭРБ: курс поддерживающего лечения после заживления эрозий  в  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16–24  недель, 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26-52 недель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НЭРБ. Неэрозивная рефлюксная болезнь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9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Основной курс лечения 4 недели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Основной курс лечения  8 недель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При наличии осложнений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При </a:t>
                      </a:r>
                      <a:r>
                        <a:rPr kumimoji="0" lang="ru-RU" alt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неосложнен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-ном   течении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Без указаний на наличие зрозивного  эзофагита в анамнезе.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8988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Рабепразол  и омепразол по 20 мг  или эзомепразол по  20 мг, или лансопразол 30 мг или пантопразол  40 мг  2 раз в сутки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Рабепразол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  по 10 мг или </a:t>
                      </a:r>
                      <a:r>
                        <a:rPr kumimoji="0" lang="ru-RU" alt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омепразол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, </a:t>
                      </a:r>
                      <a:r>
                        <a:rPr kumimoji="0" lang="ru-RU" alt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эзомепразол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 по 20 мг или </a:t>
                      </a:r>
                      <a:r>
                        <a:rPr kumimoji="0" lang="ru-RU" alt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лансопразол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 30 мг или </a:t>
                      </a:r>
                      <a:r>
                        <a:rPr kumimoji="0" lang="ru-RU" alt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пантопразол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 20 мг 1 раз в сутки. Возможен прием «по требованию» - только при возникновении изжоги.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14289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Антациды </a:t>
            </a:r>
            <a:r>
              <a:rPr lang="ru-RU" dirty="0"/>
              <a:t>и </a:t>
            </a:r>
            <a:r>
              <a:rPr lang="ru-RU" dirty="0" err="1" smtClean="0"/>
              <a:t>алгинаты</a:t>
            </a:r>
            <a:endParaRPr lang="ru-RU" dirty="0" smtClean="0"/>
          </a:p>
          <a:p>
            <a:r>
              <a:rPr lang="ru-RU" dirty="0" err="1" smtClean="0"/>
              <a:t>Эзофагопротекторы</a:t>
            </a:r>
            <a:r>
              <a:rPr lang="ru-RU" dirty="0" smtClean="0"/>
              <a:t>(</a:t>
            </a:r>
            <a:r>
              <a:rPr lang="ru-RU" dirty="0" err="1" smtClean="0"/>
              <a:t>гиалуроновая</a:t>
            </a:r>
            <a:r>
              <a:rPr lang="ru-RU" dirty="0" smtClean="0"/>
              <a:t> кислота </a:t>
            </a:r>
            <a:r>
              <a:rPr lang="ru-RU" dirty="0"/>
              <a:t>и </a:t>
            </a:r>
            <a:r>
              <a:rPr lang="ru-RU" dirty="0" err="1" smtClean="0"/>
              <a:t>хондроитин</a:t>
            </a:r>
            <a:r>
              <a:rPr lang="ru-RU" dirty="0" smtClean="0"/>
              <a:t> </a:t>
            </a:r>
            <a:r>
              <a:rPr lang="ru-RU" dirty="0"/>
              <a:t>сульфата </a:t>
            </a:r>
            <a:r>
              <a:rPr lang="ru-RU" dirty="0" err="1" smtClean="0"/>
              <a:t>Полоксамер</a:t>
            </a:r>
            <a:r>
              <a:rPr lang="ru-RU" dirty="0" smtClean="0"/>
              <a:t> 407- </a:t>
            </a:r>
            <a:r>
              <a:rPr lang="ru-RU" dirty="0" err="1" smtClean="0"/>
              <a:t>альфазокс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altLang="ru-RU" u="sng" dirty="0" err="1" smtClean="0">
                <a:latin typeface="Arial" pitchFamily="34" charset="0"/>
              </a:rPr>
              <a:t>Прокинетики</a:t>
            </a:r>
            <a:r>
              <a:rPr lang="ru-RU" altLang="ru-RU" u="sng" dirty="0" smtClean="0">
                <a:latin typeface="Arial" pitchFamily="34" charset="0"/>
              </a:rPr>
              <a:t> (</a:t>
            </a:r>
            <a:r>
              <a:rPr lang="ru-RU" altLang="ru-RU" u="sng" dirty="0" err="1" smtClean="0">
                <a:latin typeface="Arial" pitchFamily="34" charset="0"/>
              </a:rPr>
              <a:t>Итоприда</a:t>
            </a:r>
            <a:r>
              <a:rPr lang="ru-RU" altLang="ru-RU" u="sng" dirty="0" smtClean="0">
                <a:latin typeface="Arial" pitchFamily="34" charset="0"/>
              </a:rPr>
              <a:t> гидрохлорид</a:t>
            </a:r>
            <a:r>
              <a:rPr lang="ru-RU" altLang="ru-RU" dirty="0" smtClean="0">
                <a:latin typeface="Arial" pitchFamily="34" charset="0"/>
              </a:rPr>
              <a:t> и </a:t>
            </a:r>
            <a:r>
              <a:rPr lang="ru-RU" altLang="ru-RU" dirty="0" err="1" smtClean="0">
                <a:latin typeface="Arial" pitchFamily="34" charset="0"/>
              </a:rPr>
              <a:t>тримебутин</a:t>
            </a:r>
            <a:r>
              <a:rPr lang="ru-RU" altLang="ru-RU" dirty="0" smtClean="0">
                <a:latin typeface="Arial" pitchFamily="34" charset="0"/>
              </a:rPr>
              <a:t>) назначаются 3р\ сутки</a:t>
            </a:r>
          </a:p>
          <a:p>
            <a:r>
              <a:rPr lang="ru-RU" altLang="ru-RU" dirty="0">
                <a:latin typeface="Arial" pitchFamily="34" charset="0"/>
              </a:rPr>
              <a:t>ИПП (</a:t>
            </a:r>
            <a:r>
              <a:rPr lang="ru-RU" altLang="ru-RU" b="1" dirty="0" err="1">
                <a:latin typeface="Arial" pitchFamily="34" charset="0"/>
              </a:rPr>
              <a:t>рабепразол</a:t>
            </a:r>
            <a:r>
              <a:rPr lang="ru-RU" altLang="ru-RU" dirty="0">
                <a:latin typeface="Arial" pitchFamily="34" charset="0"/>
              </a:rPr>
              <a:t> в дозе 20 мг </a:t>
            </a:r>
            <a:r>
              <a:rPr lang="ru-RU" altLang="ru-RU" dirty="0" smtClean="0">
                <a:latin typeface="Arial" pitchFamily="34" charset="0"/>
              </a:rPr>
              <a:t>в сутки, </a:t>
            </a:r>
            <a:r>
              <a:rPr lang="ru-RU" altLang="ru-RU" dirty="0">
                <a:latin typeface="Arial" pitchFamily="34" charset="0"/>
              </a:rPr>
              <a:t>или </a:t>
            </a:r>
            <a:r>
              <a:rPr lang="ru-RU" altLang="ru-RU" b="1" dirty="0" err="1">
                <a:latin typeface="Arial" pitchFamily="34" charset="0"/>
              </a:rPr>
              <a:t>эзомепразол</a:t>
            </a:r>
            <a:r>
              <a:rPr lang="ru-RU" altLang="ru-RU" b="1" dirty="0">
                <a:latin typeface="Arial" pitchFamily="34" charset="0"/>
              </a:rPr>
              <a:t> </a:t>
            </a:r>
            <a:r>
              <a:rPr lang="ru-RU" altLang="ru-RU" dirty="0">
                <a:latin typeface="Arial" pitchFamily="34" charset="0"/>
              </a:rPr>
              <a:t>40 мг в </a:t>
            </a:r>
            <a:r>
              <a:rPr lang="ru-RU" altLang="ru-RU" dirty="0" smtClean="0">
                <a:latin typeface="Arial" pitchFamily="34" charset="0"/>
              </a:rPr>
              <a:t>день, </a:t>
            </a:r>
            <a:r>
              <a:rPr lang="ru-RU" altLang="ru-RU" dirty="0">
                <a:latin typeface="Arial" pitchFamily="34" charset="0"/>
              </a:rPr>
              <a:t>или </a:t>
            </a:r>
            <a:r>
              <a:rPr lang="ru-RU" altLang="ru-RU" b="1" dirty="0" err="1">
                <a:latin typeface="Arial" pitchFamily="34" charset="0"/>
              </a:rPr>
              <a:t>омепразол</a:t>
            </a:r>
            <a:r>
              <a:rPr lang="ru-RU" altLang="ru-RU" dirty="0">
                <a:latin typeface="Arial" pitchFamily="34" charset="0"/>
              </a:rPr>
              <a:t> в </a:t>
            </a:r>
            <a:r>
              <a:rPr lang="ru-RU" altLang="ru-RU" dirty="0" smtClean="0">
                <a:latin typeface="Arial" pitchFamily="34" charset="0"/>
              </a:rPr>
              <a:t>дозе 20 </a:t>
            </a:r>
            <a:r>
              <a:rPr lang="ru-RU" altLang="ru-RU" dirty="0">
                <a:latin typeface="Arial" pitchFamily="34" charset="0"/>
              </a:rPr>
              <a:t>мг 2 раза в день, или </a:t>
            </a:r>
            <a:r>
              <a:rPr lang="ru-RU" altLang="ru-RU" b="1" dirty="0" err="1">
                <a:latin typeface="Arial" pitchFamily="34" charset="0"/>
              </a:rPr>
              <a:t>декслансопразол</a:t>
            </a:r>
            <a:r>
              <a:rPr lang="ru-RU" altLang="ru-RU" dirty="0">
                <a:latin typeface="Arial" pitchFamily="34" charset="0"/>
              </a:rPr>
              <a:t> в </a:t>
            </a:r>
            <a:r>
              <a:rPr lang="ru-RU" altLang="ru-RU" dirty="0" smtClean="0">
                <a:latin typeface="Arial" pitchFamily="34" charset="0"/>
              </a:rPr>
              <a:t>дозе 60 </a:t>
            </a:r>
            <a:r>
              <a:rPr lang="ru-RU" altLang="ru-RU" dirty="0">
                <a:latin typeface="Arial" pitchFamily="34" charset="0"/>
              </a:rPr>
              <a:t>мг </a:t>
            </a:r>
            <a:r>
              <a:rPr lang="ru-RU" altLang="ru-RU" dirty="0" smtClean="0">
                <a:latin typeface="Arial" pitchFamily="34" charset="0"/>
              </a:rPr>
              <a:t>или </a:t>
            </a:r>
            <a:r>
              <a:rPr lang="ru-RU" altLang="ru-RU" b="1" dirty="0" err="1">
                <a:latin typeface="Arial" pitchFamily="34" charset="0"/>
              </a:rPr>
              <a:t>пантопразол</a:t>
            </a:r>
            <a:r>
              <a:rPr lang="ru-RU" altLang="ru-RU" dirty="0">
                <a:latin typeface="Arial" pitchFamily="34" charset="0"/>
              </a:rPr>
              <a:t> 40 мг в день)</a:t>
            </a:r>
            <a:endParaRPr lang="ru-RU" altLang="ru-RU" dirty="0" smtClean="0">
              <a:latin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056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Нет необходимости определения инфекции</a:t>
            </a:r>
          </a:p>
          <a:p>
            <a:r>
              <a:rPr lang="ru-RU" dirty="0"/>
              <a:t>H. </a:t>
            </a:r>
            <a:r>
              <a:rPr lang="ru-RU" dirty="0" err="1"/>
              <a:t>pylori</a:t>
            </a:r>
            <a:r>
              <a:rPr lang="ru-RU" dirty="0"/>
              <a:t> и, тем более, ее </a:t>
            </a:r>
            <a:r>
              <a:rPr lang="ru-RU" dirty="0" err="1"/>
              <a:t>эрадикации</a:t>
            </a:r>
            <a:r>
              <a:rPr lang="ru-RU" dirty="0"/>
              <a:t> при ГЭРБ.</a:t>
            </a:r>
          </a:p>
          <a:p>
            <a:r>
              <a:rPr lang="ru-RU" dirty="0"/>
              <a:t>Однако следует определить наличие инфекции</a:t>
            </a:r>
          </a:p>
          <a:p>
            <a:r>
              <a:rPr lang="ru-RU" dirty="0"/>
              <a:t>H. </a:t>
            </a:r>
            <a:r>
              <a:rPr lang="ru-RU" dirty="0" err="1"/>
              <a:t>pylori</a:t>
            </a:r>
            <a:r>
              <a:rPr lang="ru-RU" dirty="0"/>
              <a:t> и провести ее </a:t>
            </a:r>
            <a:r>
              <a:rPr lang="ru-RU" dirty="0" err="1"/>
              <a:t>эрадикацию</a:t>
            </a:r>
            <a:r>
              <a:rPr lang="ru-RU" dirty="0"/>
              <a:t> при назначении терапии ИПП на длительный срок</a:t>
            </a:r>
          </a:p>
        </p:txBody>
      </p:sp>
    </p:spTree>
    <p:extLst>
      <p:ext uri="{BB962C8B-B14F-4D97-AF65-F5344CB8AC3E}">
        <p14:creationId xmlns:p14="http://schemas.microsoft.com/office/powerpoint/2010/main" val="2355891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654" y="1484314"/>
            <a:ext cx="8496300" cy="136842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ru-RU" altLang="ru-RU" sz="4000" dirty="0"/>
              <a:t> </a:t>
            </a:r>
            <a:r>
              <a:rPr lang="ru-RU" altLang="ru-RU" sz="3200" dirty="0"/>
              <a:t> </a:t>
            </a:r>
            <a:r>
              <a:rPr lang="ru-RU" altLang="ru-RU" sz="3600" b="1" dirty="0">
                <a:solidFill>
                  <a:srgbClr val="FF0000"/>
                </a:solidFill>
              </a:rPr>
              <a:t>Хронический   панкреатит   </a:t>
            </a:r>
            <a:r>
              <a:rPr lang="ru-RU" altLang="ru-RU" sz="3600" b="1" i="1" dirty="0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1574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2223" y="3068638"/>
            <a:ext cx="3305908" cy="378936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sz="1600" i="1"/>
          </a:p>
          <a:p>
            <a:pPr>
              <a:lnSpc>
                <a:spcPct val="80000"/>
              </a:lnSpc>
            </a:pPr>
            <a:r>
              <a:rPr lang="ru-RU" altLang="ru-RU" sz="1200" b="1" i="1"/>
              <a:t> </a:t>
            </a:r>
          </a:p>
          <a:p>
            <a:pPr>
              <a:lnSpc>
                <a:spcPct val="80000"/>
              </a:lnSpc>
            </a:pPr>
            <a:r>
              <a:rPr lang="ru-RU" altLang="ru-RU" sz="200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altLang="ru-RU" sz="200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altLang="ru-RU" sz="1200" b="1" i="1"/>
              <a:t> </a:t>
            </a:r>
          </a:p>
        </p:txBody>
      </p:sp>
      <p:sp>
        <p:nvSpPr>
          <p:cNvPr id="1574916" name="Text Box 4"/>
          <p:cNvSpPr txBox="1">
            <a:spLocks noChangeArrowheads="1"/>
          </p:cNvSpPr>
          <p:nvPr/>
        </p:nvSpPr>
        <p:spPr bwMode="auto">
          <a:xfrm>
            <a:off x="764931" y="796925"/>
            <a:ext cx="4006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>
                <a:latin typeface="Garamond" pitchFamily="18" charset="0"/>
              </a:rPr>
              <a:t> </a:t>
            </a:r>
          </a:p>
        </p:txBody>
      </p:sp>
      <p:sp>
        <p:nvSpPr>
          <p:cNvPr id="1574917" name="Rectangle 5"/>
          <p:cNvSpPr>
            <a:spLocks noChangeArrowheads="1"/>
          </p:cNvSpPr>
          <p:nvPr/>
        </p:nvSpPr>
        <p:spPr bwMode="auto">
          <a:xfrm>
            <a:off x="118697" y="4581526"/>
            <a:ext cx="418806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ru-RU" altLang="ru-RU" sz="2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1574918" name="Picture 6" descr="pancreas bu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228" y="4076700"/>
            <a:ext cx="3323492" cy="234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84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4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4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74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00705" y="188913"/>
            <a:ext cx="5757496" cy="1143000"/>
          </a:xfrm>
        </p:spPr>
        <p:txBody>
          <a:bodyPr anchorCtr="1"/>
          <a:lstStyle/>
          <a:p>
            <a:r>
              <a:rPr lang="ru-RU" altLang="ru-RU" sz="3200" b="1" dirty="0">
                <a:solidFill>
                  <a:srgbClr val="FF0000"/>
                </a:solidFill>
                <a:latin typeface="Arial" pitchFamily="34" charset="0"/>
              </a:rPr>
              <a:t>Определение</a:t>
            </a:r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2046" y="1412876"/>
            <a:ext cx="8206154" cy="518477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800" b="1" dirty="0"/>
              <a:t>Хронический панкреатит</a:t>
            </a:r>
            <a:r>
              <a:rPr lang="ru-RU" altLang="ru-RU" dirty="0"/>
              <a:t> </a:t>
            </a:r>
            <a:r>
              <a:rPr lang="ru-RU" altLang="ru-RU" sz="2800" dirty="0"/>
              <a:t> </a:t>
            </a:r>
            <a:r>
              <a:rPr lang="ru-RU" altLang="ru-RU" sz="2800" b="1" dirty="0"/>
              <a:t>–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800" dirty="0"/>
              <a:t>группа хронических заболеваний поджелудочной железы </a:t>
            </a:r>
            <a:r>
              <a:rPr lang="ru-RU" altLang="ru-RU" sz="2800" dirty="0" smtClean="0"/>
              <a:t> различной </a:t>
            </a:r>
            <a:r>
              <a:rPr lang="ru-RU" altLang="ru-RU" sz="2800" dirty="0"/>
              <a:t>этиологии,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800" dirty="0"/>
              <a:t>воспалительной природы,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800" dirty="0"/>
              <a:t>характеризующихся болью в животе,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800" dirty="0"/>
              <a:t>развитием необратимых структурных изменений паренхимы и протоков,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800" dirty="0"/>
              <a:t>замещением их соединительной (фиброзной) тканью и </a:t>
            </a:r>
            <a:r>
              <a:rPr lang="ru-RU" altLang="ru-RU" sz="2800" dirty="0" smtClean="0"/>
              <a:t>развитием </a:t>
            </a:r>
            <a:r>
              <a:rPr lang="ru-RU" altLang="ru-RU" sz="2800" dirty="0"/>
              <a:t>вследствие этого экзокринной и эндокринной панкреатической недостаточности</a:t>
            </a:r>
            <a:r>
              <a:rPr lang="ru-RU" altLang="ru-RU" sz="2800" b="1" dirty="0"/>
              <a:t> </a:t>
            </a:r>
          </a:p>
        </p:txBody>
      </p:sp>
      <p:pic>
        <p:nvPicPr>
          <p:cNvPr id="1576964" name="Picture 4" descr="НОГР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7" y="188913"/>
            <a:ext cx="191818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65" name="Text Box 5"/>
          <p:cNvSpPr txBox="1">
            <a:spLocks noChangeArrowheads="1"/>
          </p:cNvSpPr>
          <p:nvPr/>
        </p:nvSpPr>
        <p:spPr bwMode="auto">
          <a:xfrm>
            <a:off x="1907931" y="404813"/>
            <a:ext cx="86457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600" b="1" dirty="0" smtClean="0">
                <a:solidFill>
                  <a:srgbClr val="000066"/>
                </a:solidFill>
                <a:latin typeface="Arial Black" pitchFamily="34" charset="0"/>
                <a:cs typeface="Arial" pitchFamily="34" charset="0"/>
              </a:rPr>
              <a:t>2013</a:t>
            </a:r>
            <a:endParaRPr lang="ru-RU" altLang="ru-RU" sz="1600" b="1" dirty="0">
              <a:solidFill>
                <a:srgbClr val="000066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576966" name="Line 6"/>
          <p:cNvSpPr>
            <a:spLocks noChangeShapeType="1"/>
          </p:cNvSpPr>
          <p:nvPr/>
        </p:nvSpPr>
        <p:spPr bwMode="auto">
          <a:xfrm>
            <a:off x="2987920" y="1196975"/>
            <a:ext cx="5184531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576967" name="Picture 2" descr="5DuctsJ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21"/>
          <a:stretch>
            <a:fillRect/>
          </a:stretch>
        </p:blipFill>
        <p:spPr bwMode="auto">
          <a:xfrm>
            <a:off x="6516566" y="2276476"/>
            <a:ext cx="2627434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45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Клинические проявления хронического панкреатита</a:t>
            </a:r>
          </a:p>
        </p:txBody>
      </p:sp>
      <p:sp>
        <p:nvSpPr>
          <p:cNvPr id="152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923" y="1916114"/>
            <a:ext cx="8376138" cy="4078287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alt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Болевой синдром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alt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Диспепсические расстройства, как проявления внешнесекреторной недостаточности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alt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Сахарный диабет, как проявление инкреторной недостаточности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alt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Системные нарушения вследствие синдрома </a:t>
            </a:r>
            <a:r>
              <a:rPr lang="ru-RU" alt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мальабсорбции</a:t>
            </a:r>
            <a:r>
              <a:rPr lang="ru-RU" alt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и эндогенной токсемии</a:t>
            </a:r>
          </a:p>
        </p:txBody>
      </p:sp>
    </p:spTree>
    <p:extLst>
      <p:ext uri="{BB962C8B-B14F-4D97-AF65-F5344CB8AC3E}">
        <p14:creationId xmlns:p14="http://schemas.microsoft.com/office/powerpoint/2010/main" val="235869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4"/>
            <a:ext cx="9144000" cy="719137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>
                <a:solidFill>
                  <a:srgbClr val="FF0000"/>
                </a:solidFill>
              </a:rPr>
              <a:t>Клиническое течение ХП  </a:t>
            </a:r>
            <a:r>
              <a:rPr lang="ru-RU" altLang="ru-RU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524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6976"/>
            <a:ext cx="3581400" cy="41370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/>
              <a:t> </a:t>
            </a:r>
            <a:r>
              <a:rPr lang="ru-RU" altLang="ru-RU" sz="2400" b="1" u="sng" dirty="0"/>
              <a:t>Абдоминальная боль </a:t>
            </a:r>
          </a:p>
          <a:p>
            <a:pPr>
              <a:lnSpc>
                <a:spcPct val="80000"/>
              </a:lnSpc>
            </a:pPr>
            <a:r>
              <a:rPr lang="en-US" altLang="ru-RU" sz="2400" dirty="0"/>
              <a:t>I </a:t>
            </a:r>
            <a:r>
              <a:rPr lang="ru-RU" altLang="ru-RU" sz="2400" dirty="0"/>
              <a:t>этап </a:t>
            </a:r>
            <a:r>
              <a:rPr lang="en-US" altLang="ru-RU" sz="2400" dirty="0"/>
              <a:t>(</a:t>
            </a:r>
            <a:r>
              <a:rPr lang="ru-RU" altLang="ru-RU" sz="2400" dirty="0"/>
              <a:t>чаще до 10 лет)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Чередование обострений и ремиссий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Обострение проявляются болью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Диспепсия не выражена</a:t>
            </a:r>
          </a:p>
        </p:txBody>
      </p:sp>
      <p:sp>
        <p:nvSpPr>
          <p:cNvPr id="15247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62600" y="1125538"/>
            <a:ext cx="3581400" cy="413226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u="sng" dirty="0"/>
              <a:t>Диспепсия </a:t>
            </a:r>
          </a:p>
          <a:p>
            <a:pPr>
              <a:lnSpc>
                <a:spcPct val="80000"/>
              </a:lnSpc>
            </a:pPr>
            <a:r>
              <a:rPr lang="en-US" altLang="ru-RU" sz="2400" dirty="0"/>
              <a:t>II</a:t>
            </a:r>
            <a:r>
              <a:rPr lang="ru-RU" altLang="ru-RU" sz="2400" dirty="0"/>
              <a:t> этап </a:t>
            </a:r>
            <a:r>
              <a:rPr lang="en-US" altLang="ru-RU" sz="2400" dirty="0"/>
              <a:t>(</a:t>
            </a:r>
            <a:r>
              <a:rPr lang="ru-RU" altLang="ru-RU" sz="2400" dirty="0"/>
              <a:t>чаще  после  10 лет)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Желудочная диспепсия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Кишечная диспепсия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Болевой с-м не выражен</a:t>
            </a:r>
          </a:p>
        </p:txBody>
      </p:sp>
      <p:sp>
        <p:nvSpPr>
          <p:cNvPr id="1524741" name="Text Box 5"/>
          <p:cNvSpPr txBox="1">
            <a:spLocks noChangeArrowheads="1"/>
          </p:cNvSpPr>
          <p:nvPr/>
        </p:nvSpPr>
        <p:spPr bwMode="auto">
          <a:xfrm>
            <a:off x="0" y="5229226"/>
            <a:ext cx="5237285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000" b="1" dirty="0">
                <a:solidFill>
                  <a:schemeClr val="tx2"/>
                </a:solidFill>
                <a:latin typeface="Arial" pitchFamily="34" charset="0"/>
              </a:rPr>
              <a:t>Осложненный вариант: нарушение оттока желчи, холангит, абсцессы, киста, эрозивный эзофагит, ферментативный холецистит  (</a:t>
            </a:r>
            <a:r>
              <a:rPr lang="ru-RU" alt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Калинин А.В., 2008)</a:t>
            </a:r>
          </a:p>
          <a:p>
            <a:endParaRPr lang="ru-RU" altLang="ru-RU" sz="2000" b="1" dirty="0">
              <a:solidFill>
                <a:schemeClr val="tx2"/>
              </a:solidFill>
              <a:latin typeface="Arial" pitchFamily="34" charset="0"/>
            </a:endParaRPr>
          </a:p>
        </p:txBody>
      </p:sp>
      <p:pic>
        <p:nvPicPr>
          <p:cNvPr id="1524743" name="Picture 7" descr="gastr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538" y="1052513"/>
            <a:ext cx="1905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474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754" y="4121150"/>
            <a:ext cx="3376246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09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849312"/>
          </a:xfrm>
        </p:spPr>
        <p:txBody>
          <a:bodyPr/>
          <a:lstStyle/>
          <a:p>
            <a:pPr algn="ctr"/>
            <a:r>
              <a:rPr lang="ru-RU" altLang="ru-RU" sz="3600">
                <a:solidFill>
                  <a:schemeClr val="tx1"/>
                </a:solidFill>
              </a:rPr>
              <a:t>Кислотозависимые заболевания</a:t>
            </a:r>
            <a:r>
              <a:rPr lang="ru-RU" altLang="ru-RU" sz="4000"/>
              <a:t> </a:t>
            </a:r>
          </a:p>
        </p:txBody>
      </p:sp>
      <p:sp>
        <p:nvSpPr>
          <p:cNvPr id="1665030" name="Text Box 6"/>
          <p:cNvSpPr txBox="1">
            <a:spLocks noChangeArrowheads="1"/>
          </p:cNvSpPr>
          <p:nvPr/>
        </p:nvSpPr>
        <p:spPr bwMode="auto">
          <a:xfrm>
            <a:off x="3635375" y="3716338"/>
            <a:ext cx="1728788" cy="434975"/>
          </a:xfrm>
          <a:prstGeom prst="rect">
            <a:avLst/>
          </a:prstGeom>
          <a:solidFill>
            <a:srgbClr val="CC33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rPr>
              <a:t>КЗЗ - Н</a:t>
            </a:r>
            <a:r>
              <a:rPr lang="en-US" altLang="ru-RU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rPr>
              <a:t>Cl</a:t>
            </a:r>
            <a:endParaRPr lang="ru-RU" altLang="ru-RU" sz="2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pitchFamily="34" charset="0"/>
            </a:endParaRPr>
          </a:p>
        </p:txBody>
      </p:sp>
      <p:sp>
        <p:nvSpPr>
          <p:cNvPr id="1665031" name="Text Box 7"/>
          <p:cNvSpPr txBox="1">
            <a:spLocks noChangeArrowheads="1"/>
          </p:cNvSpPr>
          <p:nvPr/>
        </p:nvSpPr>
        <p:spPr bwMode="auto">
          <a:xfrm>
            <a:off x="395288" y="2468563"/>
            <a:ext cx="2305050" cy="6794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0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Язвенная болезнь желудка    и ДПК</a:t>
            </a:r>
          </a:p>
        </p:txBody>
      </p:sp>
      <p:sp>
        <p:nvSpPr>
          <p:cNvPr id="1665032" name="Text Box 8"/>
          <p:cNvSpPr txBox="1">
            <a:spLocks noChangeArrowheads="1"/>
          </p:cNvSpPr>
          <p:nvPr/>
        </p:nvSpPr>
        <p:spPr bwMode="auto">
          <a:xfrm>
            <a:off x="5867400" y="2852738"/>
            <a:ext cx="2305050" cy="6794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Функциональная  и с-м диспепсии</a:t>
            </a:r>
            <a:r>
              <a:rPr lang="ru-RU" altLang="ru-RU" b="0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665033" name="Text Box 9"/>
          <p:cNvSpPr txBox="1">
            <a:spLocks noChangeArrowheads="1"/>
          </p:cNvSpPr>
          <p:nvPr/>
        </p:nvSpPr>
        <p:spPr bwMode="auto">
          <a:xfrm>
            <a:off x="2916238" y="1604963"/>
            <a:ext cx="3095625" cy="66992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Хронический </a:t>
            </a:r>
          </a:p>
          <a:p>
            <a:pPr algn="ctr"/>
            <a:r>
              <a:rPr lang="ru-RU" altLang="ru-RU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гастрит, гастродуоденит</a:t>
            </a:r>
            <a:r>
              <a:rPr lang="ru-RU" altLang="ru-RU" b="0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665034" name="Text Box 10"/>
          <p:cNvSpPr txBox="1">
            <a:spLocks noChangeArrowheads="1"/>
          </p:cNvSpPr>
          <p:nvPr/>
        </p:nvSpPr>
        <p:spPr bwMode="auto">
          <a:xfrm>
            <a:off x="971550" y="4868863"/>
            <a:ext cx="1727200" cy="6794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НПВП-гастропатия</a:t>
            </a:r>
            <a:endParaRPr lang="ru-RU" altLang="ru-RU" b="0">
              <a:solidFill>
                <a:schemeClr val="tx1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665035" name="Text Box 11"/>
          <p:cNvSpPr txBox="1">
            <a:spLocks noChangeArrowheads="1"/>
          </p:cNvSpPr>
          <p:nvPr/>
        </p:nvSpPr>
        <p:spPr bwMode="auto">
          <a:xfrm>
            <a:off x="5724525" y="5253038"/>
            <a:ext cx="2232025" cy="40481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Хр. панкреатит</a:t>
            </a:r>
            <a:r>
              <a:rPr lang="ru-RU" altLang="ru-RU" b="0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ru-RU" altLang="ru-RU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ru-RU" altLang="ru-RU" b="0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665036" name="Text Box 12"/>
          <p:cNvSpPr txBox="1">
            <a:spLocks noChangeArrowheads="1"/>
          </p:cNvSpPr>
          <p:nvPr/>
        </p:nvSpPr>
        <p:spPr bwMode="auto">
          <a:xfrm>
            <a:off x="611188" y="3621088"/>
            <a:ext cx="2305050" cy="6794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Первичный</a:t>
            </a:r>
          </a:p>
          <a:p>
            <a:pPr algn="ctr"/>
            <a:r>
              <a:rPr lang="ru-RU" altLang="ru-RU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гипопаратиреоз</a:t>
            </a:r>
            <a:r>
              <a:rPr lang="ru-RU" altLang="ru-RU" b="0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65037" name="Text Box 13"/>
          <p:cNvSpPr txBox="1">
            <a:spLocks noChangeArrowheads="1"/>
          </p:cNvSpPr>
          <p:nvPr/>
        </p:nvSpPr>
        <p:spPr bwMode="auto">
          <a:xfrm>
            <a:off x="3348038" y="5253038"/>
            <a:ext cx="2160587" cy="6794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с-м Золлингера-</a:t>
            </a:r>
          </a:p>
          <a:p>
            <a:pPr algn="ctr"/>
            <a:r>
              <a:rPr lang="ru-RU" altLang="ru-RU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 Эллисона</a:t>
            </a:r>
            <a:r>
              <a:rPr lang="ru-RU" altLang="ru-RU" b="0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65039" name="Text Box 15"/>
          <p:cNvSpPr txBox="1">
            <a:spLocks noChangeArrowheads="1"/>
          </p:cNvSpPr>
          <p:nvPr/>
        </p:nvSpPr>
        <p:spPr bwMode="auto">
          <a:xfrm>
            <a:off x="6084888" y="4027488"/>
            <a:ext cx="1042987" cy="40481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dirty="0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ГЭРБ</a:t>
            </a:r>
          </a:p>
        </p:txBody>
      </p:sp>
      <p:sp>
        <p:nvSpPr>
          <p:cNvPr id="1665040" name="Line 40"/>
          <p:cNvSpPr>
            <a:spLocks noChangeShapeType="1"/>
          </p:cNvSpPr>
          <p:nvPr/>
        </p:nvSpPr>
        <p:spPr bwMode="auto">
          <a:xfrm flipH="1" flipV="1">
            <a:off x="2916238" y="3910013"/>
            <a:ext cx="503237" cy="238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65041" name="Line 40"/>
          <p:cNvSpPr>
            <a:spLocks noChangeShapeType="1"/>
          </p:cNvSpPr>
          <p:nvPr/>
        </p:nvSpPr>
        <p:spPr bwMode="auto">
          <a:xfrm flipH="1" flipV="1">
            <a:off x="2916238" y="3068638"/>
            <a:ext cx="719137" cy="4810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65042" name="Line 40"/>
          <p:cNvSpPr>
            <a:spLocks noChangeShapeType="1"/>
          </p:cNvSpPr>
          <p:nvPr/>
        </p:nvSpPr>
        <p:spPr bwMode="auto">
          <a:xfrm flipH="1" flipV="1">
            <a:off x="4427538" y="2565400"/>
            <a:ext cx="0" cy="93503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65043" name="Line 40"/>
          <p:cNvSpPr>
            <a:spLocks noChangeShapeType="1"/>
          </p:cNvSpPr>
          <p:nvPr/>
        </p:nvSpPr>
        <p:spPr bwMode="auto">
          <a:xfrm flipH="1">
            <a:off x="2771775" y="4365625"/>
            <a:ext cx="792163" cy="7921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65044" name="Line 40"/>
          <p:cNvSpPr>
            <a:spLocks noChangeShapeType="1"/>
          </p:cNvSpPr>
          <p:nvPr/>
        </p:nvSpPr>
        <p:spPr bwMode="auto">
          <a:xfrm flipH="1">
            <a:off x="4500563" y="4221163"/>
            <a:ext cx="0" cy="9588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65045" name="Line 40"/>
          <p:cNvSpPr>
            <a:spLocks noChangeShapeType="1"/>
          </p:cNvSpPr>
          <p:nvPr/>
        </p:nvSpPr>
        <p:spPr bwMode="auto">
          <a:xfrm>
            <a:off x="5292725" y="4292600"/>
            <a:ext cx="503238" cy="86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65046" name="Line 40"/>
          <p:cNvSpPr>
            <a:spLocks noChangeShapeType="1"/>
          </p:cNvSpPr>
          <p:nvPr/>
        </p:nvSpPr>
        <p:spPr bwMode="auto">
          <a:xfrm flipV="1">
            <a:off x="5292725" y="3141663"/>
            <a:ext cx="503238" cy="4302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65047" name="Line 40"/>
          <p:cNvSpPr>
            <a:spLocks noChangeShapeType="1"/>
          </p:cNvSpPr>
          <p:nvPr/>
        </p:nvSpPr>
        <p:spPr bwMode="auto">
          <a:xfrm>
            <a:off x="5508625" y="4076700"/>
            <a:ext cx="503238" cy="26511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35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rgbClr val="FF0000"/>
                </a:solidFill>
              </a:rPr>
              <a:t>Характеристика боли</a:t>
            </a:r>
          </a:p>
        </p:txBody>
      </p:sp>
      <p:sp>
        <p:nvSpPr>
          <p:cNvPr id="164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altLang="ru-RU" dirty="0"/>
              <a:t>Боль в животе возникает через 20-40 мин. после </a:t>
            </a:r>
            <a:r>
              <a:rPr lang="ru-RU" altLang="ru-RU" dirty="0" smtClean="0"/>
              <a:t>еды-</a:t>
            </a:r>
            <a:r>
              <a:rPr lang="ru-RU" dirty="0"/>
              <a:t> локализуется в </a:t>
            </a:r>
            <a:r>
              <a:rPr lang="ru-RU" dirty="0" err="1"/>
              <a:t>эпигастрии</a:t>
            </a:r>
            <a:r>
              <a:rPr lang="ru-RU" dirty="0"/>
              <a:t> с иррадиацией в спину, усиливаясь после приема пищи и уменьшаясь в положении сидя или наклоне </a:t>
            </a:r>
            <a:r>
              <a:rPr lang="ru-RU" dirty="0" smtClean="0"/>
              <a:t>вперед.</a:t>
            </a:r>
          </a:p>
          <a:p>
            <a:r>
              <a:rPr lang="ru-RU" dirty="0" smtClean="0"/>
              <a:t>Приступы </a:t>
            </a:r>
            <a:r>
              <a:rPr lang="ru-RU" dirty="0"/>
              <a:t>боли могут рецидивировать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тип </a:t>
            </a:r>
            <a:r>
              <a:rPr lang="ru-RU" dirty="0"/>
              <a:t>A: непродолжительные </a:t>
            </a:r>
            <a:r>
              <a:rPr lang="ru-RU" dirty="0" smtClean="0"/>
              <a:t>приступы в </a:t>
            </a:r>
            <a:r>
              <a:rPr lang="ru-RU" dirty="0"/>
              <a:t>течение до 10 дней на фоне длительных </a:t>
            </a:r>
            <a:r>
              <a:rPr lang="ru-RU" dirty="0" err="1"/>
              <a:t>безболевых</a:t>
            </a:r>
            <a:r>
              <a:rPr lang="ru-RU" dirty="0"/>
              <a:t> </a:t>
            </a:r>
            <a:r>
              <a:rPr lang="ru-RU" dirty="0" smtClean="0"/>
              <a:t>периодов, иногда возможны постоянные боли </a:t>
            </a:r>
          </a:p>
          <a:p>
            <a:pPr marL="0" indent="0">
              <a:buNone/>
            </a:pPr>
            <a:r>
              <a:rPr lang="ru-RU" dirty="0" smtClean="0"/>
              <a:t>тип B: более тяжелые и продолжительные эпизоды </a:t>
            </a:r>
            <a:r>
              <a:rPr lang="ru-RU" dirty="0"/>
              <a:t>с </a:t>
            </a:r>
            <a:r>
              <a:rPr lang="ru-RU" dirty="0" err="1"/>
              <a:t>безболевыми</a:t>
            </a:r>
            <a:r>
              <a:rPr lang="ru-RU" dirty="0"/>
              <a:t> периодами </a:t>
            </a:r>
            <a:r>
              <a:rPr lang="ru-RU" dirty="0" smtClean="0"/>
              <a:t>длительностью 1–2 </a:t>
            </a:r>
            <a:r>
              <a:rPr lang="ru-RU" dirty="0" err="1"/>
              <a:t>мес</a:t>
            </a:r>
            <a:r>
              <a:rPr lang="ru-RU" dirty="0"/>
              <a:t>, чаще наблюдаются при алкогольном </a:t>
            </a:r>
            <a:r>
              <a:rPr lang="ru-RU" dirty="0" smtClean="0"/>
              <a:t>ХП.</a:t>
            </a:r>
            <a:endParaRPr lang="ru-RU" dirty="0"/>
          </a:p>
          <a:p>
            <a:endParaRPr lang="ru-RU" altLang="ru-RU" dirty="0" smtClean="0"/>
          </a:p>
          <a:p>
            <a:pPr>
              <a:buFont typeface="Wingdings" pitchFamily="2" charset="2"/>
              <a:buNone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3352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Клинические </a:t>
            </a:r>
            <a:r>
              <a:rPr lang="ru-RU" sz="3200" b="1" dirty="0">
                <a:solidFill>
                  <a:srgbClr val="FF0000"/>
                </a:solidFill>
              </a:rPr>
              <a:t>рекомендации Российской гастроэнтерологической </a:t>
            </a:r>
            <a:r>
              <a:rPr lang="ru-RU" sz="3200" b="1" dirty="0" smtClean="0">
                <a:solidFill>
                  <a:srgbClr val="FF0000"/>
                </a:solidFill>
              </a:rPr>
              <a:t>ассоциации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</a:t>
            </a:r>
            <a:r>
              <a:rPr lang="ru-RU" dirty="0"/>
              <a:t>диагностике и лечению </a:t>
            </a:r>
            <a:r>
              <a:rPr lang="ru-RU" dirty="0" smtClean="0"/>
              <a:t>хронического панкреатита</a:t>
            </a:r>
          </a:p>
          <a:p>
            <a:r>
              <a:rPr lang="ru-RU" dirty="0" smtClean="0"/>
              <a:t>по </a:t>
            </a:r>
            <a:r>
              <a:rPr lang="ru-RU" dirty="0"/>
              <a:t>диагностике и лечению </a:t>
            </a:r>
            <a:r>
              <a:rPr lang="ru-RU" dirty="0" smtClean="0"/>
              <a:t>экзокринной недостаточности </a:t>
            </a:r>
            <a:r>
              <a:rPr lang="ru-RU" dirty="0"/>
              <a:t>поджелудочной железы</a:t>
            </a:r>
          </a:p>
        </p:txBody>
      </p:sp>
    </p:spTree>
    <p:extLst>
      <p:ext uri="{BB962C8B-B14F-4D97-AF65-F5344CB8AC3E}">
        <p14:creationId xmlns:p14="http://schemas.microsoft.com/office/powerpoint/2010/main" val="30091565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16632"/>
            <a:ext cx="8229600" cy="888107"/>
          </a:xfrm>
        </p:spPr>
        <p:txBody>
          <a:bodyPr>
            <a:normAutofit fontScale="90000"/>
          </a:bodyPr>
          <a:lstStyle/>
          <a:p>
            <a:r>
              <a:rPr lang="ru-RU" altLang="ru-RU" sz="3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Принципы лечения больных хроническим панкреатитом</a:t>
            </a:r>
            <a:r>
              <a:rPr lang="ru-RU" alt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124744"/>
            <a:ext cx="8642838" cy="460851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altLang="ru-RU" sz="2800" dirty="0"/>
              <a:t>Купирование </a:t>
            </a:r>
            <a:r>
              <a:rPr lang="ru-RU" altLang="ru-RU" sz="2800" dirty="0" smtClean="0"/>
              <a:t>боли</a:t>
            </a:r>
            <a:endParaRPr lang="ru-RU" altLang="ru-RU" sz="2800" dirty="0"/>
          </a:p>
          <a:p>
            <a:pPr>
              <a:lnSpc>
                <a:spcPct val="90000"/>
              </a:lnSpc>
            </a:pPr>
            <a:r>
              <a:rPr lang="ru-RU" altLang="ru-RU" sz="2800" dirty="0"/>
              <a:t>Коррекция экзокринной </a:t>
            </a:r>
            <a:r>
              <a:rPr lang="ru-RU" altLang="ru-RU" sz="2800" dirty="0" smtClean="0"/>
              <a:t>недостаточности</a:t>
            </a:r>
            <a:endParaRPr lang="ru-RU" altLang="ru-RU" sz="2800" dirty="0"/>
          </a:p>
          <a:p>
            <a:pPr>
              <a:lnSpc>
                <a:spcPct val="90000"/>
              </a:lnSpc>
            </a:pPr>
            <a:r>
              <a:rPr lang="ru-RU" altLang="ru-RU" sz="2800" dirty="0"/>
              <a:t>Коррекция эндокринной </a:t>
            </a:r>
            <a:r>
              <a:rPr lang="ru-RU" altLang="ru-RU" sz="2800" dirty="0" smtClean="0"/>
              <a:t>недостаточности</a:t>
            </a:r>
            <a:endParaRPr lang="ru-RU" altLang="ru-RU" sz="2800" dirty="0"/>
          </a:p>
          <a:p>
            <a:pPr>
              <a:lnSpc>
                <a:spcPct val="90000"/>
              </a:lnSpc>
            </a:pPr>
            <a:r>
              <a:rPr lang="ru-RU" altLang="ru-RU" sz="2800" dirty="0"/>
              <a:t>Осуществление </a:t>
            </a:r>
            <a:r>
              <a:rPr lang="ru-RU" altLang="ru-RU" sz="2800" dirty="0" err="1"/>
              <a:t>нутритивной</a:t>
            </a:r>
            <a:r>
              <a:rPr lang="ru-RU" altLang="ru-RU" sz="2800" dirty="0"/>
              <a:t> </a:t>
            </a:r>
            <a:r>
              <a:rPr lang="ru-RU" altLang="ru-RU" sz="2800" dirty="0" smtClean="0"/>
              <a:t>поддержки</a:t>
            </a:r>
            <a:endParaRPr lang="ru-RU" altLang="ru-RU" sz="2800" dirty="0"/>
          </a:p>
          <a:p>
            <a:pPr>
              <a:lnSpc>
                <a:spcPct val="90000"/>
              </a:lnSpc>
            </a:pPr>
            <a:r>
              <a:rPr lang="ru-RU" altLang="ru-RU" sz="2800" dirty="0"/>
              <a:t>Улучшение качества </a:t>
            </a:r>
            <a:r>
              <a:rPr lang="ru-RU" altLang="ru-RU" sz="2800" dirty="0" smtClean="0"/>
              <a:t>жизни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2800" b="1" dirty="0" smtClean="0">
                <a:solidFill>
                  <a:srgbClr val="FF0000"/>
                </a:solidFill>
              </a:rPr>
              <a:t>Задачи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altLang="ru-RU" sz="2800" dirty="0"/>
              <a:t>Снизить панкреатическую секрецию,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altLang="ru-RU" sz="2800" dirty="0"/>
              <a:t>Восстановить отток панкреатического секрета в двенадцатиперстную кишку,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altLang="ru-RU" sz="2800" dirty="0"/>
              <a:t>Влияние на центральные механизмы формирования болевого синдрома</a:t>
            </a:r>
          </a:p>
        </p:txBody>
      </p:sp>
      <p:sp>
        <p:nvSpPr>
          <p:cNvPr id="694276" name="Rectangle 4"/>
          <p:cNvSpPr>
            <a:spLocks noChangeArrowheads="1"/>
          </p:cNvSpPr>
          <p:nvPr/>
        </p:nvSpPr>
        <p:spPr bwMode="auto">
          <a:xfrm>
            <a:off x="971551" y="6335714"/>
            <a:ext cx="81724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400"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137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7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7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7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7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7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7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7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7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7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7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893762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</a:rPr>
              <a:t>Ведение больных хроническим панкреатитом</a:t>
            </a:r>
            <a:b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</a:rPr>
              <a:t>Болевой синдром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ru-RU" altLang="ru-RU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7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581" y="1484314"/>
            <a:ext cx="8581292" cy="537368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</a:pPr>
            <a:r>
              <a:rPr lang="ru-RU" altLang="ru-RU" sz="2800" u="sng" dirty="0">
                <a:solidFill>
                  <a:schemeClr val="tx2"/>
                </a:solidFill>
                <a:latin typeface="Times New Roman" pitchFamily="18" charset="0"/>
              </a:rPr>
              <a:t>Полное исключение алкоголя. </a:t>
            </a:r>
          </a:p>
          <a:p>
            <a:pPr marL="457200" indent="-457200">
              <a:lnSpc>
                <a:spcPct val="90000"/>
              </a:lnSpc>
            </a:pPr>
            <a:r>
              <a:rPr lang="ru-RU" altLang="ru-RU" sz="2800" dirty="0">
                <a:solidFill>
                  <a:schemeClr val="tx2"/>
                </a:solidFill>
                <a:latin typeface="Times New Roman" pitchFamily="18" charset="0"/>
              </a:rPr>
              <a:t>ИПП (</a:t>
            </a:r>
            <a:r>
              <a:rPr lang="ru-RU" altLang="ru-RU" sz="2800" dirty="0" err="1">
                <a:solidFill>
                  <a:schemeClr val="tx2"/>
                </a:solidFill>
                <a:latin typeface="Times New Roman" pitchFamily="18" charset="0"/>
              </a:rPr>
              <a:t>омепразол</a:t>
            </a:r>
            <a:r>
              <a:rPr lang="ru-RU" altLang="ru-RU" sz="2800" dirty="0">
                <a:solidFill>
                  <a:schemeClr val="tx2"/>
                </a:solidFill>
                <a:latin typeface="Times New Roman" pitchFamily="18" charset="0"/>
              </a:rPr>
              <a:t> и др.) или блокаторы Н2 рецепторов гистамина (</a:t>
            </a:r>
            <a:r>
              <a:rPr lang="ru-RU" altLang="ru-RU" sz="2800" dirty="0" err="1">
                <a:solidFill>
                  <a:schemeClr val="tx2"/>
                </a:solidFill>
                <a:latin typeface="Times New Roman" pitchFamily="18" charset="0"/>
              </a:rPr>
              <a:t>фамотидин</a:t>
            </a:r>
            <a:r>
              <a:rPr lang="ru-RU" altLang="ru-RU" sz="2800" dirty="0">
                <a:solidFill>
                  <a:schemeClr val="tx2"/>
                </a:solidFill>
                <a:latin typeface="Times New Roman" pitchFamily="18" charset="0"/>
              </a:rPr>
              <a:t> 20 мг 2 раза в сутки)</a:t>
            </a:r>
            <a:r>
              <a:rPr lang="en-US" altLang="ru-RU" sz="28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altLang="ru-RU" sz="2800" dirty="0">
              <a:solidFill>
                <a:schemeClr val="tx2"/>
              </a:solidFill>
              <a:latin typeface="Times New Roman" pitchFamily="18" charset="0"/>
            </a:endParaRPr>
          </a:p>
          <a:p>
            <a:pPr marL="457200" indent="-457200">
              <a:lnSpc>
                <a:spcPct val="90000"/>
              </a:lnSpc>
            </a:pPr>
            <a:r>
              <a:rPr lang="ru-RU" altLang="ru-RU" sz="2800" dirty="0">
                <a:solidFill>
                  <a:schemeClr val="tx2"/>
                </a:solidFill>
                <a:latin typeface="Times New Roman" pitchFamily="18" charset="0"/>
              </a:rPr>
              <a:t>Буферные антациды (</a:t>
            </a:r>
            <a:r>
              <a:rPr lang="ru-RU" altLang="ru-RU" sz="2800" dirty="0" err="1">
                <a:solidFill>
                  <a:schemeClr val="tx2"/>
                </a:solidFill>
                <a:latin typeface="Times New Roman" pitchFamily="18" charset="0"/>
              </a:rPr>
              <a:t>рутацид</a:t>
            </a:r>
            <a:r>
              <a:rPr lang="ru-RU" altLang="ru-RU" sz="2800" dirty="0">
                <a:solidFill>
                  <a:schemeClr val="tx2"/>
                </a:solidFill>
                <a:latin typeface="Times New Roman" pitchFamily="18" charset="0"/>
              </a:rPr>
              <a:t>, маалокс, </a:t>
            </a:r>
            <a:r>
              <a:rPr lang="ru-RU" altLang="ru-RU" sz="2800" dirty="0" err="1">
                <a:solidFill>
                  <a:schemeClr val="tx2"/>
                </a:solidFill>
                <a:latin typeface="Times New Roman" pitchFamily="18" charset="0"/>
              </a:rPr>
              <a:t>протаб</a:t>
            </a:r>
            <a:r>
              <a:rPr lang="ru-RU" altLang="ru-RU" sz="2800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ru-RU" altLang="ru-RU" sz="2800" dirty="0" err="1">
                <a:solidFill>
                  <a:schemeClr val="tx2"/>
                </a:solidFill>
                <a:latin typeface="Times New Roman" pitchFamily="18" charset="0"/>
              </a:rPr>
              <a:t>фосфалюгель</a:t>
            </a:r>
            <a:r>
              <a:rPr lang="ru-RU" altLang="ru-RU" sz="2800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ru-RU" altLang="ru-RU" sz="2800" dirty="0" err="1">
                <a:solidFill>
                  <a:schemeClr val="tx2"/>
                </a:solidFill>
                <a:latin typeface="Times New Roman" pitchFamily="18" charset="0"/>
              </a:rPr>
              <a:t>гастал</a:t>
            </a:r>
            <a:r>
              <a:rPr lang="ru-RU" altLang="ru-RU" sz="2800" dirty="0">
                <a:solidFill>
                  <a:schemeClr val="tx2"/>
                </a:solidFill>
                <a:latin typeface="Times New Roman" pitchFamily="18" charset="0"/>
              </a:rPr>
              <a:t> и др.) 1 доза перед едой + 1 доза через 30-40 мин. после еды.</a:t>
            </a:r>
          </a:p>
          <a:p>
            <a:pPr marL="457200" indent="-457200">
              <a:lnSpc>
                <a:spcPct val="90000"/>
              </a:lnSpc>
            </a:pPr>
            <a:r>
              <a:rPr lang="ru-RU" altLang="ru-RU" sz="2800" dirty="0">
                <a:solidFill>
                  <a:schemeClr val="tx2"/>
                </a:solidFill>
                <a:latin typeface="Bookman Old Style" pitchFamily="18" charset="0"/>
              </a:rPr>
              <a:t>Спазмоанальгетики парентерально 1-3 раза в сутки 2 – 3 дня, затем спазмолитики  перорально  2 – 3 недели</a:t>
            </a:r>
            <a:r>
              <a:rPr lang="ru-RU" altLang="ru-RU" sz="2800" dirty="0" smtClean="0">
                <a:solidFill>
                  <a:schemeClr val="tx2"/>
                </a:solidFill>
                <a:latin typeface="Bookman Old Style" pitchFamily="18" charset="0"/>
              </a:rPr>
              <a:t>. </a:t>
            </a:r>
          </a:p>
          <a:p>
            <a:pPr marL="457200" indent="-457200">
              <a:lnSpc>
                <a:spcPct val="90000"/>
              </a:lnSpc>
            </a:pPr>
            <a:r>
              <a:rPr lang="ru-RU" altLang="ru-RU" sz="2800" dirty="0">
                <a:solidFill>
                  <a:schemeClr val="tx2"/>
                </a:solidFill>
                <a:latin typeface="Bookman Old Style" pitchFamily="18" charset="0"/>
              </a:rPr>
              <a:t>Анальгетики  </a:t>
            </a:r>
            <a:r>
              <a:rPr lang="ru-RU" altLang="ru-RU" sz="2800" dirty="0" smtClean="0">
                <a:solidFill>
                  <a:schemeClr val="tx2"/>
                </a:solidFill>
                <a:latin typeface="Bookman Old Style" pitchFamily="18" charset="0"/>
              </a:rPr>
              <a:t> ( парацетамол)</a:t>
            </a:r>
          </a:p>
          <a:p>
            <a:pPr marL="457200" indent="-457200">
              <a:lnSpc>
                <a:spcPct val="90000"/>
              </a:lnSpc>
            </a:pPr>
            <a:endParaRPr lang="ru-RU" altLang="ru-RU" sz="2800" dirty="0" smtClean="0">
              <a:solidFill>
                <a:schemeClr val="tx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51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-16412" y="620688"/>
            <a:ext cx="9144000" cy="1368425"/>
          </a:xfrm>
        </p:spPr>
        <p:txBody>
          <a:bodyPr>
            <a:normAutofit fontScale="90000"/>
          </a:bodyPr>
          <a:lstStyle/>
          <a:p>
            <a:r>
              <a:rPr lang="ru-RU" altLang="ru-RU" sz="2900" b="1" dirty="0">
                <a:solidFill>
                  <a:srgbClr val="FF0000"/>
                </a:solidFill>
              </a:rPr>
              <a:t> Клинические рекомендации Российской</a:t>
            </a:r>
            <a:br>
              <a:rPr lang="ru-RU" altLang="ru-RU" sz="2900" b="1" dirty="0">
                <a:solidFill>
                  <a:srgbClr val="FF0000"/>
                </a:solidFill>
              </a:rPr>
            </a:br>
            <a:r>
              <a:rPr lang="ru-RU" altLang="ru-RU" sz="2900" b="1" dirty="0">
                <a:solidFill>
                  <a:srgbClr val="FF0000"/>
                </a:solidFill>
              </a:rPr>
              <a:t>гастроэнтерологической ассоциации</a:t>
            </a:r>
            <a:br>
              <a:rPr lang="ru-RU" altLang="ru-RU" sz="2900" b="1" dirty="0">
                <a:solidFill>
                  <a:srgbClr val="FF0000"/>
                </a:solidFill>
              </a:rPr>
            </a:br>
            <a:r>
              <a:rPr lang="ru-RU" altLang="ru-RU" sz="2900" b="1" dirty="0">
                <a:solidFill>
                  <a:srgbClr val="FF0000"/>
                </a:solidFill>
              </a:rPr>
              <a:t>по диагностике и лечению экзокринной</a:t>
            </a:r>
            <a:br>
              <a:rPr lang="ru-RU" altLang="ru-RU" sz="2900" b="1" dirty="0">
                <a:solidFill>
                  <a:srgbClr val="FF0000"/>
                </a:solidFill>
              </a:rPr>
            </a:br>
            <a:r>
              <a:rPr lang="ru-RU" altLang="ru-RU" sz="2900" b="1" dirty="0">
                <a:solidFill>
                  <a:srgbClr val="FF0000"/>
                </a:solidFill>
              </a:rPr>
              <a:t>недостаточности поджелудочной </a:t>
            </a:r>
            <a:r>
              <a:rPr lang="ru-RU" altLang="ru-RU" sz="2900" b="1" dirty="0" smtClean="0">
                <a:solidFill>
                  <a:srgbClr val="FF0000"/>
                </a:solidFill>
              </a:rPr>
              <a:t>железы(2017г)</a:t>
            </a:r>
            <a:br>
              <a:rPr lang="ru-RU" altLang="ru-RU" sz="2900" b="1" dirty="0" smtClean="0">
                <a:solidFill>
                  <a:srgbClr val="FF0000"/>
                </a:solidFill>
              </a:rPr>
            </a:br>
            <a:r>
              <a:rPr lang="ru-RU" altLang="ru-RU" sz="2900" dirty="0"/>
              <a:t/>
            </a:r>
            <a:br>
              <a:rPr lang="ru-RU" altLang="ru-RU" sz="2900" dirty="0"/>
            </a:br>
            <a:r>
              <a:rPr lang="ru-RU" altLang="ru-RU" sz="3200" dirty="0" smtClean="0"/>
              <a:t> </a:t>
            </a:r>
            <a:r>
              <a:rPr lang="ru-RU" altLang="ru-RU" sz="3600" b="1" dirty="0" smtClean="0"/>
              <a:t> </a:t>
            </a:r>
            <a:endParaRPr lang="ru-RU" altLang="ru-RU" sz="4000" b="1" dirty="0"/>
          </a:p>
        </p:txBody>
      </p:sp>
      <p:sp>
        <p:nvSpPr>
          <p:cNvPr id="161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8306" y="1655618"/>
            <a:ext cx="9103378" cy="5192541"/>
          </a:xfrm>
        </p:spPr>
        <p:txBody>
          <a:bodyPr>
            <a:normAutofit fontScale="92500" lnSpcReduction="10000"/>
          </a:bodyPr>
          <a:lstStyle/>
          <a:p>
            <a:pPr marL="457200" indent="-457200"/>
            <a:endParaRPr lang="ru-RU" altLang="ru-RU" sz="600" dirty="0"/>
          </a:p>
          <a:p>
            <a:pPr marL="457200" indent="-457200">
              <a:buClr>
                <a:schemeClr val="tx1"/>
              </a:buClr>
              <a:buFont typeface="Wingdings" pitchFamily="2" charset="2"/>
              <a:buNone/>
            </a:pPr>
            <a:r>
              <a:rPr lang="ru-RU" altLang="ru-RU" sz="2200" b="1" dirty="0"/>
              <a:t>Для лечения </a:t>
            </a:r>
            <a:r>
              <a:rPr lang="ru-RU" altLang="ru-RU" sz="2200" b="1" dirty="0" err="1"/>
              <a:t>мальабсорбции</a:t>
            </a:r>
            <a:r>
              <a:rPr lang="ru-RU" altLang="ru-RU" sz="2200" b="1" dirty="0"/>
              <a:t> рекомендуется использовать капсулированный </a:t>
            </a:r>
            <a:r>
              <a:rPr lang="ru-RU" altLang="ru-RU" sz="2200" b="1" dirty="0" smtClean="0"/>
              <a:t>панкреатин </a:t>
            </a:r>
            <a:r>
              <a:rPr lang="ru-RU" altLang="ru-RU" sz="2200" b="1" dirty="0"/>
              <a:t>в форме </a:t>
            </a:r>
            <a:r>
              <a:rPr lang="ru-RU" altLang="ru-RU" sz="2200" b="1" dirty="0" err="1"/>
              <a:t>микротаблеток</a:t>
            </a:r>
            <a:r>
              <a:rPr lang="ru-RU" altLang="ru-RU" sz="2200" b="1" dirty="0"/>
              <a:t> и мини-микросфер, покрытых кишечно-растворимой оболочкой</a:t>
            </a:r>
          </a:p>
          <a:p>
            <a:pPr marL="457200" indent="-457200">
              <a:buClr>
                <a:schemeClr val="tx1"/>
              </a:buClr>
              <a:buFont typeface="Wingdings" pitchFamily="2" charset="2"/>
              <a:buNone/>
            </a:pPr>
            <a:r>
              <a:rPr lang="ru-RU" altLang="ru-RU" sz="2200" b="1" dirty="0"/>
              <a:t>(УДД1b, СУР A</a:t>
            </a:r>
            <a:r>
              <a:rPr lang="ru-RU" altLang="ru-RU" sz="2200" b="1" dirty="0" smtClean="0"/>
              <a:t>)</a:t>
            </a:r>
          </a:p>
          <a:p>
            <a:pPr marL="457200" indent="-457200">
              <a:buClr>
                <a:schemeClr val="tx1"/>
              </a:buClr>
              <a:buFont typeface="Wingdings" pitchFamily="2" charset="2"/>
              <a:buNone/>
            </a:pPr>
            <a:r>
              <a:rPr lang="ru-RU" altLang="ru-RU" sz="2200" b="1" dirty="0" smtClean="0"/>
              <a:t>Лечение  </a:t>
            </a:r>
            <a:r>
              <a:rPr lang="ru-RU" altLang="ru-RU" sz="2200" b="1" dirty="0"/>
              <a:t>следует начинать с применения ПФ в наименьших рекомендуемых дозах и далее постепенно </a:t>
            </a:r>
            <a:r>
              <a:rPr lang="ru-RU" altLang="ru-RU" sz="2200" b="1" dirty="0" smtClean="0"/>
              <a:t>повышать дозу</a:t>
            </a:r>
            <a:endParaRPr lang="ru-RU" altLang="ru-RU" sz="2200" b="1" dirty="0"/>
          </a:p>
          <a:p>
            <a:pPr marL="457200" indent="-457200">
              <a:buClr>
                <a:schemeClr val="tx1"/>
              </a:buClr>
              <a:buFont typeface="Wingdings" pitchFamily="2" charset="2"/>
              <a:buNone/>
            </a:pPr>
            <a:r>
              <a:rPr lang="ru-RU" altLang="ru-RU" sz="2600" b="1" u="sng" dirty="0" smtClean="0"/>
              <a:t>Панкреатин </a:t>
            </a:r>
            <a:r>
              <a:rPr lang="ru-RU" altLang="ru-RU" sz="2600" b="1" u="sng" dirty="0"/>
              <a:t>не оказывает влияния на функции желудка, кишечника, печени, </a:t>
            </a:r>
            <a:r>
              <a:rPr lang="ru-RU" altLang="ru-RU" sz="2600" b="1" u="sng" dirty="0" err="1"/>
              <a:t>билиарной</a:t>
            </a:r>
            <a:r>
              <a:rPr lang="ru-RU" altLang="ru-RU" sz="2600" b="1" u="sng" dirty="0"/>
              <a:t> системы,  но снижает панкреатическую секрецию.</a:t>
            </a:r>
          </a:p>
          <a:p>
            <a:pPr marL="457200" indent="-457200">
              <a:buFontTx/>
              <a:buNone/>
            </a:pPr>
            <a:r>
              <a:rPr lang="ru-RU" altLang="ru-RU" dirty="0"/>
              <a:t> </a:t>
            </a:r>
            <a:r>
              <a:rPr lang="ru-RU" altLang="ru-RU" sz="2400" i="1" dirty="0"/>
              <a:t> </a:t>
            </a:r>
            <a:r>
              <a:rPr lang="ru-RU" altLang="ru-RU" sz="2400" dirty="0"/>
              <a:t>  </a:t>
            </a:r>
            <a:r>
              <a:rPr lang="ru-RU" altLang="ru-RU" sz="2400" b="1" dirty="0"/>
              <a:t>Препараты, выпускаемые в виде таблеток (традиционные ферменты) – панкреатин, </a:t>
            </a:r>
            <a:r>
              <a:rPr lang="ru-RU" altLang="ru-RU" sz="2400" b="1" dirty="0" err="1"/>
              <a:t>панзинорм</a:t>
            </a:r>
            <a:r>
              <a:rPr lang="ru-RU" altLang="ru-RU" sz="2400" b="1" dirty="0"/>
              <a:t> форте Н, </a:t>
            </a:r>
            <a:r>
              <a:rPr lang="ru-RU" altLang="ru-RU" sz="2400" b="1" dirty="0" err="1"/>
              <a:t>мезим</a:t>
            </a:r>
            <a:r>
              <a:rPr lang="ru-RU" altLang="ru-RU" sz="2400" b="1" dirty="0"/>
              <a:t> форте.</a:t>
            </a:r>
          </a:p>
          <a:p>
            <a:pPr marL="457200" indent="-457200">
              <a:buFontTx/>
              <a:buNone/>
            </a:pPr>
            <a:r>
              <a:rPr lang="ru-RU" altLang="ru-RU" sz="2400" b="1" dirty="0"/>
              <a:t>Препараты, выпускаемые в виде капсул, содержащих   </a:t>
            </a:r>
            <a:r>
              <a:rPr lang="ru-RU" altLang="ru-RU" sz="2400" b="1" dirty="0" err="1"/>
              <a:t>микрогранулы</a:t>
            </a:r>
            <a:r>
              <a:rPr lang="ru-RU" altLang="ru-RU" sz="2400" b="1" dirty="0"/>
              <a:t> с </a:t>
            </a:r>
            <a:r>
              <a:rPr lang="ru-RU" altLang="ru-RU" sz="2400" b="1" dirty="0" err="1"/>
              <a:t>энтеросолюбильной</a:t>
            </a:r>
            <a:r>
              <a:rPr lang="ru-RU" altLang="ru-RU" sz="2400" b="1" dirty="0"/>
              <a:t> оболочкой – </a:t>
            </a:r>
            <a:r>
              <a:rPr lang="ru-RU" altLang="ru-RU" sz="2400" b="1" dirty="0" err="1"/>
              <a:t>панцитрат</a:t>
            </a:r>
            <a:r>
              <a:rPr lang="ru-RU" altLang="ru-RU" sz="2400" b="1" dirty="0"/>
              <a:t>, </a:t>
            </a:r>
            <a:r>
              <a:rPr lang="ru-RU" altLang="ru-RU" sz="2400" b="1" dirty="0" err="1"/>
              <a:t>креон</a:t>
            </a:r>
            <a:r>
              <a:rPr lang="ru-RU" altLang="ru-RU" sz="2400" b="1" dirty="0"/>
              <a:t>, </a:t>
            </a:r>
            <a:r>
              <a:rPr lang="ru-RU" altLang="ru-RU" sz="2400" b="1" dirty="0" err="1"/>
              <a:t>ликреаза</a:t>
            </a:r>
            <a:r>
              <a:rPr lang="ru-RU" altLang="ru-RU" sz="2400" b="1" dirty="0"/>
              <a:t>, </a:t>
            </a:r>
            <a:r>
              <a:rPr lang="ru-RU" altLang="ru-RU" sz="2400" b="1" dirty="0" err="1"/>
              <a:t>микразим</a:t>
            </a:r>
            <a:r>
              <a:rPr lang="ru-RU" altLang="ru-RU" sz="2400" b="1" dirty="0"/>
              <a:t>.</a:t>
            </a:r>
          </a:p>
          <a:p>
            <a:pPr marL="457200" indent="-457200">
              <a:buFontTx/>
              <a:buNone/>
            </a:pPr>
            <a:endParaRPr lang="ru-RU" altLang="ru-RU" b="1" dirty="0"/>
          </a:p>
        </p:txBody>
      </p:sp>
    </p:spTree>
    <p:extLst>
      <p:ext uri="{BB962C8B-B14F-4D97-AF65-F5344CB8AC3E}">
        <p14:creationId xmlns:p14="http://schemas.microsoft.com/office/powerpoint/2010/main" val="211408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4476"/>
            <a:ext cx="9144000" cy="2105025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2400" b="1" dirty="0">
                <a:latin typeface="Arial" pitchFamily="34" charset="0"/>
              </a:rPr>
              <a:t/>
            </a:r>
            <a:br>
              <a:rPr lang="ru-RU" altLang="ru-RU" sz="2400" b="1" dirty="0">
                <a:latin typeface="Arial" pitchFamily="34" charset="0"/>
              </a:rPr>
            </a:br>
            <a:r>
              <a:rPr lang="ru-RU" altLang="ru-RU" sz="2400" b="1" dirty="0">
                <a:latin typeface="Arial" pitchFamily="34" charset="0"/>
              </a:rPr>
              <a:t/>
            </a:r>
            <a:br>
              <a:rPr lang="ru-RU" altLang="ru-RU" sz="2400" b="1" dirty="0">
                <a:latin typeface="Arial" pitchFamily="34" charset="0"/>
              </a:rPr>
            </a:br>
            <a:r>
              <a:rPr lang="ru-RU" altLang="ru-RU" sz="2400" b="1" dirty="0">
                <a:latin typeface="Arial" pitchFamily="34" charset="0"/>
              </a:rPr>
              <a:t/>
            </a:r>
            <a:br>
              <a:rPr lang="ru-RU" altLang="ru-RU" sz="2400" b="1" dirty="0">
                <a:latin typeface="Arial" pitchFamily="34" charset="0"/>
              </a:rPr>
            </a:br>
            <a:r>
              <a:rPr lang="ru-RU" altLang="ru-RU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ПРИКАЗ МИНИСТЕРСТВА ЗДРАВООХРАНЕНИЯ И </a:t>
            </a:r>
            <a:br>
              <a:rPr lang="ru-RU" altLang="ru-RU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СОЦИАЛЬНОГО РАЗВИТИЯ  РФ от 22 ноября 2004 г. N 240</a:t>
            </a:r>
            <a:br>
              <a:rPr lang="ru-RU" altLang="ru-RU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«ОБ УТВЕРЖДЕНИИ СТАНДАРТА</a:t>
            </a:r>
            <a:br>
              <a:rPr lang="ru-RU" altLang="ru-RU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МЕДИЦИНСКОЙ ПОМОЩИ </a:t>
            </a:r>
            <a:br>
              <a:rPr lang="ru-RU" altLang="ru-RU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БОЛЬНЫМ ПАНКРЕАТИТОМ»</a:t>
            </a:r>
            <a:br>
              <a:rPr lang="ru-RU" altLang="ru-RU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altLang="ru-RU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altLang="ru-RU" sz="27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7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068638"/>
            <a:ext cx="7788520" cy="3789362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altLang="ru-RU" sz="2800" b="1"/>
              <a:t>Спазмолитические средства:</a:t>
            </a:r>
            <a:r>
              <a:rPr lang="ru-RU" altLang="ru-RU" sz="2800"/>
              <a:t> Дротаверин,     Платифиллин </a:t>
            </a:r>
            <a:r>
              <a:rPr lang="ru-RU" altLang="ru-RU" sz="2800" b="1"/>
              <a:t> 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2800" b="1"/>
              <a:t>Панкреатические энзимы    </a:t>
            </a:r>
            <a:r>
              <a:rPr lang="ru-RU" altLang="ru-RU" sz="2800"/>
              <a:t>Панкреатин  </a:t>
            </a:r>
            <a:r>
              <a:rPr lang="ru-RU" altLang="ru-RU" sz="2800" b="1"/>
              <a:t>    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2800" b="1"/>
              <a:t>ИПП – </a:t>
            </a:r>
            <a:r>
              <a:rPr lang="ru-RU" altLang="ru-RU" sz="2800"/>
              <a:t>Омепразол,      Рабепразол 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2800" b="1"/>
              <a:t>Анальгетики,</a:t>
            </a:r>
            <a:r>
              <a:rPr lang="ru-RU" altLang="ru-RU" sz="2800"/>
              <a:t> НПВП - Парацетамол </a:t>
            </a:r>
            <a:r>
              <a:rPr lang="ru-RU" altLang="ru-RU" sz="2800" b="1"/>
              <a:t/>
            </a:r>
            <a:br>
              <a:rPr lang="ru-RU" altLang="ru-RU" sz="2800" b="1"/>
            </a:br>
            <a:endParaRPr lang="ru-RU" altLang="ru-RU" sz="2800" b="1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ru-RU" altLang="ru-RU" sz="2800" b="1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800" b="1"/>
              <a:t> </a:t>
            </a:r>
          </a:p>
        </p:txBody>
      </p:sp>
      <p:pic>
        <p:nvPicPr>
          <p:cNvPr id="1572868" name="Picture 4" descr="russi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338" y="476251"/>
            <a:ext cx="15240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92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err="1">
                <a:solidFill>
                  <a:srgbClr val="FF0000"/>
                </a:solidFill>
              </a:rPr>
              <a:t>Стеатоз</a:t>
            </a:r>
            <a:r>
              <a:rPr lang="ru-RU" altLang="ru-RU" b="1" dirty="0">
                <a:solidFill>
                  <a:srgbClr val="FF0000"/>
                </a:solidFill>
              </a:rPr>
              <a:t> ПЖ</a:t>
            </a:r>
          </a:p>
        </p:txBody>
      </p:sp>
      <p:sp>
        <p:nvSpPr>
          <p:cNvPr id="167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 КТ- жировые прослойки (панкреатит тучных)</a:t>
            </a:r>
          </a:p>
          <a:p>
            <a:r>
              <a:rPr lang="ru-RU" altLang="ru-RU"/>
              <a:t> Боль  менее интенсивная</a:t>
            </a:r>
          </a:p>
          <a:p>
            <a:r>
              <a:rPr lang="ru-RU" altLang="ru-RU"/>
              <a:t>Метаболический синдром (ожирение)</a:t>
            </a:r>
          </a:p>
          <a:p>
            <a:r>
              <a:rPr lang="ru-RU" altLang="ru-RU"/>
              <a:t>Сахарный диабет 2-го типа</a:t>
            </a:r>
          </a:p>
        </p:txBody>
      </p:sp>
    </p:spTree>
    <p:extLst>
      <p:ext uri="{BB962C8B-B14F-4D97-AF65-F5344CB8AC3E}">
        <p14:creationId xmlns:p14="http://schemas.microsoft.com/office/powerpoint/2010/main" val="389706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2996952"/>
            <a:ext cx="7772400" cy="136207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Заболевания печени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66630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5073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2354" name="Text Box 2"/>
          <p:cNvSpPr txBox="1">
            <a:spLocks noChangeArrowheads="1"/>
          </p:cNvSpPr>
          <p:nvPr/>
        </p:nvSpPr>
        <p:spPr bwMode="auto">
          <a:xfrm>
            <a:off x="5369169" y="2565401"/>
            <a:ext cx="3528646" cy="163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ru-RU" b="1" dirty="0">
                <a:latin typeface="Arial" pitchFamily="34" charset="0"/>
              </a:rPr>
              <a:t>Значительный прием ЛС: 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ru-RU" altLang="ru-RU" b="1" dirty="0">
                <a:latin typeface="Arial" pitchFamily="34" charset="0"/>
              </a:rPr>
              <a:t> 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злоупотребление без соответствующих показаний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фармакотерапия </a:t>
            </a:r>
            <a:r>
              <a:rPr lang="ru-RU" altLang="ru-RU" sz="16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полиморбидной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патологии</a:t>
            </a:r>
          </a:p>
        </p:txBody>
      </p:sp>
      <p:sp>
        <p:nvSpPr>
          <p:cNvPr id="3172355" name="Text Box 3"/>
          <p:cNvSpPr txBox="1">
            <a:spLocks noChangeArrowheads="1"/>
          </p:cNvSpPr>
          <p:nvPr/>
        </p:nvSpPr>
        <p:spPr bwMode="auto">
          <a:xfrm>
            <a:off x="6100397" y="5734050"/>
            <a:ext cx="279155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ru-RU" b="1">
                <a:latin typeface="Arial" pitchFamily="34" charset="0"/>
              </a:rPr>
              <a:t>Злоупотребление траволечением, БАДами</a:t>
            </a:r>
          </a:p>
        </p:txBody>
      </p:sp>
      <p:sp>
        <p:nvSpPr>
          <p:cNvPr id="3172356" name="Text Box 4"/>
          <p:cNvSpPr txBox="1">
            <a:spLocks noChangeArrowheads="1"/>
          </p:cNvSpPr>
          <p:nvPr/>
        </p:nvSpPr>
        <p:spPr bwMode="auto">
          <a:xfrm>
            <a:off x="2577612" y="6237288"/>
            <a:ext cx="29908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b="1">
                <a:latin typeface="Arial" pitchFamily="34" charset="0"/>
              </a:rPr>
              <a:t>Алкогольное воздействие</a:t>
            </a:r>
          </a:p>
        </p:txBody>
      </p:sp>
      <p:sp>
        <p:nvSpPr>
          <p:cNvPr id="3172357" name="Text Box 5"/>
          <p:cNvSpPr txBox="1">
            <a:spLocks noChangeArrowheads="1"/>
          </p:cNvSpPr>
          <p:nvPr/>
        </p:nvSpPr>
        <p:spPr bwMode="auto">
          <a:xfrm>
            <a:off x="1" y="5229225"/>
            <a:ext cx="191525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b="1">
                <a:latin typeface="Arial" pitchFamily="34" charset="0"/>
              </a:rPr>
              <a:t>Консерванты, красители, ароматизаторы</a:t>
            </a:r>
          </a:p>
        </p:txBody>
      </p:sp>
      <p:sp>
        <p:nvSpPr>
          <p:cNvPr id="3172358" name="Text Box 6"/>
          <p:cNvSpPr txBox="1">
            <a:spLocks noChangeArrowheads="1"/>
          </p:cNvSpPr>
          <p:nvPr/>
        </p:nvSpPr>
        <p:spPr bwMode="auto">
          <a:xfrm>
            <a:off x="1447800" y="2349501"/>
            <a:ext cx="283698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2000" b="1" dirty="0">
                <a:latin typeface="Arial" pitchFamily="34" charset="0"/>
              </a:rPr>
              <a:t>Вирусные агенты</a:t>
            </a:r>
          </a:p>
        </p:txBody>
      </p:sp>
      <p:sp>
        <p:nvSpPr>
          <p:cNvPr id="3172359" name="Text Box 7"/>
          <p:cNvSpPr txBox="1">
            <a:spLocks noChangeArrowheads="1"/>
          </p:cNvSpPr>
          <p:nvPr/>
        </p:nvSpPr>
        <p:spPr bwMode="auto">
          <a:xfrm>
            <a:off x="0" y="2997200"/>
            <a:ext cx="2110887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b="1" dirty="0">
                <a:latin typeface="Arial" pitchFamily="34" charset="0"/>
              </a:rPr>
              <a:t>Метаболические заболевания</a:t>
            </a:r>
            <a:r>
              <a:rPr lang="ru-RU" altLang="ru-RU" b="1" dirty="0" smtClean="0">
                <a:latin typeface="Arial" pitchFamily="34" charset="0"/>
              </a:rPr>
              <a:t>:</a:t>
            </a:r>
          </a:p>
          <a:p>
            <a:pPr algn="r">
              <a:spcBef>
                <a:spcPct val="50000"/>
              </a:spcBef>
            </a:pPr>
            <a:endParaRPr lang="ru-RU" altLang="ru-RU" b="1" dirty="0">
              <a:latin typeface="Arial" pitchFamily="34" charset="0"/>
            </a:endParaRPr>
          </a:p>
          <a:p>
            <a:pPr algn="r">
              <a:spcBef>
                <a:spcPct val="50000"/>
              </a:spcBef>
              <a:buFontTx/>
              <a:buChar char="•"/>
            </a:pPr>
            <a:r>
              <a:rPr lang="ru-RU" altLang="ru-RU" b="1" dirty="0">
                <a:latin typeface="Arial" pitchFamily="34" charset="0"/>
              </a:rPr>
              <a:t> 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сахарный диабет</a:t>
            </a:r>
          </a:p>
          <a:p>
            <a:pPr algn="r">
              <a:spcBef>
                <a:spcPct val="50000"/>
              </a:spcBef>
              <a:buFontTx/>
              <a:buChar char="•"/>
            </a:pP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ожирение и др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3172360" name="Text Box 8"/>
          <p:cNvSpPr txBox="1">
            <a:spLocks noChangeArrowheads="1"/>
          </p:cNvSpPr>
          <p:nvPr/>
        </p:nvSpPr>
        <p:spPr bwMode="auto">
          <a:xfrm>
            <a:off x="1" y="1"/>
            <a:ext cx="8760069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>
                <a:srgbClr val="FF6600"/>
              </a:buClr>
            </a:pPr>
            <a:r>
              <a:rPr lang="ru-RU" altLang="ru-RU" sz="2000" dirty="0" smtClean="0">
                <a:latin typeface="Arial" pitchFamily="34" charset="0"/>
              </a:rPr>
              <a:t>Ежегодно </a:t>
            </a:r>
            <a:r>
              <a:rPr lang="ru-RU" altLang="ru-RU" sz="2000" dirty="0">
                <a:latin typeface="Arial" pitchFamily="34" charset="0"/>
              </a:rPr>
              <a:t>регистрируется до 300 000 вновь выявленных случаев заболеваний печени</a:t>
            </a:r>
          </a:p>
          <a:p>
            <a:pPr algn="l">
              <a:buClr>
                <a:srgbClr val="FF6600"/>
              </a:buClr>
            </a:pPr>
            <a:r>
              <a:rPr lang="ru-RU" altLang="ru-RU" sz="2000" dirty="0" smtClean="0">
                <a:latin typeface="Arial" pitchFamily="34" charset="0"/>
              </a:rPr>
              <a:t>Смертность </a:t>
            </a:r>
            <a:r>
              <a:rPr lang="ru-RU" altLang="ru-RU" sz="2000" dirty="0">
                <a:latin typeface="Arial" pitchFamily="34" charset="0"/>
              </a:rPr>
              <a:t>от болезней печени составляет более 50% случаев смерти при заболеваниях органов пищеварения</a:t>
            </a:r>
          </a:p>
        </p:txBody>
      </p:sp>
      <p:sp>
        <p:nvSpPr>
          <p:cNvPr id="3172361" name="AutoShape 9"/>
          <p:cNvSpPr>
            <a:spLocks noChangeArrowheads="1"/>
          </p:cNvSpPr>
          <p:nvPr/>
        </p:nvSpPr>
        <p:spPr bwMode="auto">
          <a:xfrm rot="-1847526">
            <a:off x="1846384" y="5589588"/>
            <a:ext cx="792774" cy="144462"/>
          </a:xfrm>
          <a:prstGeom prst="rightArrow">
            <a:avLst>
              <a:gd name="adj1" fmla="val 50000"/>
              <a:gd name="adj2" fmla="val 148627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2362" name="AutoShape 10"/>
          <p:cNvSpPr>
            <a:spLocks noChangeArrowheads="1"/>
          </p:cNvSpPr>
          <p:nvPr/>
        </p:nvSpPr>
        <p:spPr bwMode="auto">
          <a:xfrm rot="2235280">
            <a:off x="1714500" y="3933825"/>
            <a:ext cx="792774" cy="144463"/>
          </a:xfrm>
          <a:prstGeom prst="rightArrow">
            <a:avLst>
              <a:gd name="adj1" fmla="val 50000"/>
              <a:gd name="adj2" fmla="val 148626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2363" name="AutoShape 11"/>
          <p:cNvSpPr>
            <a:spLocks noChangeArrowheads="1"/>
          </p:cNvSpPr>
          <p:nvPr/>
        </p:nvSpPr>
        <p:spPr bwMode="auto">
          <a:xfrm rot="3508988">
            <a:off x="2851944" y="2960383"/>
            <a:ext cx="792162" cy="145073"/>
          </a:xfrm>
          <a:prstGeom prst="rightArrow">
            <a:avLst>
              <a:gd name="adj1" fmla="val 50000"/>
              <a:gd name="adj2" fmla="val 126010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2364" name="AutoShape 12"/>
          <p:cNvSpPr>
            <a:spLocks noChangeArrowheads="1"/>
          </p:cNvSpPr>
          <p:nvPr/>
        </p:nvSpPr>
        <p:spPr bwMode="auto">
          <a:xfrm rot="16200000">
            <a:off x="3516496" y="5769403"/>
            <a:ext cx="792163" cy="143608"/>
          </a:xfrm>
          <a:prstGeom prst="rightArrow">
            <a:avLst>
              <a:gd name="adj1" fmla="val 50000"/>
              <a:gd name="adj2" fmla="val 127296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2365" name="AutoShape 13"/>
          <p:cNvSpPr>
            <a:spLocks noChangeArrowheads="1"/>
          </p:cNvSpPr>
          <p:nvPr/>
        </p:nvSpPr>
        <p:spPr bwMode="auto">
          <a:xfrm rot="7375967">
            <a:off x="4647040" y="2888945"/>
            <a:ext cx="792163" cy="145074"/>
          </a:xfrm>
          <a:prstGeom prst="rightArrow">
            <a:avLst>
              <a:gd name="adj1" fmla="val 50000"/>
              <a:gd name="adj2" fmla="val 126010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2366" name="Text Box 14"/>
          <p:cNvSpPr txBox="1">
            <a:spLocks noChangeArrowheads="1"/>
          </p:cNvSpPr>
          <p:nvPr/>
        </p:nvSpPr>
        <p:spPr bwMode="auto">
          <a:xfrm>
            <a:off x="6233746" y="4365626"/>
            <a:ext cx="2592266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b="1">
                <a:latin typeface="Arial" pitchFamily="34" charset="0"/>
              </a:rPr>
              <a:t>Переедание, голодание, уменьшение активности, курение</a:t>
            </a:r>
          </a:p>
        </p:txBody>
      </p:sp>
      <p:sp>
        <p:nvSpPr>
          <p:cNvPr id="3172367" name="AutoShape 15"/>
          <p:cNvSpPr>
            <a:spLocks noChangeArrowheads="1"/>
          </p:cNvSpPr>
          <p:nvPr/>
        </p:nvSpPr>
        <p:spPr bwMode="auto">
          <a:xfrm rot="12633262">
            <a:off x="5502520" y="5373688"/>
            <a:ext cx="791308" cy="144462"/>
          </a:xfrm>
          <a:prstGeom prst="rightArrow">
            <a:avLst>
              <a:gd name="adj1" fmla="val 50000"/>
              <a:gd name="adj2" fmla="val 148352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2368" name="AutoShape 16"/>
          <p:cNvSpPr>
            <a:spLocks noChangeArrowheads="1"/>
          </p:cNvSpPr>
          <p:nvPr/>
        </p:nvSpPr>
        <p:spPr bwMode="auto">
          <a:xfrm rot="10800000">
            <a:off x="5369170" y="4508501"/>
            <a:ext cx="794238" cy="144463"/>
          </a:xfrm>
          <a:prstGeom prst="rightArrow">
            <a:avLst>
              <a:gd name="adj1" fmla="val 50000"/>
              <a:gd name="adj2" fmla="val 148901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172369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23" y="3333352"/>
            <a:ext cx="28575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36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4"/>
            <a:ext cx="9144000" cy="936625"/>
          </a:xfrm>
        </p:spPr>
        <p:txBody>
          <a:bodyPr>
            <a:normAutofit fontScale="90000"/>
          </a:bodyPr>
          <a:lstStyle/>
          <a:p>
            <a:r>
              <a:rPr lang="ru-RU" altLang="ru-RU" sz="2400" b="1" dirty="0">
                <a:solidFill>
                  <a:srgbClr val="FF0000"/>
                </a:solidFill>
                <a:latin typeface="Arial" pitchFamily="34" charset="0"/>
              </a:rPr>
              <a:t>Алгоритм обследования при синдроме гепатита или </a:t>
            </a:r>
            <a:r>
              <a:rPr lang="ru-RU" altLang="ru-RU" sz="2400" b="1" dirty="0" err="1">
                <a:solidFill>
                  <a:srgbClr val="FF0000"/>
                </a:solidFill>
                <a:latin typeface="Arial" pitchFamily="34" charset="0"/>
              </a:rPr>
              <a:t>гепатоза</a:t>
            </a:r>
            <a:r>
              <a:rPr lang="ru-RU" altLang="ru-RU" sz="2400" b="1" dirty="0">
                <a:solidFill>
                  <a:srgbClr val="FF0000"/>
                </a:solidFill>
                <a:latin typeface="Arial" pitchFamily="34" charset="0"/>
              </a:rPr>
              <a:t> должен включать: </a:t>
            </a:r>
            <a:r>
              <a:rPr lang="ru-RU" altLang="ru-RU" sz="2400" dirty="0">
                <a:latin typeface="Arial" pitchFamily="34" charset="0"/>
              </a:rPr>
              <a:t/>
            </a:r>
            <a:br>
              <a:rPr lang="ru-RU" altLang="ru-RU" sz="2400" dirty="0">
                <a:latin typeface="Arial" pitchFamily="34" charset="0"/>
              </a:rPr>
            </a:br>
            <a:endParaRPr lang="ru-RU" altLang="ru-RU" sz="2400" dirty="0">
              <a:latin typeface="Arial" pitchFamily="34" charset="0"/>
            </a:endParaRPr>
          </a:p>
        </p:txBody>
      </p:sp>
      <p:sp>
        <p:nvSpPr>
          <p:cNvPr id="3174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1075"/>
            <a:ext cx="8760069" cy="58769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u="sng" dirty="0"/>
              <a:t>оценку данных анамнеза, которые могут оказаться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u="sng" dirty="0"/>
              <a:t>весьма полезными в установлении этиологии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u="sng" dirty="0"/>
              <a:t>болезни:</a:t>
            </a:r>
          </a:p>
          <a:p>
            <a:pPr>
              <a:lnSpc>
                <a:spcPct val="80000"/>
              </a:lnSpc>
            </a:pPr>
            <a:r>
              <a:rPr lang="ru-RU" altLang="ru-RU" sz="2000" b="1" dirty="0"/>
              <a:t>первые проявления болезни и их связь с какими–либо воздействиями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</a:pPr>
            <a:r>
              <a:rPr lang="ru-RU" altLang="ru-RU" sz="2000" b="1" dirty="0"/>
              <a:t>Наличие факторов риска инфицирования </a:t>
            </a:r>
            <a:r>
              <a:rPr lang="ru-RU" altLang="ru-RU" sz="2000" b="1" dirty="0" err="1"/>
              <a:t>гепатотропными</a:t>
            </a:r>
            <a:r>
              <a:rPr lang="ru-RU" altLang="ru-RU" sz="2000" b="1" dirty="0"/>
              <a:t> вирусами – переливание крови и ее компонентов, оперативные  вмешательства, аборты,  наркомания, пирсинг и т.д. </a:t>
            </a:r>
          </a:p>
          <a:p>
            <a:pPr>
              <a:lnSpc>
                <a:spcPct val="80000"/>
              </a:lnSpc>
            </a:pPr>
            <a:r>
              <a:rPr lang="ru-RU" altLang="ru-RU" sz="2000" b="1" dirty="0"/>
              <a:t>Профессия – медицинские работники, </a:t>
            </a:r>
          </a:p>
          <a:p>
            <a:pPr>
              <a:lnSpc>
                <a:spcPct val="80000"/>
              </a:lnSpc>
              <a:spcAft>
                <a:spcPct val="80000"/>
              </a:spcAft>
            </a:pPr>
            <a:r>
              <a:rPr lang="ru-RU" altLang="ru-RU" sz="2000" b="1" dirty="0"/>
              <a:t>Пол - половая ориентация и число партнеров, </a:t>
            </a:r>
          </a:p>
          <a:p>
            <a:pPr>
              <a:lnSpc>
                <a:spcPct val="80000"/>
              </a:lnSpc>
              <a:spcAft>
                <a:spcPct val="80000"/>
              </a:spcAft>
            </a:pPr>
            <a:r>
              <a:rPr lang="ru-RU" altLang="ru-RU" sz="2000" b="1" dirty="0"/>
              <a:t>Возраст: ПБЦ женщин старшего возраста, болезнь  Вильсона  - удел лиц молодого возраста, ПСХ- чаще у молодых мужчин</a:t>
            </a:r>
          </a:p>
          <a:p>
            <a:pPr>
              <a:lnSpc>
                <a:spcPct val="80000"/>
              </a:lnSpc>
              <a:spcAft>
                <a:spcPct val="80000"/>
              </a:spcAft>
            </a:pPr>
            <a:r>
              <a:rPr lang="ru-RU" altLang="ru-RU" sz="2000" b="1" dirty="0"/>
              <a:t>Семейно-наследственный анамнез</a:t>
            </a:r>
          </a:p>
          <a:p>
            <a:pPr>
              <a:lnSpc>
                <a:spcPct val="80000"/>
              </a:lnSpc>
              <a:spcAft>
                <a:spcPct val="80000"/>
              </a:spcAft>
            </a:pPr>
            <a:r>
              <a:rPr lang="ru-RU" altLang="ru-RU" sz="2000" b="1" dirty="0"/>
              <a:t>Течение заболевания  </a:t>
            </a:r>
          </a:p>
          <a:p>
            <a:pPr>
              <a:lnSpc>
                <a:spcPct val="70000"/>
              </a:lnSpc>
              <a:spcAft>
                <a:spcPct val="70000"/>
              </a:spcAft>
            </a:pP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181617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Клинические рекомендации РГА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Лечение язвенной болезни</a:t>
            </a:r>
          </a:p>
          <a:p>
            <a:r>
              <a:rPr lang="ru-RU" dirty="0" smtClean="0"/>
              <a:t>Лечение инфекции Н.</a:t>
            </a:r>
            <a:r>
              <a:rPr lang="en-US" dirty="0" smtClean="0"/>
              <a:t>pylori </a:t>
            </a:r>
            <a:r>
              <a:rPr lang="ru-RU" dirty="0" smtClean="0"/>
              <a:t>у взрослых</a:t>
            </a:r>
          </a:p>
          <a:p>
            <a:r>
              <a:rPr lang="ru-RU" dirty="0" smtClean="0"/>
              <a:t>Новые рекомендации по лечению </a:t>
            </a:r>
            <a:r>
              <a:rPr lang="ru-RU" dirty="0" err="1" smtClean="0"/>
              <a:t>гастроэзофагеальной</a:t>
            </a:r>
            <a:r>
              <a:rPr lang="ru-RU" dirty="0" smtClean="0"/>
              <a:t> </a:t>
            </a:r>
            <a:r>
              <a:rPr lang="ru-RU" dirty="0" err="1" smtClean="0"/>
              <a:t>рефлюксной</a:t>
            </a:r>
            <a:r>
              <a:rPr lang="ru-RU" dirty="0" smtClean="0"/>
              <a:t> болезни</a:t>
            </a:r>
          </a:p>
          <a:p>
            <a:r>
              <a:rPr lang="ru-RU" dirty="0" smtClean="0"/>
              <a:t>Лечение функциональной диспепсии</a:t>
            </a:r>
          </a:p>
          <a:p>
            <a:r>
              <a:rPr lang="ru-RU" dirty="0" smtClean="0"/>
              <a:t>Лечение эрозивно-язвенных поражении желудка, вызванных приемом НПВП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8604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rgbClr val="FF0000"/>
                </a:solidFill>
              </a:rPr>
              <a:t>Хронический гепатит (ХГ)</a:t>
            </a:r>
          </a:p>
        </p:txBody>
      </p:sp>
      <p:sp>
        <p:nvSpPr>
          <p:cNvPr id="7188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/>
              <a:t>ХГ – это широкий спектр нозологически самостоятельных диффузных воспалительных  заболеваний печеночной паренхимы  различной этиологии, характеризующихся лимфоцитарно-макрофагальной инфильтрацией печени и некрозом гепатоцитов. </a:t>
            </a:r>
          </a:p>
          <a:p>
            <a:pPr>
              <a:lnSpc>
                <a:spcPct val="90000"/>
              </a:lnSpc>
            </a:pPr>
            <a:r>
              <a:rPr lang="ru-RU" altLang="ru-RU" sz="2800"/>
              <a:t>Если  процесс не разрешается в течение 6 месяцев, заболевание называют  хроническим.</a:t>
            </a:r>
          </a:p>
        </p:txBody>
      </p:sp>
    </p:spTree>
    <p:extLst>
      <p:ext uri="{BB962C8B-B14F-4D97-AF65-F5344CB8AC3E}">
        <p14:creationId xmlns:p14="http://schemas.microsoft.com/office/powerpoint/2010/main" val="411430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1"/>
            <a:ext cx="9144000" cy="1108075"/>
          </a:xfrm>
        </p:spPr>
        <p:txBody>
          <a:bodyPr/>
          <a:lstStyle/>
          <a:p>
            <a:pPr algn="ctr"/>
            <a:r>
              <a:rPr lang="ru-RU" altLang="ru-RU" sz="3200" b="1" dirty="0">
                <a:solidFill>
                  <a:srgbClr val="FF0000"/>
                </a:solidFill>
              </a:rPr>
              <a:t>КЛИНИЧЕСКИЕ ПРОЯВЛЕНИЯ  ХГ (СИНДРОМЫ)</a:t>
            </a:r>
          </a:p>
        </p:txBody>
      </p:sp>
      <p:sp>
        <p:nvSpPr>
          <p:cNvPr id="32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654" y="1844676"/>
            <a:ext cx="8569569" cy="482441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altLang="ru-RU" sz="2000" b="1" dirty="0"/>
              <a:t>АСТЕНО-ВЕГЕТАТИВНЫЙ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altLang="ru-RU" sz="2000" b="1" dirty="0"/>
              <a:t>ДИСПЕПСИЧЕСКИЙ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altLang="ru-RU" sz="2000" b="1" dirty="0"/>
              <a:t>БОЛЕВОЙ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altLang="ru-RU" sz="2000" b="1" dirty="0"/>
              <a:t>ГЕПАТОМЕГАЛИЯ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altLang="ru-RU" sz="2000" b="1" dirty="0"/>
              <a:t>СПЛЕНОМЕГАМИЯ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altLang="ru-RU" sz="2000" b="1" dirty="0"/>
              <a:t>ГЕМОРРАГИЧЕСКИЙ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altLang="ru-RU" sz="2000" b="1" dirty="0"/>
              <a:t>ЖЕЛТУХА, КОЖНЫЙ ЗУД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altLang="ru-RU" sz="2000" b="1" dirty="0"/>
              <a:t>ПЕЧЕНОЧНЫЕ ЗНАКИ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altLang="ru-RU" sz="2000" b="1" dirty="0"/>
              <a:t>КОНТРАКТУРА ДЮПИНТРЕНА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altLang="ru-RU" sz="2000" b="1" dirty="0"/>
              <a:t>ПЕЧЕНОЧНАЯ ЭНЦЕФАЛОПАТИЯ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altLang="ru-RU" sz="2000" b="1" dirty="0"/>
              <a:t>ОТЕЧНО-АСЦИТИЧЕСКИЙ СИНДРОМ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altLang="ru-RU" sz="2000" b="1" dirty="0"/>
              <a:t>ЭНДОКРИННЫЕ РАССТРОЙСТВА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altLang="ru-RU" sz="2000" b="1" dirty="0"/>
              <a:t>СИСТЕМНЫЕ ПРОЯВЛЕНИЯ</a:t>
            </a:r>
            <a:br>
              <a:rPr lang="ru-RU" altLang="ru-RU" sz="2000" b="1" dirty="0"/>
            </a:br>
            <a:r>
              <a:rPr lang="ru-RU" altLang="ru-RU" sz="2000" b="1" dirty="0"/>
              <a:t>(ЛИХОРАДКА,ВАСПУЛИТЫ, СИНОВНИТЫ,</a:t>
            </a:r>
            <a:br>
              <a:rPr lang="ru-RU" altLang="ru-RU" sz="2000" b="1" dirty="0"/>
            </a:br>
            <a:r>
              <a:rPr lang="ru-RU" altLang="ru-RU" sz="2000" b="1" dirty="0"/>
              <a:t>ПОРАЖЕНИЯ ЩИТОВИДНОЙ, СЛЮННЫХ</a:t>
            </a:r>
            <a:br>
              <a:rPr lang="ru-RU" altLang="ru-RU" sz="2000" b="1" dirty="0"/>
            </a:br>
            <a:r>
              <a:rPr lang="ru-RU" altLang="ru-RU" sz="2000" b="1" dirty="0"/>
              <a:t>ЖЕЛЕЗ И </a:t>
            </a:r>
            <a:r>
              <a:rPr lang="ru-RU" altLang="ru-RU" sz="2000" b="1" dirty="0" smtClean="0"/>
              <a:t>Поджелудочной железы)</a:t>
            </a:r>
            <a:endParaRPr lang="ru-RU" altLang="ru-RU" sz="2000" b="1" dirty="0"/>
          </a:p>
        </p:txBody>
      </p:sp>
      <p:pic>
        <p:nvPicPr>
          <p:cNvPr id="3230724" name="Picture 4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66" y="3933825"/>
            <a:ext cx="1688123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75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z="3200" b="1" dirty="0">
                <a:solidFill>
                  <a:srgbClr val="FF0000"/>
                </a:solidFill>
              </a:rPr>
              <a:t>Классификаци</a:t>
            </a:r>
            <a:r>
              <a:rPr lang="ru-RU" altLang="ru-RU" sz="3200" b="1" i="1" dirty="0">
                <a:solidFill>
                  <a:srgbClr val="FF0000"/>
                </a:solidFill>
              </a:rPr>
              <a:t>я </a:t>
            </a:r>
            <a:r>
              <a:rPr lang="ru-RU" altLang="ru-RU" sz="3200" b="1" dirty="0">
                <a:solidFill>
                  <a:srgbClr val="FF0000"/>
                </a:solidFill>
              </a:rPr>
              <a:t>хронических</a:t>
            </a:r>
            <a:r>
              <a:rPr lang="ru-RU" altLang="ru-RU" sz="3200" b="1" i="1" dirty="0">
                <a:solidFill>
                  <a:srgbClr val="FF0000"/>
                </a:solidFill>
              </a:rPr>
              <a:t> </a:t>
            </a:r>
            <a:r>
              <a:rPr lang="ru-RU" altLang="ru-RU" sz="3200" b="1" dirty="0">
                <a:solidFill>
                  <a:srgbClr val="FF0000"/>
                </a:solidFill>
              </a:rPr>
              <a:t>гепатитов - </a:t>
            </a:r>
            <a:r>
              <a:rPr lang="ru-RU" altLang="ru-RU" sz="2400" b="1" dirty="0">
                <a:solidFill>
                  <a:srgbClr val="FF0000"/>
                </a:solidFill>
              </a:rPr>
              <a:t> 1994 год</a:t>
            </a:r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b="1" i="1"/>
              <a:t>I</a:t>
            </a:r>
            <a:r>
              <a:rPr lang="ru-RU" altLang="ru-RU" b="1" i="1"/>
              <a:t>.</a:t>
            </a:r>
            <a:r>
              <a:rPr lang="ru-RU" altLang="ru-RU"/>
              <a:t> </a:t>
            </a:r>
            <a:r>
              <a:rPr lang="ru-RU" altLang="ru-RU" b="1" i="1"/>
              <a:t>По этиологическим и патогенетическим  критериям</a:t>
            </a:r>
            <a:r>
              <a:rPr lang="ru-RU" altLang="ru-RU"/>
              <a:t>:</a:t>
            </a:r>
          </a:p>
          <a:p>
            <a:pPr>
              <a:lnSpc>
                <a:spcPct val="80000"/>
              </a:lnSpc>
            </a:pPr>
            <a:r>
              <a:rPr lang="ru-RU" altLang="ru-RU"/>
              <a:t>Хронический  вирусный гепатит В (ХВГ-В),</a:t>
            </a:r>
          </a:p>
          <a:p>
            <a:pPr>
              <a:lnSpc>
                <a:spcPct val="80000"/>
              </a:lnSpc>
            </a:pPr>
            <a:r>
              <a:rPr lang="ru-RU" altLang="ru-RU"/>
              <a:t>Хронический  вирусный гепатит С (ХВГ-С) </a:t>
            </a:r>
          </a:p>
          <a:p>
            <a:pPr>
              <a:lnSpc>
                <a:spcPct val="80000"/>
              </a:lnSpc>
            </a:pPr>
            <a:r>
              <a:rPr lang="ru-RU" altLang="ru-RU"/>
              <a:t>Хронический  вирусный гепатит Д (ХВГ-Д)</a:t>
            </a:r>
          </a:p>
          <a:p>
            <a:pPr>
              <a:lnSpc>
                <a:spcPct val="80000"/>
              </a:lnSpc>
            </a:pPr>
            <a:r>
              <a:rPr lang="ru-RU" altLang="ru-RU"/>
              <a:t>Неопределенный  хронический вирусный гепатит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500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200" b="1" i="1" dirty="0">
                <a:solidFill>
                  <a:srgbClr val="FF0000"/>
                </a:solidFill>
              </a:rPr>
              <a:t>Классификация </a:t>
            </a:r>
            <a:r>
              <a:rPr lang="ru-RU" altLang="ru-RU" sz="3200" b="1" dirty="0">
                <a:solidFill>
                  <a:srgbClr val="FF0000"/>
                </a:solidFill>
              </a:rPr>
              <a:t>хронических гепатитов - </a:t>
            </a:r>
            <a:r>
              <a:rPr lang="ru-RU" altLang="ru-RU" sz="2400" b="1" dirty="0">
                <a:solidFill>
                  <a:srgbClr val="FF0000"/>
                </a:solidFill>
              </a:rPr>
              <a:t>ПРОДОЛЖЕНИЕ</a:t>
            </a:r>
            <a:br>
              <a:rPr lang="ru-RU" altLang="ru-RU" sz="2400" b="1" dirty="0">
                <a:solidFill>
                  <a:srgbClr val="FF0000"/>
                </a:solidFill>
              </a:rPr>
            </a:br>
            <a:endParaRPr lang="ru-RU" altLang="ru-RU" sz="2400" b="1" dirty="0">
              <a:solidFill>
                <a:srgbClr val="FF0000"/>
              </a:solidFill>
            </a:endParaRPr>
          </a:p>
        </p:txBody>
      </p:sp>
      <p:sp>
        <p:nvSpPr>
          <p:cNvPr id="7127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800"/>
              <a:t>Криптогенный  хронический   гепатит</a:t>
            </a:r>
          </a:p>
          <a:p>
            <a:pPr>
              <a:lnSpc>
                <a:spcPct val="80000"/>
              </a:lnSpc>
            </a:pPr>
            <a:r>
              <a:rPr lang="ru-RU" altLang="ru-RU" sz="2800"/>
              <a:t>Аутоиммунный гепатит (тип </a:t>
            </a:r>
            <a:r>
              <a:rPr lang="en-US" altLang="ru-RU" sz="2800"/>
              <a:t>I</a:t>
            </a:r>
            <a:r>
              <a:rPr lang="ru-RU" altLang="ru-RU" sz="2800"/>
              <a:t> – анти-</a:t>
            </a:r>
            <a:r>
              <a:rPr lang="en-US" altLang="ru-RU" sz="2800"/>
              <a:t>J</a:t>
            </a:r>
            <a:r>
              <a:rPr lang="ru-RU" altLang="ru-RU" sz="2800"/>
              <a:t>МА и анти-А</a:t>
            </a:r>
            <a:r>
              <a:rPr lang="en-US" altLang="ru-RU" sz="2800"/>
              <a:t>N</a:t>
            </a:r>
            <a:r>
              <a:rPr lang="ru-RU" altLang="ru-RU" sz="2800"/>
              <a:t>А, тип </a:t>
            </a:r>
            <a:r>
              <a:rPr lang="en-US" altLang="ru-RU" sz="2800"/>
              <a:t>II</a:t>
            </a:r>
            <a:r>
              <a:rPr lang="ru-RU" altLang="ru-RU" sz="2800"/>
              <a:t> –  анти-</a:t>
            </a:r>
            <a:r>
              <a:rPr lang="en-US" altLang="ru-RU" sz="2800"/>
              <a:t>L</a:t>
            </a:r>
            <a:r>
              <a:rPr lang="ru-RU" altLang="ru-RU" sz="2800"/>
              <a:t>КМ- </a:t>
            </a:r>
            <a:r>
              <a:rPr lang="en-US" altLang="ru-RU" sz="2800"/>
              <a:t>I</a:t>
            </a:r>
            <a:r>
              <a:rPr lang="ru-RU" altLang="ru-RU" sz="2800"/>
              <a:t>, тип </a:t>
            </a:r>
            <a:r>
              <a:rPr lang="en-US" altLang="ru-RU" sz="2800"/>
              <a:t>III</a:t>
            </a:r>
            <a:r>
              <a:rPr lang="ru-RU" altLang="ru-RU" sz="2800"/>
              <a:t> – анти-</a:t>
            </a:r>
            <a:r>
              <a:rPr lang="en-US" altLang="ru-RU" sz="2800"/>
              <a:t>S</a:t>
            </a:r>
            <a:r>
              <a:rPr lang="ru-RU" altLang="ru-RU" sz="2800"/>
              <a:t>ЛА-позитивные)</a:t>
            </a:r>
          </a:p>
          <a:p>
            <a:pPr>
              <a:lnSpc>
                <a:spcPct val="80000"/>
              </a:lnSpc>
            </a:pPr>
            <a:r>
              <a:rPr lang="ru-RU" altLang="ru-RU" sz="2800"/>
              <a:t>Лекарственный гепатит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800"/>
              <a:t>В группу ХГ условно  включены:</a:t>
            </a:r>
          </a:p>
          <a:p>
            <a:pPr>
              <a:lnSpc>
                <a:spcPct val="80000"/>
              </a:lnSpc>
            </a:pPr>
            <a:r>
              <a:rPr lang="ru-RU" altLang="ru-RU" sz="2800"/>
              <a:t>Первичный  билиарный цирроз  </a:t>
            </a:r>
          </a:p>
          <a:p>
            <a:pPr>
              <a:lnSpc>
                <a:spcPct val="80000"/>
              </a:lnSpc>
            </a:pPr>
            <a:r>
              <a:rPr lang="ru-RU" altLang="ru-RU" sz="2800"/>
              <a:t>Болезнь Вильсона-Коновалова</a:t>
            </a:r>
          </a:p>
          <a:p>
            <a:pPr>
              <a:lnSpc>
                <a:spcPct val="80000"/>
              </a:lnSpc>
            </a:pPr>
            <a:r>
              <a:rPr lang="ru-RU" altLang="ru-RU" sz="2800"/>
              <a:t>Первичный склерозирующий холангит </a:t>
            </a:r>
          </a:p>
          <a:p>
            <a:pPr>
              <a:lnSpc>
                <a:spcPct val="80000"/>
              </a:lnSpc>
            </a:pPr>
            <a:r>
              <a:rPr lang="ru-RU" altLang="ru-RU" sz="2800"/>
              <a:t>Альфа1-антитрипсиновая недостаточность печени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2800"/>
          </a:p>
        </p:txBody>
      </p:sp>
    </p:spTree>
    <p:extLst>
      <p:ext uri="{BB962C8B-B14F-4D97-AF65-F5344CB8AC3E}">
        <p14:creationId xmlns:p14="http://schemas.microsoft.com/office/powerpoint/2010/main" val="178633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200" b="1" i="1" dirty="0">
                <a:solidFill>
                  <a:srgbClr val="FF0000"/>
                </a:solidFill>
              </a:rPr>
              <a:t>Классификация хронических гепатитов - продолжение</a:t>
            </a:r>
            <a:r>
              <a:rPr lang="ru-RU" altLang="ru-RU" sz="3200" b="1" dirty="0">
                <a:solidFill>
                  <a:srgbClr val="FF0000"/>
                </a:solidFill>
              </a:rPr>
              <a:t/>
            </a:r>
            <a:br>
              <a:rPr lang="ru-RU" altLang="ru-RU" sz="3200" b="1" dirty="0">
                <a:solidFill>
                  <a:srgbClr val="FF0000"/>
                </a:solidFill>
              </a:rPr>
            </a:br>
            <a:endParaRPr lang="ru-RU" altLang="ru-RU" sz="3200" b="1" dirty="0">
              <a:solidFill>
                <a:srgbClr val="FF0000"/>
              </a:solidFill>
            </a:endParaRPr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ru-RU" b="1" i="1"/>
              <a:t>II</a:t>
            </a:r>
            <a:r>
              <a:rPr lang="ru-RU" altLang="ru-RU" b="1" i="1"/>
              <a:t> По степени активности:</a:t>
            </a:r>
            <a:endParaRPr lang="en-US" altLang="ru-RU"/>
          </a:p>
          <a:p>
            <a:r>
              <a:rPr lang="en-US" altLang="ru-RU"/>
              <a:t>I</a:t>
            </a:r>
            <a:r>
              <a:rPr lang="ru-RU" altLang="ru-RU"/>
              <a:t> - Минимальная   </a:t>
            </a:r>
            <a:endParaRPr lang="en-US" altLang="ru-RU"/>
          </a:p>
          <a:p>
            <a:r>
              <a:rPr lang="en-US" altLang="ru-RU"/>
              <a:t>II</a:t>
            </a:r>
            <a:r>
              <a:rPr lang="ru-RU" altLang="ru-RU"/>
              <a:t> - Слабо выраженная  </a:t>
            </a:r>
            <a:endParaRPr lang="en-US" altLang="ru-RU"/>
          </a:p>
          <a:p>
            <a:r>
              <a:rPr lang="en-US" altLang="ru-RU"/>
              <a:t>III</a:t>
            </a:r>
            <a:r>
              <a:rPr lang="ru-RU" altLang="ru-RU"/>
              <a:t> - Умеренно  выраженная</a:t>
            </a:r>
            <a:endParaRPr lang="en-US" altLang="ru-RU"/>
          </a:p>
          <a:p>
            <a:r>
              <a:rPr lang="en-US" altLang="ru-RU"/>
              <a:t>IV</a:t>
            </a:r>
            <a:r>
              <a:rPr lang="ru-RU" altLang="ru-RU"/>
              <a:t> - Выраженная </a:t>
            </a:r>
          </a:p>
        </p:txBody>
      </p:sp>
    </p:spTree>
    <p:extLst>
      <p:ext uri="{BB962C8B-B14F-4D97-AF65-F5344CB8AC3E}">
        <p14:creationId xmlns:p14="http://schemas.microsoft.com/office/powerpoint/2010/main" val="420777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62000" y="304800"/>
            <a:ext cx="8077200" cy="1447800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>
                <a:solidFill>
                  <a:srgbClr val="FF0000"/>
                </a:solidFill>
              </a:rPr>
              <a:t>Классификация хронических гепатитов - продолжение</a:t>
            </a:r>
            <a:r>
              <a:rPr lang="ru-RU" altLang="ru-RU" sz="3200" dirty="0"/>
              <a:t/>
            </a:r>
            <a:br>
              <a:rPr lang="ru-RU" altLang="ru-RU" sz="3200" dirty="0"/>
            </a:br>
            <a:endParaRPr lang="ru-RU" altLang="ru-RU" sz="3200" dirty="0"/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91648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2800" b="1" i="1"/>
              <a:t>III</a:t>
            </a:r>
            <a:r>
              <a:rPr lang="ru-RU" altLang="ru-RU" sz="2800" b="1" i="1"/>
              <a:t> По  стадиям:</a:t>
            </a:r>
            <a:endParaRPr lang="ru-RU" altLang="ru-RU" sz="2800"/>
          </a:p>
          <a:p>
            <a:pPr>
              <a:lnSpc>
                <a:spcPct val="80000"/>
              </a:lnSpc>
            </a:pPr>
            <a:r>
              <a:rPr lang="en-US" altLang="ru-RU" sz="2800"/>
              <a:t>F</a:t>
            </a:r>
            <a:r>
              <a:rPr lang="ru-RU" altLang="ru-RU" sz="2800"/>
              <a:t>0 - без фиброза</a:t>
            </a:r>
          </a:p>
          <a:p>
            <a:pPr>
              <a:lnSpc>
                <a:spcPct val="80000"/>
              </a:lnSpc>
            </a:pPr>
            <a:r>
              <a:rPr lang="en-US" altLang="ru-RU" sz="2800"/>
              <a:t>F</a:t>
            </a:r>
            <a:r>
              <a:rPr lang="ru-RU" altLang="ru-RU" sz="2800"/>
              <a:t>1 – слабовыраженный перипортальный фиброз</a:t>
            </a:r>
          </a:p>
          <a:p>
            <a:pPr>
              <a:lnSpc>
                <a:spcPct val="80000"/>
              </a:lnSpc>
            </a:pPr>
            <a:r>
              <a:rPr lang="en-US" altLang="ru-RU" sz="2800"/>
              <a:t>F</a:t>
            </a:r>
            <a:r>
              <a:rPr lang="ru-RU" altLang="ru-RU" sz="2800"/>
              <a:t>2 - умеренный фиброз с портопортальными септами</a:t>
            </a:r>
          </a:p>
          <a:p>
            <a:pPr>
              <a:lnSpc>
                <a:spcPct val="80000"/>
              </a:lnSpc>
            </a:pPr>
            <a:r>
              <a:rPr lang="en-US" altLang="ru-RU" sz="2800"/>
              <a:t>F</a:t>
            </a:r>
            <a:r>
              <a:rPr lang="ru-RU" altLang="ru-RU" sz="2800"/>
              <a:t>3 – выраженный фиброз с портоцентральными септами</a:t>
            </a:r>
          </a:p>
          <a:p>
            <a:pPr>
              <a:lnSpc>
                <a:spcPct val="80000"/>
              </a:lnSpc>
            </a:pPr>
            <a:r>
              <a:rPr lang="en-US" altLang="ru-RU" sz="2800"/>
              <a:t>F</a:t>
            </a:r>
            <a:r>
              <a:rPr lang="ru-RU" altLang="ru-RU" sz="2800"/>
              <a:t>4 -  цирроз печени, степень тяжести которого определяется выраженностью портальной гипертензии и печеночной недостаточности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ru-RU" sz="2800" b="1" i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/>
              <a:t> </a:t>
            </a:r>
            <a:endParaRPr lang="ru-RU" altLang="ru-RU" sz="2000"/>
          </a:p>
        </p:txBody>
      </p:sp>
    </p:spTree>
    <p:extLst>
      <p:ext uri="{BB962C8B-B14F-4D97-AF65-F5344CB8AC3E}">
        <p14:creationId xmlns:p14="http://schemas.microsoft.com/office/powerpoint/2010/main" val="247424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04800"/>
            <a:ext cx="7543800" cy="1155700"/>
          </a:xfrm>
        </p:spPr>
        <p:txBody>
          <a:bodyPr/>
          <a:lstStyle/>
          <a:p>
            <a:r>
              <a:rPr lang="ru-RU" altLang="ru-RU" sz="3600" b="1" dirty="0">
                <a:solidFill>
                  <a:srgbClr val="FF0000"/>
                </a:solidFill>
              </a:rPr>
              <a:t>Этиологическая диагностика ХЗП</a:t>
            </a:r>
          </a:p>
        </p:txBody>
      </p:sp>
      <p:graphicFrame>
        <p:nvGraphicFramePr>
          <p:cNvPr id="3238940" name="Group 28"/>
          <p:cNvGraphicFramePr>
            <a:graphicFrameLocks noGrp="1"/>
          </p:cNvGraphicFramePr>
          <p:nvPr>
            <p:ph idx="4294967295"/>
          </p:nvPr>
        </p:nvGraphicFramePr>
        <p:xfrm>
          <a:off x="0" y="1341439"/>
          <a:ext cx="9144000" cy="5463540"/>
        </p:xfrm>
        <a:graphic>
          <a:graphicData uri="http://schemas.openxmlformats.org/drawingml/2006/table">
            <a:tbl>
              <a:tblPr/>
              <a:tblGrid>
                <a:gridCol w="3697166"/>
                <a:gridCol w="5446834"/>
              </a:tblGrid>
              <a:tr h="909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Метаболические поражения печени, включая лекарственные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Повышение уровня  АлАТ / АсАТ, ГГТП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Shruti" pitchFamily="2"/>
                          <a:cs typeface="Shruti" pitchFamily="2"/>
                        </a:rPr>
                        <a:t> 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9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Алкогольные поражения печени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Повышение уровня АсАТ </a:t>
                      </a:r>
                      <a:r>
                        <a:rPr kumimoji="0" lang="en-US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&gt;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АлАТ, ЩФ, ГГТП,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Shruti" pitchFamily="2"/>
                          <a:cs typeface="Shruti" pitchFamily="2"/>
                        </a:rPr>
                        <a:t> мочевой кислоты, сывороточного железа</a:t>
                      </a:r>
                      <a:r>
                        <a:rPr kumimoji="0" lang="en-US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20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Аутоиммунный гепатит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Shruti" pitchFamily="2"/>
                          <a:cs typeface="Shruti" pitchFamily="2"/>
                          <a:sym typeface="Symbol" pitchFamily="18" charset="2"/>
                        </a:rPr>
                        <a:t>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Shruti" pitchFamily="2"/>
                          <a:cs typeface="Shruti" pitchFamily="2"/>
                        </a:rPr>
                        <a:t> - глобулины – 2 и более норм,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Shruti" pitchFamily="2"/>
                          <a:cs typeface="Shruti" pitchFamily="2"/>
                        </a:rPr>
                        <a:t>АлАТ, АсАТ – 10 и более норм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Аутоантитела - /+</a:t>
                      </a:r>
                      <a:endParaRPr kumimoji="0" lang="en-US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73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Болезнь Вильсона - Коновалова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Повышение уровня  АлАТ / АсАТ, 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Кольца Кайзера 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 Флейшера. 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Церулоплазмин в крови и медь в моче снижены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Гемохроматоз 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Повышение уровня  АлАТ / АсАТ, Сывороточное железо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sym typeface="Symbol" pitchFamily="18" charset="2"/>
                        </a:rPr>
                        <a:t>, ферритин в крови резко повышены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01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849923" y="188914"/>
            <a:ext cx="8294077" cy="1152525"/>
          </a:xfrm>
        </p:spPr>
        <p:txBody>
          <a:bodyPr/>
          <a:lstStyle/>
          <a:p>
            <a:r>
              <a:rPr lang="ru-RU" altLang="ru-RU" sz="3200" b="1" dirty="0">
                <a:solidFill>
                  <a:srgbClr val="FF0000"/>
                </a:solidFill>
                <a:latin typeface="Arial" pitchFamily="34" charset="0"/>
              </a:rPr>
              <a:t>Базисная терапия</a:t>
            </a:r>
            <a:br>
              <a:rPr lang="ru-RU" altLang="ru-RU" sz="3200" b="1" dirty="0">
                <a:solidFill>
                  <a:srgbClr val="FF0000"/>
                </a:solidFill>
                <a:latin typeface="Arial" pitchFamily="34" charset="0"/>
              </a:rPr>
            </a:br>
            <a:r>
              <a:rPr lang="ru-RU" altLang="ru-RU" sz="3200" b="1" dirty="0">
                <a:solidFill>
                  <a:srgbClr val="FF0000"/>
                </a:solidFill>
                <a:latin typeface="Arial" pitchFamily="34" charset="0"/>
              </a:rPr>
              <a:t> при хронических заболеваниях печени</a:t>
            </a:r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3931" y="1916114"/>
            <a:ext cx="8509489" cy="4752975"/>
          </a:xfrm>
        </p:spPr>
        <p:txBody>
          <a:bodyPr/>
          <a:lstStyle/>
          <a:p>
            <a:pPr marL="609600" indent="-609600">
              <a:buFontTx/>
              <a:buChar char="•"/>
            </a:pPr>
            <a:r>
              <a:rPr lang="ru-RU" altLang="ru-RU" sz="2400">
                <a:latin typeface="Arial" pitchFamily="34" charset="0"/>
              </a:rPr>
              <a:t>Мероприятия, уменьшающие неблагоприятные воздействия окружающей среды и ятрогенные поражения печени</a:t>
            </a:r>
          </a:p>
          <a:p>
            <a:pPr marL="609600" indent="-609600">
              <a:buFontTx/>
              <a:buChar char="•"/>
            </a:pPr>
            <a:r>
              <a:rPr lang="ru-RU" altLang="ru-RU" sz="2400">
                <a:latin typeface="Arial" pitchFamily="34" charset="0"/>
              </a:rPr>
              <a:t>	- </a:t>
            </a:r>
            <a:r>
              <a:rPr lang="ru-RU" altLang="ru-RU" sz="2400" u="sng">
                <a:latin typeface="Arial" pitchFamily="34" charset="0"/>
              </a:rPr>
              <a:t>исключить: </a:t>
            </a:r>
            <a:r>
              <a:rPr lang="ru-RU" altLang="ru-RU" sz="2400">
                <a:latin typeface="Arial" pitchFamily="34" charset="0"/>
              </a:rPr>
              <a:t>солнечные инсоляции, перегревания, переохлаждения, прививки (только по жизненным показаниям)</a:t>
            </a:r>
          </a:p>
          <a:p>
            <a:pPr marL="609600" indent="-609600">
              <a:buFontTx/>
              <a:buChar char="•"/>
            </a:pPr>
            <a:r>
              <a:rPr lang="ru-RU" altLang="ru-RU" sz="2400">
                <a:latin typeface="Arial" pitchFamily="34" charset="0"/>
              </a:rPr>
              <a:t>	- </a:t>
            </a:r>
            <a:r>
              <a:rPr lang="ru-RU" altLang="ru-RU" sz="2400" u="sng">
                <a:latin typeface="Arial" pitchFamily="34" charset="0"/>
              </a:rPr>
              <a:t>ограничить:</a:t>
            </a:r>
            <a:r>
              <a:rPr lang="ru-RU" altLang="ru-RU" sz="2400">
                <a:latin typeface="Arial" pitchFamily="34" charset="0"/>
              </a:rPr>
              <a:t> прием лекарственных  препаратов (</a:t>
            </a:r>
            <a:r>
              <a:rPr lang="ru-RU" altLang="ru-RU" sz="2400" u="sng">
                <a:latin typeface="Arial" pitchFamily="34" charset="0"/>
              </a:rPr>
              <a:t>только по жизненным  показаниям)</a:t>
            </a:r>
          </a:p>
          <a:p>
            <a:pPr marL="609600" indent="-609600"/>
            <a:endParaRPr lang="ru-RU" altLang="ru-RU" sz="2400" u="sn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23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>
                <a:solidFill>
                  <a:srgbClr val="FF0000"/>
                </a:solidFill>
              </a:rPr>
              <a:t>Алгоритм выбора </a:t>
            </a:r>
            <a:r>
              <a:rPr lang="ru-RU" altLang="ru-RU" sz="3600" b="1" dirty="0" err="1">
                <a:solidFill>
                  <a:srgbClr val="FF0000"/>
                </a:solidFill>
              </a:rPr>
              <a:t>гепатопротектора</a:t>
            </a:r>
            <a:r>
              <a:rPr lang="ru-RU" altLang="ru-RU" sz="3600" b="1" dirty="0">
                <a:solidFill>
                  <a:srgbClr val="FF0000"/>
                </a:solidFill>
              </a:rPr>
              <a:t/>
            </a:r>
            <a:br>
              <a:rPr lang="ru-RU" altLang="ru-RU" sz="3600" b="1" dirty="0">
                <a:solidFill>
                  <a:srgbClr val="FF0000"/>
                </a:solidFill>
              </a:rPr>
            </a:br>
            <a:r>
              <a:rPr lang="ru-RU" altLang="ru-RU" sz="3600" b="1" dirty="0">
                <a:solidFill>
                  <a:srgbClr val="FF0000"/>
                </a:solidFill>
              </a:rPr>
              <a:t>Первый шаг</a:t>
            </a:r>
          </a:p>
        </p:txBody>
      </p:sp>
      <p:sp>
        <p:nvSpPr>
          <p:cNvPr id="3279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12876"/>
            <a:ext cx="9144000" cy="544512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b="1" dirty="0">
                <a:solidFill>
                  <a:srgbClr val="FFCC00"/>
                </a:solidFill>
              </a:rPr>
              <a:t> </a:t>
            </a:r>
            <a:r>
              <a:rPr lang="ru-RU" altLang="ru-RU" b="1" u="sng" dirty="0"/>
              <a:t>Наличие или отсутствие </a:t>
            </a:r>
            <a:r>
              <a:rPr lang="ru-RU" altLang="ru-RU" b="1" u="sng" dirty="0" err="1"/>
              <a:t>холестаза</a:t>
            </a:r>
            <a:r>
              <a:rPr lang="ru-RU" altLang="ru-RU" dirty="0"/>
              <a:t>: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dirty="0"/>
              <a:t>-</a:t>
            </a:r>
            <a:r>
              <a:rPr lang="ru-RU" altLang="ru-RU" dirty="0" smtClean="0"/>
              <a:t> </a:t>
            </a:r>
            <a:r>
              <a:rPr lang="ru-RU" altLang="ru-RU" dirty="0"/>
              <a:t>При наличии </a:t>
            </a:r>
            <a:r>
              <a:rPr lang="ru-RU" altLang="ru-RU" dirty="0" err="1"/>
              <a:t>холестаза</a:t>
            </a:r>
            <a:r>
              <a:rPr lang="ru-RU" altLang="ru-RU" dirty="0"/>
              <a:t>  </a:t>
            </a:r>
          </a:p>
          <a:p>
            <a:pPr>
              <a:lnSpc>
                <a:spcPct val="90000"/>
              </a:lnSpc>
            </a:pPr>
            <a:r>
              <a:rPr lang="ru-RU" altLang="ru-RU" dirty="0"/>
              <a:t>При повышении уровня ГГТП + ЩФ – </a:t>
            </a:r>
            <a:r>
              <a:rPr lang="ru-RU" altLang="ru-RU" b="1" dirty="0" err="1">
                <a:solidFill>
                  <a:srgbClr val="FF0000"/>
                </a:solidFill>
              </a:rPr>
              <a:t>Урсодеоксихолевая</a:t>
            </a:r>
            <a:r>
              <a:rPr lang="ru-RU" altLang="ru-RU" b="1" dirty="0">
                <a:solidFill>
                  <a:srgbClr val="FF0000"/>
                </a:solidFill>
              </a:rPr>
              <a:t> кислота  </a:t>
            </a:r>
            <a:r>
              <a:rPr lang="ru-RU" altLang="ru-RU" dirty="0"/>
              <a:t>15 мг /кг/сутки (250 мг 2 – 4 раза в день) до разрешения </a:t>
            </a:r>
            <a:r>
              <a:rPr lang="ru-RU" altLang="ru-RU" dirty="0" err="1"/>
              <a:t>холестаза</a:t>
            </a:r>
            <a:r>
              <a:rPr lang="ru-RU" altLang="ru-RU" dirty="0"/>
              <a:t> – 3 и более месяцев</a:t>
            </a:r>
          </a:p>
          <a:p>
            <a:pPr>
              <a:lnSpc>
                <a:spcPct val="90000"/>
              </a:lnSpc>
            </a:pPr>
            <a:r>
              <a:rPr lang="ru-RU" altLang="ru-RU" dirty="0"/>
              <a:t>При повышении уровня ГГТП + ЩФ + АЛТ и  АСТ, </a:t>
            </a:r>
            <a:r>
              <a:rPr lang="en-US" altLang="ru-RU" dirty="0"/>
              <a:t>S</a:t>
            </a:r>
            <a:r>
              <a:rPr lang="ru-RU" altLang="ru-RU" dirty="0"/>
              <a:t> – </a:t>
            </a:r>
            <a:r>
              <a:rPr lang="ru-RU" altLang="ru-RU" b="1" dirty="0" err="1" smtClean="0">
                <a:solidFill>
                  <a:srgbClr val="FF0000"/>
                </a:solidFill>
              </a:rPr>
              <a:t>Адеметионин</a:t>
            </a:r>
            <a:r>
              <a:rPr lang="ru-RU" altLang="ru-RU" b="1" dirty="0" smtClean="0">
                <a:solidFill>
                  <a:srgbClr val="FF0000"/>
                </a:solidFill>
              </a:rPr>
              <a:t> </a:t>
            </a:r>
            <a:r>
              <a:rPr lang="ru-RU" altLang="ru-RU" b="1" dirty="0">
                <a:solidFill>
                  <a:srgbClr val="FF0000"/>
                </a:solidFill>
              </a:rPr>
              <a:t>(</a:t>
            </a:r>
            <a:r>
              <a:rPr lang="ru-RU" altLang="ru-RU" b="1" dirty="0" err="1">
                <a:solidFill>
                  <a:srgbClr val="FF0000"/>
                </a:solidFill>
              </a:rPr>
              <a:t>гептрал</a:t>
            </a:r>
            <a:r>
              <a:rPr lang="ru-RU" altLang="ru-RU" b="1" dirty="0">
                <a:solidFill>
                  <a:srgbClr val="FF0000"/>
                </a:solidFill>
              </a:rPr>
              <a:t>)  </a:t>
            </a:r>
            <a:r>
              <a:rPr lang="ru-RU" altLang="ru-RU" dirty="0"/>
              <a:t> 800 мг в/в 10 и более дней с одновременным приемом УДХК 15 мг/кг/сутки</a:t>
            </a:r>
          </a:p>
        </p:txBody>
      </p:sp>
      <p:sp>
        <p:nvSpPr>
          <p:cNvPr id="3279876" name="Text Box 4"/>
          <p:cNvSpPr txBox="1">
            <a:spLocks noChangeArrowheads="1"/>
          </p:cNvSpPr>
          <p:nvPr/>
        </p:nvSpPr>
        <p:spPr bwMode="auto">
          <a:xfrm>
            <a:off x="4240824" y="6251576"/>
            <a:ext cx="490317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ru-RU" altLang="ru-RU"/>
              <a:t>Яковенко Э.П., 2012</a:t>
            </a:r>
          </a:p>
        </p:txBody>
      </p:sp>
    </p:spTree>
    <p:extLst>
      <p:ext uri="{BB962C8B-B14F-4D97-AF65-F5344CB8AC3E}">
        <p14:creationId xmlns:p14="http://schemas.microsoft.com/office/powerpoint/2010/main" val="275316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1"/>
            <a:ext cx="9144000" cy="968375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>
                <a:solidFill>
                  <a:srgbClr val="FF0000"/>
                </a:solidFill>
              </a:rPr>
              <a:t>Алгоритм выбора </a:t>
            </a:r>
            <a:r>
              <a:rPr lang="ru-RU" altLang="ru-RU" sz="3200" b="1" dirty="0" err="1">
                <a:solidFill>
                  <a:srgbClr val="FF0000"/>
                </a:solidFill>
              </a:rPr>
              <a:t>гепатопротектора</a:t>
            </a:r>
            <a:r>
              <a:rPr lang="ru-RU" altLang="ru-RU" sz="3200" b="1" dirty="0">
                <a:solidFill>
                  <a:srgbClr val="FF0000"/>
                </a:solidFill>
              </a:rPr>
              <a:t> </a:t>
            </a:r>
            <a:r>
              <a:rPr lang="ru-RU" altLang="ru-RU" sz="3600" b="0" dirty="0">
                <a:solidFill>
                  <a:schemeClr val="tx1"/>
                </a:solidFill>
              </a:rPr>
              <a:t/>
            </a:r>
            <a:br>
              <a:rPr lang="ru-RU" altLang="ru-RU" sz="3600" b="0" dirty="0">
                <a:solidFill>
                  <a:schemeClr val="tx1"/>
                </a:solidFill>
              </a:rPr>
            </a:br>
            <a:endParaRPr lang="ru-RU" altLang="ru-RU" sz="3600" b="0" dirty="0">
              <a:solidFill>
                <a:schemeClr val="tx1"/>
              </a:solidFill>
            </a:endParaRPr>
          </a:p>
        </p:txBody>
      </p:sp>
      <p:sp>
        <p:nvSpPr>
          <p:cNvPr id="32819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4"/>
            <a:ext cx="9144000" cy="583247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800" b="1" u="sng" dirty="0"/>
              <a:t>Высокая активность процесса: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При высокой активности (повышение АЛТ, АСТ более 5 норм и конъюгированного  билирубина)</a:t>
            </a:r>
            <a:r>
              <a:rPr lang="ru-RU" altLang="ru-RU" sz="2000" dirty="0"/>
              <a:t>: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dirty="0" err="1"/>
              <a:t>Глюкокортикостероиды</a:t>
            </a:r>
            <a:r>
              <a:rPr lang="ru-RU" altLang="ru-RU" sz="2000" dirty="0"/>
              <a:t>: преднизолон 3 мг /кг (240 – 300 мг) в/в 3 - 5 дней, затем  40 – 30 мг орально с постепенным снижением дозы по 5 -10 мг в неделю, продолжительность терапии   месяц и более </a:t>
            </a:r>
          </a:p>
          <a:p>
            <a:pPr algn="ctr">
              <a:lnSpc>
                <a:spcPct val="80000"/>
              </a:lnSpc>
            </a:pPr>
            <a:r>
              <a:rPr lang="ru-RU" altLang="ru-RU" sz="2400" dirty="0"/>
              <a:t>+</a:t>
            </a:r>
          </a:p>
          <a:p>
            <a:pPr>
              <a:lnSpc>
                <a:spcPct val="80000"/>
              </a:lnSpc>
            </a:pPr>
            <a:r>
              <a:rPr lang="ru-RU" altLang="ru-RU" sz="2000" dirty="0"/>
              <a:t> </a:t>
            </a:r>
            <a:r>
              <a:rPr lang="ru-RU" altLang="ru-RU" sz="2400" dirty="0"/>
              <a:t>при отсутствии </a:t>
            </a:r>
            <a:r>
              <a:rPr lang="ru-RU" altLang="ru-RU" sz="2400" dirty="0" err="1"/>
              <a:t>холестаза</a:t>
            </a:r>
            <a:r>
              <a:rPr lang="ru-RU" altLang="ru-RU" sz="2400" dirty="0"/>
              <a:t> ( нормальный уровень ЩФ) и аутоиммунных нарушений</a:t>
            </a:r>
            <a:r>
              <a:rPr lang="ru-RU" altLang="ru-RU" sz="2000" dirty="0"/>
              <a:t> -   </a:t>
            </a:r>
            <a:r>
              <a:rPr lang="ru-RU" altLang="ru-RU" sz="2000" dirty="0" err="1"/>
              <a:t>Эссенциале</a:t>
            </a:r>
            <a:r>
              <a:rPr lang="ru-RU" altLang="ru-RU" sz="2000" dirty="0"/>
              <a:t> Н  10 - 20 мл  в/в 10 -15 дней, затем 2 </a:t>
            </a:r>
            <a:r>
              <a:rPr lang="ru-RU" altLang="ru-RU" sz="2000" dirty="0" err="1"/>
              <a:t>капс</a:t>
            </a:r>
            <a:r>
              <a:rPr lang="ru-RU" altLang="ru-RU" sz="2000" dirty="0"/>
              <a:t> 2 раза в день 3 и более месяцев или другие </a:t>
            </a:r>
            <a:r>
              <a:rPr lang="ru-RU" altLang="ru-RU" sz="2000" dirty="0" err="1"/>
              <a:t>гепатопротекторы</a:t>
            </a:r>
            <a:r>
              <a:rPr lang="ru-RU" altLang="ru-RU" sz="2000" dirty="0"/>
              <a:t> (</a:t>
            </a:r>
            <a:r>
              <a:rPr lang="ru-RU" altLang="ru-RU" sz="2000" dirty="0" err="1"/>
              <a:t>силимарин</a:t>
            </a:r>
            <a:r>
              <a:rPr lang="ru-RU" altLang="ru-RU" sz="2000" dirty="0"/>
              <a:t>, препараты артишока и др.),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dirty="0"/>
              <a:t> 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при наличии </a:t>
            </a:r>
            <a:r>
              <a:rPr lang="ru-RU" altLang="ru-RU" sz="2400" dirty="0" err="1"/>
              <a:t>холестаза</a:t>
            </a:r>
            <a:r>
              <a:rPr lang="ru-RU" altLang="ru-RU" sz="2400" dirty="0"/>
              <a:t> (повышение уровня ГГТП и ЩФ) </a:t>
            </a:r>
            <a:r>
              <a:rPr lang="ru-RU" altLang="ru-RU" sz="2000" dirty="0"/>
              <a:t>- </a:t>
            </a:r>
            <a:r>
              <a:rPr lang="ru-RU" altLang="ru-RU" sz="2000" dirty="0" err="1"/>
              <a:t>адеметионин</a:t>
            </a:r>
            <a:r>
              <a:rPr lang="ru-RU" altLang="ru-RU" sz="2000" dirty="0"/>
              <a:t> 400 – 800 мг в/в 10 – 15 дней в сочетании  с УДХК и последующим приемом УДХК в дозе 15 мг/кг/сутки, разделенные на 2 – 3 приема (по 1 капсуле 2 – 4 раза в  день)  в течение  3-х и более месяцев </a:t>
            </a:r>
          </a:p>
          <a:p>
            <a:pPr>
              <a:lnSpc>
                <a:spcPct val="80000"/>
              </a:lnSpc>
            </a:pPr>
            <a:endParaRPr lang="ru-RU" altLang="ru-RU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2000" dirty="0"/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dirty="0">
                <a:effectLst/>
              </a:rPr>
              <a:t>Яковенко Э.П., 2012</a:t>
            </a:r>
          </a:p>
        </p:txBody>
      </p:sp>
    </p:spTree>
    <p:extLst>
      <p:ext uri="{BB962C8B-B14F-4D97-AF65-F5344CB8AC3E}">
        <p14:creationId xmlns:p14="http://schemas.microsoft.com/office/powerpoint/2010/main" val="318547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Хронический гастрит</a:t>
            </a:r>
          </a:p>
        </p:txBody>
      </p:sp>
      <p:sp>
        <p:nvSpPr>
          <p:cNvPr id="22947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Хронический гастрит  -    хроническое воспаление слизистой оболочки   желудка, характеризующееся развитием ее структурных изменений – клеточной инфильтрации, нарушением физиологической регенерации,  атрофией железистого эпителия,    кишечной метаплазией,    расстройством секреторной,   моторной и нередко    инкреторной функций желудка.</a:t>
            </a:r>
          </a:p>
          <a:p>
            <a:pPr>
              <a:lnSpc>
                <a:spcPct val="90000"/>
              </a:lnSpc>
            </a:pP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361581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9144000" cy="1873250"/>
          </a:xfrm>
        </p:spPr>
        <p:txBody>
          <a:bodyPr/>
          <a:lstStyle/>
          <a:p>
            <a:r>
              <a:rPr lang="ru-RU" altLang="ru-RU" sz="3600" b="0" dirty="0"/>
              <a:t> </a:t>
            </a:r>
            <a:r>
              <a:rPr lang="ru-RU" altLang="ru-RU" sz="3600" b="1" dirty="0">
                <a:solidFill>
                  <a:srgbClr val="FF0000"/>
                </a:solidFill>
              </a:rPr>
              <a:t>Хронические вирусные поражения печени</a:t>
            </a:r>
            <a:r>
              <a:rPr lang="ru-RU" altLang="ru-RU" sz="4000" b="1" dirty="0">
                <a:solidFill>
                  <a:srgbClr val="FF0000"/>
                </a:solidFill>
              </a:rPr>
              <a:t/>
            </a:r>
            <a:br>
              <a:rPr lang="ru-RU" altLang="ru-RU" sz="4000" b="1" dirty="0">
                <a:solidFill>
                  <a:srgbClr val="FF0000"/>
                </a:solidFill>
              </a:rPr>
            </a:br>
            <a:endParaRPr lang="ru-RU" altLang="ru-RU" sz="4000" b="1" dirty="0">
              <a:solidFill>
                <a:srgbClr val="FF0000"/>
              </a:solidFill>
            </a:endParaRPr>
          </a:p>
        </p:txBody>
      </p:sp>
      <p:sp>
        <p:nvSpPr>
          <p:cNvPr id="32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8777" y="1628776"/>
            <a:ext cx="8786446" cy="475297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dirty="0"/>
              <a:t>Хронический вирусный гепатит С (В или Д) низкой или умеренной степени активности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dirty="0"/>
              <a:t>При наличии </a:t>
            </a:r>
            <a:r>
              <a:rPr lang="ru-RU" altLang="ru-RU" sz="2400" dirty="0" err="1"/>
              <a:t>стеатоза</a:t>
            </a:r>
            <a:r>
              <a:rPr lang="ru-RU" altLang="ru-RU" sz="2400" dirty="0"/>
              <a:t> печени при вирусном гепатите С - </a:t>
            </a:r>
            <a:r>
              <a:rPr lang="ru-RU" altLang="ru-RU" sz="2400" dirty="0" err="1"/>
              <a:t>эссенциальные</a:t>
            </a:r>
            <a:r>
              <a:rPr lang="ru-RU" altLang="ru-RU" sz="2400" dirty="0"/>
              <a:t> фосфолипиды  3 и более месяцев (до разрешения процесса), </a:t>
            </a:r>
            <a:r>
              <a:rPr lang="ru-RU" altLang="ru-RU" sz="2400" dirty="0" err="1"/>
              <a:t>фосфоглив</a:t>
            </a:r>
            <a:r>
              <a:rPr lang="ru-RU" altLang="ru-RU" sz="2400" dirty="0"/>
              <a:t>, УДХК.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dirty="0"/>
              <a:t>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altLang="ru-RU" sz="2400" dirty="0"/>
          </a:p>
        </p:txBody>
      </p:sp>
      <p:sp>
        <p:nvSpPr>
          <p:cNvPr id="3283972" name="Text Box 4"/>
          <p:cNvSpPr txBox="1">
            <a:spLocks noChangeArrowheads="1"/>
          </p:cNvSpPr>
          <p:nvPr/>
        </p:nvSpPr>
        <p:spPr bwMode="auto">
          <a:xfrm>
            <a:off x="5564066" y="6180138"/>
            <a:ext cx="2136531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Яковенко Э.П., 2012</a:t>
            </a:r>
          </a:p>
        </p:txBody>
      </p:sp>
    </p:spTree>
    <p:extLst>
      <p:ext uri="{BB962C8B-B14F-4D97-AF65-F5344CB8AC3E}">
        <p14:creationId xmlns:p14="http://schemas.microsoft.com/office/powerpoint/2010/main" val="371968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7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9144000" cy="6477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000" b="1" dirty="0">
                <a:solidFill>
                  <a:srgbClr val="FF0000"/>
                </a:solidFill>
              </a:rPr>
              <a:t>Принципы лечения   АБП </a:t>
            </a:r>
          </a:p>
        </p:txBody>
      </p:sp>
      <p:graphicFrame>
        <p:nvGraphicFramePr>
          <p:cNvPr id="3100690" name="Group 18"/>
          <p:cNvGraphicFramePr>
            <a:graphicFrameLocks noGrp="1"/>
          </p:cNvGraphicFramePr>
          <p:nvPr/>
        </p:nvGraphicFramePr>
        <p:xfrm>
          <a:off x="200758" y="1052514"/>
          <a:ext cx="8622324" cy="5432425"/>
        </p:xfrm>
        <a:graphic>
          <a:graphicData uri="http://schemas.openxmlformats.org/drawingml/2006/table">
            <a:tbl>
              <a:tblPr/>
              <a:tblGrid>
                <a:gridCol w="2101362"/>
                <a:gridCol w="6520962"/>
              </a:tblGrid>
              <a:tr h="1530350">
                <a:tc>
                  <a:txBody>
                    <a:bodyPr/>
                    <a:lstStyle>
                      <a:lvl1pPr algn="l" defTabSz="22447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 algn="l" defTabSz="2244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 algn="l" defTabSz="22447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 algn="l" defTabSz="2244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 algn="l" defTabSz="22447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Провоспали-тельные цитокины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22447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 algn="l" defTabSz="2244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 algn="l" defTabSz="22447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 algn="l" defTabSz="2244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 algn="l" defTabSz="22447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Препараты  с анти-</a:t>
                      </a: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TNF-</a:t>
                      </a: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действием (пентоксифиллин – по 400 мг 3 раза в день ре</a:t>
                      </a: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r </a:t>
                      </a: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</a:t>
                      </a: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</a:t>
                      </a: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)</a:t>
                      </a: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25">
                <a:tc>
                  <a:txBody>
                    <a:bodyPr/>
                    <a:lstStyle>
                      <a:lvl1pPr algn="l" defTabSz="22447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 algn="l" defTabSz="2244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 algn="l" defTabSz="22447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 algn="l" defTabSz="2244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 algn="l" defTabSz="22447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Оксидативный стресс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22447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 algn="l" defTabSz="2244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 algn="l" defTabSz="22447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 algn="l" defTabSz="2244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 algn="l" defTabSz="22447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Антиоксиданты – вит. Е, </a:t>
                      </a: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sym typeface="Symbol" pitchFamily="18" charset="2"/>
                        </a:rPr>
                        <a:t>аскорбиновая кислота, каротиноиды,  полифеноны, полиненасыщенные жирные кислоты</a:t>
                      </a: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sym typeface="Symbol" pitchFamily="18" charset="2"/>
                        </a:rPr>
                        <a:t>:</a:t>
                      </a: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sym typeface="Symbol" pitchFamily="18" charset="2"/>
                        </a:rPr>
                        <a:t> омега-3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9450">
                <a:tc>
                  <a:txBody>
                    <a:bodyPr/>
                    <a:lstStyle>
                      <a:lvl1pPr algn="l" defTabSz="22447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 algn="l" defTabSz="2244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 algn="l" defTabSz="22447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 algn="l" defTabSz="2244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 algn="l" defTabSz="22447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Другие 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22447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 algn="l" defTabSz="2244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 algn="l" defTabSz="22447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 algn="l" defTabSz="2244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 algn="l" defTabSz="22447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Гепатопротекторы: - эссенциальные фосфолипиды и др.гепатопротекторы</a:t>
                      </a:r>
                    </a:p>
                    <a:p>
                      <a:pPr marL="0" marR="0" lvl="0" indent="0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75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2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9144000" cy="1416050"/>
          </a:xfrm>
        </p:spPr>
        <p:txBody>
          <a:bodyPr/>
          <a:lstStyle/>
          <a:p>
            <a:pPr algn="ctr"/>
            <a:r>
              <a:rPr lang="ru-RU" altLang="ru-RU" sz="3200" b="1" dirty="0">
                <a:solidFill>
                  <a:schemeClr val="tx1"/>
                </a:solidFill>
              </a:rPr>
              <a:t>Принципы лечения АБП</a:t>
            </a:r>
            <a:r>
              <a:rPr lang="ru-RU" altLang="ru-RU" sz="3200" b="1" dirty="0"/>
              <a:t> </a:t>
            </a:r>
            <a:br>
              <a:rPr lang="ru-RU" altLang="ru-RU" sz="3200" b="1" dirty="0"/>
            </a:br>
            <a:r>
              <a:rPr lang="ru-RU" altLang="ru-RU" sz="3400" b="1" dirty="0">
                <a:solidFill>
                  <a:schemeClr val="tx1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3152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96975"/>
            <a:ext cx="8893420" cy="504031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altLang="ru-RU" sz="2400" dirty="0"/>
              <a:t> </a:t>
            </a:r>
          </a:p>
          <a:p>
            <a:pPr marL="609600" indent="-609600">
              <a:lnSpc>
                <a:spcPct val="80000"/>
              </a:lnSpc>
              <a:buFont typeface="Symbol" pitchFamily="18" charset="2"/>
              <a:buChar char="·"/>
            </a:pPr>
            <a:r>
              <a:rPr lang="ru-RU" altLang="ru-RU" sz="2400" b="1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Эссенциальные</a:t>
            </a:r>
            <a:r>
              <a:rPr lang="ru-RU" altLang="ru-RU" sz="24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фосфолипиды </a:t>
            </a:r>
            <a:r>
              <a:rPr lang="ru-RU" altLang="ru-RU" sz="2400" u="sng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ru-RU" altLang="ru-RU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5-10 мл 1 -2 недели   в/в, затем 1-2 капсулы 3-4 раза в день 1-2 месяца. </a:t>
            </a:r>
          </a:p>
          <a:p>
            <a:pPr marL="609600" indent="-609600">
              <a:lnSpc>
                <a:spcPct val="80000"/>
              </a:lnSpc>
              <a:buFont typeface="Symbol" pitchFamily="18" charset="2"/>
              <a:buChar char="·"/>
            </a:pPr>
            <a:r>
              <a:rPr lang="en-US" altLang="ru-RU" sz="2400" b="1" dirty="0">
                <a:latin typeface="Arial" pitchFamily="34" charset="0"/>
                <a:cs typeface="Arial" pitchFamily="34" charset="0"/>
                <a:sym typeface="Symbol" pitchFamily="18" charset="2"/>
              </a:rPr>
              <a:t>S</a:t>
            </a:r>
            <a:r>
              <a:rPr lang="ru-RU" altLang="ru-RU" sz="2400" b="1" dirty="0">
                <a:latin typeface="Arial" pitchFamily="34" charset="0"/>
                <a:cs typeface="Arial" pitchFamily="34" charset="0"/>
                <a:sym typeface="Symbol" pitchFamily="18" charset="2"/>
              </a:rPr>
              <a:t> – </a:t>
            </a:r>
            <a:r>
              <a:rPr lang="ru-RU" altLang="ru-RU" sz="2400" b="1" dirty="0" err="1">
                <a:latin typeface="Arial" pitchFamily="34" charset="0"/>
                <a:cs typeface="Arial" pitchFamily="34" charset="0"/>
                <a:sym typeface="Symbol" pitchFamily="18" charset="2"/>
              </a:rPr>
              <a:t>аденозилметионин</a:t>
            </a:r>
            <a:r>
              <a:rPr lang="ru-RU" altLang="ru-RU" sz="2400" b="1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ru-RU" altLang="ru-RU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(</a:t>
            </a:r>
            <a:r>
              <a:rPr lang="ru-RU" altLang="ru-RU" sz="24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гептрал</a:t>
            </a:r>
            <a:r>
              <a:rPr lang="ru-RU" altLang="ru-RU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, </a:t>
            </a:r>
            <a:r>
              <a:rPr lang="ru-RU" altLang="ru-RU" sz="24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гептор</a:t>
            </a:r>
            <a:r>
              <a:rPr lang="ru-RU" altLang="ru-RU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) 800 мг в/в 1-2 недели, затем 1-2 месяца 400-800 мг внутрь</a:t>
            </a:r>
          </a:p>
          <a:p>
            <a:pPr marL="609600" indent="-609600">
              <a:lnSpc>
                <a:spcPct val="80000"/>
              </a:lnSpc>
              <a:buFont typeface="Symbol" pitchFamily="18" charset="2"/>
              <a:buChar char="·"/>
            </a:pPr>
            <a:r>
              <a:rPr lang="ru-RU" altLang="ru-RU" sz="2400" b="1" dirty="0" err="1">
                <a:latin typeface="Arial" pitchFamily="34" charset="0"/>
                <a:cs typeface="Arial" pitchFamily="34" charset="0"/>
                <a:sym typeface="Symbol" pitchFamily="18" charset="2"/>
              </a:rPr>
              <a:t>Силимарин</a:t>
            </a:r>
            <a:r>
              <a:rPr lang="ru-RU" altLang="ru-RU" sz="2400" b="1" dirty="0">
                <a:latin typeface="Arial" pitchFamily="34" charset="0"/>
                <a:cs typeface="Arial" pitchFamily="34" charset="0"/>
                <a:sym typeface="Symbol" pitchFamily="18" charset="2"/>
              </a:rPr>
              <a:t> (</a:t>
            </a:r>
            <a:r>
              <a:rPr lang="ru-RU" altLang="ru-RU" sz="2400" b="1" dirty="0" err="1">
                <a:latin typeface="Arial" pitchFamily="34" charset="0"/>
                <a:cs typeface="Arial" pitchFamily="34" charset="0"/>
                <a:sym typeface="Symbol" pitchFamily="18" charset="2"/>
              </a:rPr>
              <a:t>легалон</a:t>
            </a:r>
            <a:r>
              <a:rPr lang="ru-RU" altLang="ru-RU" sz="2400" b="1" dirty="0">
                <a:latin typeface="Arial" pitchFamily="34" charset="0"/>
                <a:cs typeface="Arial" pitchFamily="34" charset="0"/>
                <a:sym typeface="Symbol" pitchFamily="18" charset="2"/>
              </a:rPr>
              <a:t>) </a:t>
            </a:r>
            <a:r>
              <a:rPr lang="ru-RU" altLang="ru-RU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по 140 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м </a:t>
            </a:r>
            <a:r>
              <a:rPr lang="ru-RU" altLang="ru-RU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3 раза в день   или </a:t>
            </a:r>
            <a:r>
              <a:rPr lang="ru-RU" altLang="ru-RU" sz="24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Хофитол</a:t>
            </a:r>
            <a:r>
              <a:rPr lang="ru-RU" altLang="ru-RU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 1 капсула 3 раза в день 1-2 месяца в сочетании с витаминами группы В (В</a:t>
            </a:r>
            <a:r>
              <a:rPr lang="ru-RU" altLang="ru-RU" sz="2400" baseline="-25000" dirty="0">
                <a:latin typeface="Arial" pitchFamily="34" charset="0"/>
                <a:cs typeface="Arial" pitchFamily="34" charset="0"/>
                <a:sym typeface="Symbol" pitchFamily="18" charset="2"/>
              </a:rPr>
              <a:t>12 </a:t>
            </a:r>
            <a:r>
              <a:rPr lang="ru-RU" altLang="ru-RU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500-600 мкг в/м 1 раз в день и др.)</a:t>
            </a:r>
          </a:p>
          <a:p>
            <a:pPr marL="609600" indent="-609600">
              <a:lnSpc>
                <a:spcPct val="80000"/>
              </a:lnSpc>
              <a:buFont typeface="Symbol" pitchFamily="18" charset="2"/>
              <a:buChar char="·"/>
            </a:pPr>
            <a:r>
              <a:rPr lang="ru-RU" altLang="ru-RU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При выраженном </a:t>
            </a:r>
            <a:r>
              <a:rPr lang="ru-RU" altLang="ru-RU" sz="24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холестазе</a:t>
            </a:r>
            <a:r>
              <a:rPr lang="ru-RU" altLang="ru-RU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 (щелочная фосфатаза</a:t>
            </a:r>
            <a:r>
              <a:rPr lang="en-US" altLang="ru-RU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&gt;</a:t>
            </a:r>
            <a:r>
              <a:rPr lang="ru-RU" altLang="ru-RU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2 норм)   препараты </a:t>
            </a:r>
            <a:r>
              <a:rPr lang="ru-RU" altLang="ru-RU" sz="2400" b="1" u="sng" dirty="0" err="1">
                <a:latin typeface="Arial" pitchFamily="34" charset="0"/>
                <a:cs typeface="Arial" pitchFamily="34" charset="0"/>
                <a:sym typeface="Symbol" pitchFamily="18" charset="2"/>
              </a:rPr>
              <a:t>урсодезоксихолевой</a:t>
            </a:r>
            <a:r>
              <a:rPr lang="ru-RU" altLang="ru-RU" sz="2400" b="1" u="sng" dirty="0">
                <a:latin typeface="Arial" pitchFamily="34" charset="0"/>
                <a:cs typeface="Arial" pitchFamily="34" charset="0"/>
                <a:sym typeface="Symbol" pitchFamily="18" charset="2"/>
              </a:rPr>
              <a:t> кислоты</a:t>
            </a:r>
            <a:r>
              <a:rPr lang="ru-RU" altLang="ru-RU" sz="2400" b="1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ru-RU" altLang="ru-RU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(</a:t>
            </a:r>
            <a:r>
              <a:rPr lang="ru-RU" altLang="ru-RU" sz="24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урсофальк</a:t>
            </a:r>
            <a:r>
              <a:rPr lang="ru-RU" altLang="ru-RU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, </a:t>
            </a:r>
            <a:r>
              <a:rPr lang="ru-RU" altLang="ru-RU" sz="24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урсосан</a:t>
            </a:r>
            <a:r>
              <a:rPr lang="ru-RU" altLang="ru-RU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) 10-15 мг/кг/сутки</a:t>
            </a:r>
          </a:p>
          <a:p>
            <a:pPr marL="609600" indent="-609600">
              <a:lnSpc>
                <a:spcPct val="80000"/>
              </a:lnSpc>
              <a:buFont typeface="Symbol" pitchFamily="18" charset="2"/>
              <a:buChar char="·"/>
            </a:pPr>
            <a:r>
              <a:rPr lang="ru-RU" altLang="ru-RU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При печеночной энцефалопатии</a:t>
            </a:r>
            <a:r>
              <a:rPr lang="ru-RU" altLang="ru-RU" sz="2400" b="1" dirty="0">
                <a:latin typeface="Arial" pitchFamily="34" charset="0"/>
                <a:cs typeface="Arial" pitchFamily="34" charset="0"/>
                <a:sym typeface="Symbol" pitchFamily="18" charset="2"/>
              </a:rPr>
              <a:t>: </a:t>
            </a:r>
            <a:r>
              <a:rPr lang="ru-RU" altLang="ru-RU" sz="2400" b="1" dirty="0" err="1">
                <a:latin typeface="Arial" pitchFamily="34" charset="0"/>
                <a:cs typeface="Arial" pitchFamily="34" charset="0"/>
                <a:sym typeface="Symbol" pitchFamily="18" charset="2"/>
              </a:rPr>
              <a:t>лактулоза</a:t>
            </a:r>
            <a:r>
              <a:rPr lang="ru-RU" altLang="ru-RU" sz="2400" b="1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ru-RU" altLang="ru-RU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(</a:t>
            </a:r>
            <a:r>
              <a:rPr lang="ru-RU" altLang="ru-RU" sz="24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Дюфалак</a:t>
            </a:r>
            <a:r>
              <a:rPr lang="ru-RU" altLang="ru-RU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, </a:t>
            </a:r>
            <a:r>
              <a:rPr lang="ru-RU" altLang="ru-RU" sz="24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Нормазе</a:t>
            </a:r>
            <a:r>
              <a:rPr lang="ru-RU" altLang="ru-RU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, </a:t>
            </a:r>
            <a:r>
              <a:rPr lang="ru-RU" altLang="ru-RU" sz="24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Лактусан</a:t>
            </a:r>
            <a:r>
              <a:rPr lang="ru-RU" altLang="ru-RU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), </a:t>
            </a:r>
            <a:r>
              <a:rPr lang="en-US" altLang="ru-RU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L</a:t>
            </a:r>
            <a:r>
              <a:rPr lang="ru-RU" altLang="ru-RU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-орнитин-</a:t>
            </a:r>
            <a:r>
              <a:rPr lang="en-US" altLang="ru-RU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L</a:t>
            </a:r>
            <a:r>
              <a:rPr lang="ru-RU" altLang="ru-RU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-</a:t>
            </a:r>
            <a:r>
              <a:rPr lang="ru-RU" altLang="ru-RU" sz="24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аспартат</a:t>
            </a:r>
            <a:r>
              <a:rPr lang="ru-RU" altLang="ru-RU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 (</a:t>
            </a:r>
            <a:r>
              <a:rPr lang="ru-RU" altLang="ru-RU" sz="24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Гепа-Мерц</a:t>
            </a:r>
            <a:r>
              <a:rPr lang="ru-RU" altLang="ru-RU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)</a:t>
            </a:r>
          </a:p>
          <a:p>
            <a:pPr marL="609600" indent="-609600">
              <a:lnSpc>
                <a:spcPct val="80000"/>
              </a:lnSpc>
              <a:buFont typeface="Symbol" pitchFamily="18" charset="2"/>
              <a:buNone/>
            </a:pPr>
            <a:r>
              <a:rPr lang="ru-RU" altLang="ru-RU" sz="2400" b="1" i="1" dirty="0">
                <a:solidFill>
                  <a:srgbClr val="FFFFCC"/>
                </a:solidFill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98140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04800"/>
            <a:ext cx="7543800" cy="45878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b="1" dirty="0">
                <a:solidFill>
                  <a:srgbClr val="FF0000"/>
                </a:solidFill>
              </a:rPr>
              <a:t>Принципы лечения НАСГ</a:t>
            </a:r>
          </a:p>
        </p:txBody>
      </p:sp>
      <p:graphicFrame>
        <p:nvGraphicFramePr>
          <p:cNvPr id="3137566" name="Group 30"/>
          <p:cNvGraphicFramePr>
            <a:graphicFrameLocks noGrp="1"/>
          </p:cNvGraphicFramePr>
          <p:nvPr/>
        </p:nvGraphicFramePr>
        <p:xfrm>
          <a:off x="200758" y="973139"/>
          <a:ext cx="8943241" cy="5927598"/>
        </p:xfrm>
        <a:graphic>
          <a:graphicData uri="http://schemas.openxmlformats.org/drawingml/2006/table">
            <a:tbl>
              <a:tblPr/>
              <a:tblGrid>
                <a:gridCol w="2179026"/>
                <a:gridCol w="6764215"/>
              </a:tblGrid>
              <a:tr h="1071563">
                <a:tc>
                  <a:txBody>
                    <a:bodyPr/>
                    <a:lstStyle>
                      <a:lvl1pPr algn="l" defTabSz="22447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 algn="l" defTabSz="2244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 algn="l" defTabSz="22447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 algn="l" defTabSz="2244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 algn="l" defTabSz="22447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Ожирение 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22447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 algn="l" defTabSz="2244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 algn="l" defTabSz="22447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 algn="l" defTabSz="2244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 algn="l" defTabSz="22447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Мероприятия по снижению массы тела(диета, физическая активность,  медикаментозная и хирургическая коррекция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4225">
                <a:tc>
                  <a:txBody>
                    <a:bodyPr/>
                    <a:lstStyle>
                      <a:lvl1pPr algn="l" defTabSz="22447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 algn="l" defTabSz="2244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 algn="l" defTabSz="22447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 algn="l" defTabSz="2244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 algn="l" defTabSz="22447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Инсулинорезис-тентность 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22447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569913" algn="l" defTabSz="2244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 algn="l" defTabSz="22447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 algn="l" defTabSz="2244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 algn="l" defTabSz="22447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2244725" rtl="0" eaLnBrk="1" fontAlgn="base" latinLnBrk="0" hangingPunct="1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7000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Инсулиновые сенситайзеры:Метформин 20 мг/кг 12 мес.</a:t>
                      </a:r>
                    </a:p>
                    <a:p>
                      <a:pPr marL="569913" marR="0" lvl="1" indent="0" algn="l" defTabSz="2244725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7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563">
                <a:tc>
                  <a:txBody>
                    <a:bodyPr/>
                    <a:lstStyle>
                      <a:lvl1pPr algn="l" defTabSz="22447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 algn="l" defTabSz="2244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 algn="l" defTabSz="22447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 algn="l" defTabSz="2244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 algn="l" defTabSz="22447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Провоспали-тельные цитокины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22447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 algn="l" defTabSz="2244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 algn="l" defTabSz="22447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 algn="l" defTabSz="2244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 algn="l" defTabSz="22447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Препараты  с анти-</a:t>
                      </a:r>
                      <a:r>
                        <a:rPr kumimoji="0" lang="en-US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TNF-</a:t>
                      </a: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действием (пентоксифиллин)</a:t>
                      </a:r>
                      <a:r>
                        <a:rPr kumimoji="0" lang="en-US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endParaRPr kumimoji="0" lang="ru-RU" alt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563">
                <a:tc>
                  <a:txBody>
                    <a:bodyPr/>
                    <a:lstStyle>
                      <a:lvl1pPr algn="l" defTabSz="22447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 algn="l" defTabSz="2244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 algn="l" defTabSz="22447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 algn="l" defTabSz="2244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 algn="l" defTabSz="22447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Оксидативный стресс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22447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 algn="l" defTabSz="2244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 algn="l" defTabSz="22447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 algn="l" defTabSz="2244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 algn="l" defTabSz="22447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Антиоксиданты – вит. Е, </a:t>
                      </a: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sym typeface="Symbol" pitchFamily="18" charset="2"/>
                        </a:rPr>
                        <a:t>аскорбиновая кислота, каротиноиды,  полифеноны, полиненасыщенные жирные кислоты</a:t>
                      </a:r>
                      <a:r>
                        <a:rPr kumimoji="0" lang="en-US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sym typeface="Symbol" pitchFamily="18" charset="2"/>
                        </a:rPr>
                        <a:t>:</a:t>
                      </a: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sym typeface="Symbol" pitchFamily="18" charset="2"/>
                        </a:rPr>
                        <a:t> омега-3</a:t>
                      </a:r>
                      <a:endParaRPr kumimoji="0" lang="ru-RU" alt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563">
                <a:tc>
                  <a:txBody>
                    <a:bodyPr/>
                    <a:lstStyle>
                      <a:lvl1pPr algn="l" defTabSz="22447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 algn="l" defTabSz="2244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 algn="l" defTabSz="22447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 algn="l" defTabSz="2244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 algn="l" defTabSz="22447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Другие 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22447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 algn="l" defTabSz="2244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 algn="l" defTabSz="22447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 algn="l" defTabSz="2244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 algn="l" defTabSz="22447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defTabSz="2244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Гепатопротекторы: - эссенциальные фосфолипиды и др.</a:t>
                      </a:r>
                    </a:p>
                    <a:p>
                      <a:pPr marL="0" marR="0" lvl="0" indent="0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Лечение составляющих метаболического синдрома: с</a:t>
                      </a:r>
                      <a:r>
                        <a:rPr kumimoji="0" lang="ru-RU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татины, фибраты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96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Цирроз печени</a:t>
            </a:r>
            <a:b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определение ВОЗ)-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7989" y="1700214"/>
            <a:ext cx="8229600" cy="416718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Это диффузный процесс,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характеризующийсяфиброзом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 трансформацией нормальной структуры печени с образованием узлов.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0" y="4021138"/>
            <a:ext cx="3380642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44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1"/>
            <a:ext cx="9144000" cy="1431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FF0000"/>
                </a:solidFill>
                <a:latin typeface="Arial" charset="0"/>
              </a:rPr>
              <a:t>Общие признаки ЦП</a:t>
            </a:r>
          </a:p>
        </p:txBody>
      </p:sp>
      <p:sp>
        <p:nvSpPr>
          <p:cNvPr id="3298307" name="Rectangle 3"/>
          <p:cNvSpPr>
            <a:spLocks noGrp="1" noChangeArrowheads="1"/>
          </p:cNvSpPr>
          <p:nvPr>
            <p:ph idx="1"/>
          </p:nvPr>
        </p:nvSpPr>
        <p:spPr>
          <a:xfrm>
            <a:off x="32239" y="1773239"/>
            <a:ext cx="4804997" cy="4968875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Астенический синдром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Дефицит истинной массы тела, кахексия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Невысокая </a:t>
            </a:r>
            <a:r>
              <a:rPr lang="ru-RU" alt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гипергаммаглобулинемия</a:t>
            </a:r>
            <a:r>
              <a:rPr lang="ru-RU" alt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Коэффициент Де </a:t>
            </a:r>
            <a:r>
              <a:rPr lang="ru-RU" alt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Ритиса</a:t>
            </a:r>
            <a:r>
              <a:rPr lang="ru-RU" alt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АСТ : АЛТ =  &gt;1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alt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Гиперкинетический</a:t>
            </a:r>
            <a:r>
              <a:rPr lang="ru-RU" alt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тип кровообращения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(тахикардия, снижение церебрального почечного и печеночного кровотока) и артериальная гипотония</a:t>
            </a:r>
            <a:endParaRPr lang="el-GR" alt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19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93" y="1916114"/>
            <a:ext cx="3960935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43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9570" name="Text Box 2"/>
          <p:cNvSpPr txBox="1">
            <a:spLocks noChangeArrowheads="1"/>
          </p:cNvSpPr>
          <p:nvPr/>
        </p:nvSpPr>
        <p:spPr bwMode="auto">
          <a:xfrm>
            <a:off x="650631" y="1371601"/>
            <a:ext cx="7976089" cy="460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62000" algn="l">
              <a:defRPr>
                <a:solidFill>
                  <a:schemeClr val="tx1"/>
                </a:solidFill>
                <a:latin typeface="Arial" charset="0"/>
              </a:defRPr>
            </a:lvl2pPr>
            <a:lvl3pPr marL="952500"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lnSpc>
                <a:spcPct val="110000"/>
              </a:lnSpc>
              <a:spcBef>
                <a:spcPct val="60000"/>
              </a:spcBef>
              <a:defRPr/>
            </a:pPr>
            <a:r>
              <a:rPr lang="ru-RU" alt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Печеночная энцефалопатия </a:t>
            </a:r>
            <a:r>
              <a:rPr lang="ru-RU" altLang="ru-RU" sz="3600" dirty="0" smtClean="0">
                <a:latin typeface="Times New Roman" pitchFamily="18" charset="0"/>
              </a:rPr>
              <a:t>–</a:t>
            </a:r>
            <a:r>
              <a:rPr lang="ru-RU" altLang="ru-RU" sz="3000" dirty="0" smtClean="0">
                <a:latin typeface="Times New Roman" pitchFamily="18" charset="0"/>
              </a:rPr>
              <a:t> </a:t>
            </a:r>
          </a:p>
          <a:p>
            <a:pPr algn="ctr" eaLnBrk="0" hangingPunct="0">
              <a:lnSpc>
                <a:spcPct val="110000"/>
              </a:lnSpc>
              <a:spcBef>
                <a:spcPct val="60000"/>
              </a:spcBef>
              <a:defRPr/>
            </a:pPr>
            <a:r>
              <a:rPr lang="ru-RU" alt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потенциально обратимое расстройство центральной нервной системы, обусловленное метаболическими расстройствами, возникающими в результате печеночно-клеточной недостаточности и/или </a:t>
            </a:r>
            <a:r>
              <a:rPr lang="ru-RU" alt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портосистемного</a:t>
            </a:r>
            <a:r>
              <a:rPr lang="ru-RU" alt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шунтирования крови</a:t>
            </a:r>
            <a:r>
              <a:rPr lang="ru-RU" altLang="ru-RU" sz="3000" b="1" dirty="0" smtClean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978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00013"/>
            <a:ext cx="9144000" cy="1143001"/>
          </a:xfrm>
        </p:spPr>
        <p:txBody>
          <a:bodyPr>
            <a:norm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altLang="ru-RU" sz="4000" b="1" dirty="0">
                <a:solidFill>
                  <a:srgbClr val="FF0000"/>
                </a:solidFill>
              </a:rPr>
              <a:t>Ведение пациентов с минимальной ПЭ </a:t>
            </a:r>
            <a:r>
              <a:rPr lang="ru-RU" altLang="ru-RU" sz="2400" b="1" dirty="0">
                <a:solidFill>
                  <a:srgbClr val="FF0000"/>
                </a:solidFill>
              </a:rPr>
              <a:t>(</a:t>
            </a:r>
            <a:r>
              <a:rPr lang="en-US" altLang="ru-RU" sz="2400" b="1" dirty="0">
                <a:solidFill>
                  <a:srgbClr val="FF0000"/>
                </a:solidFill>
              </a:rPr>
              <a:t>American College of Gastroenterology</a:t>
            </a:r>
            <a:r>
              <a:rPr lang="ru-RU" altLang="ru-RU" sz="24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-96715" y="966789"/>
            <a:ext cx="9144000" cy="1665287"/>
          </a:xfrm>
          <a:solidFill>
            <a:schemeClr val="bg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b="1" smtClean="0">
                <a:solidFill>
                  <a:schemeClr val="tx1"/>
                </a:solidFill>
              </a:rPr>
              <a:t>Цирроз печени без явных симптомов ПЭ;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b="1" smtClean="0">
                <a:solidFill>
                  <a:schemeClr val="tx1"/>
                </a:solidFill>
              </a:rPr>
              <a:t>нормальные данные неврологического обследования</a:t>
            </a:r>
            <a:r>
              <a:rPr lang="ru-RU" altLang="ru-RU" sz="180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329028" name="Rectangle 4"/>
          <p:cNvSpPr>
            <a:spLocks noChangeArrowheads="1"/>
          </p:cNvSpPr>
          <p:nvPr/>
        </p:nvSpPr>
        <p:spPr bwMode="auto">
          <a:xfrm>
            <a:off x="1043354" y="1989138"/>
            <a:ext cx="3241431" cy="792162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800" b="1" dirty="0" smtClean="0">
                <a:effectLst/>
              </a:rPr>
              <a:t>Провести психометрический тест при синдроме </a:t>
            </a:r>
            <a:r>
              <a:rPr lang="ru-RU" altLang="ru-RU" sz="1800" dirty="0" smtClean="0"/>
              <a:t>ПЭ</a:t>
            </a:r>
          </a:p>
        </p:txBody>
      </p:sp>
      <p:sp>
        <p:nvSpPr>
          <p:cNvPr id="3329029" name="Rectangle 5"/>
          <p:cNvSpPr>
            <a:spLocks noChangeArrowheads="1"/>
          </p:cNvSpPr>
          <p:nvPr/>
        </p:nvSpPr>
        <p:spPr bwMode="auto">
          <a:xfrm>
            <a:off x="3203331" y="4870451"/>
            <a:ext cx="5756031" cy="646113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ru-RU" altLang="ru-RU" sz="1800" b="1" dirty="0" smtClean="0">
                <a:effectLst/>
              </a:rPr>
              <a:t>Начать фармакотерапию </a:t>
            </a:r>
            <a:r>
              <a:rPr lang="ru-RU" altLang="ru-RU" sz="1800" b="1" dirty="0" err="1" smtClean="0">
                <a:effectLst/>
              </a:rPr>
              <a:t>лактулозой</a:t>
            </a:r>
            <a:r>
              <a:rPr lang="ru-RU" altLang="ru-RU" sz="1800" b="1" dirty="0" smtClean="0">
                <a:effectLst/>
              </a:rPr>
              <a:t>, </a:t>
            </a:r>
            <a:r>
              <a:rPr lang="en-US" altLang="ru-RU" sz="1800" b="1" dirty="0" smtClean="0">
                <a:effectLst/>
              </a:rPr>
              <a:t>L-</a:t>
            </a:r>
            <a:r>
              <a:rPr lang="ru-RU" altLang="ru-RU" sz="1800" b="1" dirty="0" smtClean="0">
                <a:effectLst/>
              </a:rPr>
              <a:t>орнитин-</a:t>
            </a:r>
            <a:r>
              <a:rPr lang="en-US" altLang="ru-RU" sz="1800" b="1" dirty="0" smtClean="0">
                <a:effectLst/>
              </a:rPr>
              <a:t>L-</a:t>
            </a:r>
            <a:r>
              <a:rPr lang="ru-RU" altLang="ru-RU" sz="1800" b="1" dirty="0" err="1" smtClean="0">
                <a:effectLst/>
              </a:rPr>
              <a:t>аспартатом</a:t>
            </a:r>
            <a:r>
              <a:rPr lang="ru-RU" altLang="ru-RU" sz="1800" b="1" dirty="0" smtClean="0">
                <a:effectLst/>
              </a:rPr>
              <a:t> или </a:t>
            </a:r>
            <a:r>
              <a:rPr lang="en-US" altLang="ru-RU" sz="1800" b="1" dirty="0" smtClean="0">
                <a:effectLst/>
              </a:rPr>
              <a:t>Na</a:t>
            </a:r>
            <a:r>
              <a:rPr lang="ru-RU" altLang="ru-RU" sz="1800" b="1" dirty="0" smtClean="0">
                <a:effectLst/>
              </a:rPr>
              <a:t> </a:t>
            </a:r>
            <a:r>
              <a:rPr lang="ru-RU" altLang="ru-RU" sz="1800" b="1" dirty="0" err="1" smtClean="0">
                <a:effectLst/>
              </a:rPr>
              <a:t>бензоатом</a:t>
            </a:r>
            <a:endParaRPr lang="ru-RU" altLang="ru-RU" sz="1800" b="1" dirty="0" smtClean="0">
              <a:effectLst/>
            </a:endParaRP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2627435" y="1557339"/>
            <a:ext cx="287215" cy="503237"/>
          </a:xfrm>
          <a:prstGeom prst="downArrow">
            <a:avLst>
              <a:gd name="adj1" fmla="val 50000"/>
              <a:gd name="adj2" fmla="val 40434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4643805" y="6310314"/>
            <a:ext cx="287215" cy="503237"/>
          </a:xfrm>
          <a:prstGeom prst="downArrow">
            <a:avLst>
              <a:gd name="adj1" fmla="val 50000"/>
              <a:gd name="adj2" fmla="val 40434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329032" name="Rectangle 8"/>
          <p:cNvSpPr>
            <a:spLocks noChangeArrowheads="1"/>
          </p:cNvSpPr>
          <p:nvPr/>
        </p:nvSpPr>
        <p:spPr bwMode="auto">
          <a:xfrm>
            <a:off x="5004289" y="1844676"/>
            <a:ext cx="4031273" cy="1223963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800" dirty="0" smtClean="0">
                <a:effectLst/>
              </a:rPr>
              <a:t>При недоступности  психометрических тестов и подозрении на наличие минимальной ПЭ → пробное лечение</a:t>
            </a:r>
          </a:p>
        </p:txBody>
      </p:sp>
      <p:sp>
        <p:nvSpPr>
          <p:cNvPr id="32777" name="AutoShape 9"/>
          <p:cNvSpPr>
            <a:spLocks noChangeArrowheads="1"/>
          </p:cNvSpPr>
          <p:nvPr/>
        </p:nvSpPr>
        <p:spPr bwMode="auto">
          <a:xfrm rot="-5400000">
            <a:off x="4536771" y="2024613"/>
            <a:ext cx="287337" cy="794238"/>
          </a:xfrm>
          <a:prstGeom prst="downArrow">
            <a:avLst>
              <a:gd name="adj1" fmla="val 50000"/>
              <a:gd name="adj2" fmla="val 74862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329034" name="Rectangle 10"/>
          <p:cNvSpPr>
            <a:spLocks noChangeArrowheads="1"/>
          </p:cNvSpPr>
          <p:nvPr/>
        </p:nvSpPr>
        <p:spPr bwMode="auto">
          <a:xfrm>
            <a:off x="323850" y="3213101"/>
            <a:ext cx="1729154" cy="576263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800" b="1" dirty="0" smtClean="0">
                <a:effectLst/>
              </a:rPr>
              <a:t>Отклонений не выявлено</a:t>
            </a:r>
            <a:endParaRPr lang="ru-RU" altLang="ru-RU" sz="1800" dirty="0" smtClean="0">
              <a:effectLst/>
            </a:endParaRPr>
          </a:p>
        </p:txBody>
      </p:sp>
      <p:sp>
        <p:nvSpPr>
          <p:cNvPr id="3329035" name="Rectangle 11"/>
          <p:cNvSpPr>
            <a:spLocks noChangeArrowheads="1"/>
          </p:cNvSpPr>
          <p:nvPr/>
        </p:nvSpPr>
        <p:spPr bwMode="auto">
          <a:xfrm>
            <a:off x="323851" y="4148138"/>
            <a:ext cx="2159977" cy="165735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800" b="1" dirty="0" smtClean="0">
                <a:effectLst/>
              </a:rPr>
              <a:t>Повторное тестирование через 6 мес. или при появлении  неврологических симптомов</a:t>
            </a:r>
            <a:endParaRPr lang="ru-RU" altLang="ru-RU" sz="1800" dirty="0" smtClean="0">
              <a:effectLst/>
            </a:endParaRPr>
          </a:p>
        </p:txBody>
      </p:sp>
      <p:sp>
        <p:nvSpPr>
          <p:cNvPr id="3329036" name="Rectangle 12"/>
          <p:cNvSpPr>
            <a:spLocks noChangeArrowheads="1"/>
          </p:cNvSpPr>
          <p:nvPr/>
        </p:nvSpPr>
        <p:spPr bwMode="auto">
          <a:xfrm>
            <a:off x="3276600" y="3213101"/>
            <a:ext cx="1729154" cy="576263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800" b="1" dirty="0" smtClean="0">
                <a:effectLst/>
              </a:rPr>
              <a:t>Имеются отклонения</a:t>
            </a:r>
            <a:endParaRPr lang="ru-RU" altLang="ru-RU" sz="1800" dirty="0" smtClean="0">
              <a:effectLst/>
            </a:endParaRPr>
          </a:p>
        </p:txBody>
      </p:sp>
      <p:sp>
        <p:nvSpPr>
          <p:cNvPr id="3329037" name="Rectangle 13"/>
          <p:cNvSpPr>
            <a:spLocks noChangeArrowheads="1"/>
          </p:cNvSpPr>
          <p:nvPr/>
        </p:nvSpPr>
        <p:spPr bwMode="auto">
          <a:xfrm>
            <a:off x="3276600" y="4149726"/>
            <a:ext cx="5350120" cy="358775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ru-RU" altLang="ru-RU" sz="1800" b="1" dirty="0" smtClean="0">
                <a:effectLst/>
              </a:rPr>
              <a:t>Наличие минимальной ПЭ подтверждено</a:t>
            </a:r>
            <a:endParaRPr lang="ru-RU" altLang="ru-RU" sz="1800" dirty="0" smtClean="0">
              <a:effectLst/>
            </a:endParaRPr>
          </a:p>
        </p:txBody>
      </p:sp>
      <p:sp>
        <p:nvSpPr>
          <p:cNvPr id="3329038" name="Rectangle 14"/>
          <p:cNvSpPr>
            <a:spLocks noChangeArrowheads="1"/>
          </p:cNvSpPr>
          <p:nvPr/>
        </p:nvSpPr>
        <p:spPr bwMode="auto">
          <a:xfrm>
            <a:off x="3203331" y="6021389"/>
            <a:ext cx="5756031" cy="763587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ru-RU" altLang="ru-RU" sz="1800" b="1" dirty="0" smtClean="0">
                <a:effectLst/>
              </a:rPr>
              <a:t>Начать фармакотерапию А\</a:t>
            </a:r>
            <a:r>
              <a:rPr lang="ru-RU" altLang="ru-RU" sz="1800" b="1" dirty="0" err="1" smtClean="0">
                <a:effectLst/>
              </a:rPr>
              <a:t>бактер.препаратами</a:t>
            </a:r>
            <a:r>
              <a:rPr lang="ru-RU" altLang="ru-RU" sz="1800" b="1" dirty="0" smtClean="0">
                <a:effectLst/>
              </a:rPr>
              <a:t> (при </a:t>
            </a:r>
            <a:r>
              <a:rPr lang="ru-RU" altLang="ru-RU" sz="1800" b="1" dirty="0" err="1" smtClean="0">
                <a:effectLst/>
              </a:rPr>
              <a:t>неэфективности</a:t>
            </a:r>
            <a:r>
              <a:rPr lang="ru-RU" altLang="ru-RU" sz="1800" b="1" dirty="0" smtClean="0">
                <a:effectLst/>
              </a:rPr>
              <a:t> или непереносимости </a:t>
            </a:r>
            <a:r>
              <a:rPr lang="ru-RU" altLang="ru-RU" sz="1800" b="1" dirty="0" err="1" smtClean="0">
                <a:effectLst/>
              </a:rPr>
              <a:t>лактулозы</a:t>
            </a:r>
            <a:r>
              <a:rPr lang="ru-RU" altLang="ru-RU" sz="1800" b="1" dirty="0" smtClean="0">
                <a:effectLst/>
              </a:rPr>
              <a:t>)</a:t>
            </a:r>
          </a:p>
        </p:txBody>
      </p:sp>
      <p:sp>
        <p:nvSpPr>
          <p:cNvPr id="32783" name="AutoShape 15"/>
          <p:cNvSpPr>
            <a:spLocks noChangeArrowheads="1"/>
          </p:cNvSpPr>
          <p:nvPr/>
        </p:nvSpPr>
        <p:spPr bwMode="auto">
          <a:xfrm>
            <a:off x="1116623" y="2781300"/>
            <a:ext cx="287215" cy="503238"/>
          </a:xfrm>
          <a:prstGeom prst="downArrow">
            <a:avLst>
              <a:gd name="adj1" fmla="val 50000"/>
              <a:gd name="adj2" fmla="val 40434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2784" name="AutoShape 16"/>
          <p:cNvSpPr>
            <a:spLocks noChangeArrowheads="1"/>
          </p:cNvSpPr>
          <p:nvPr/>
        </p:nvSpPr>
        <p:spPr bwMode="auto">
          <a:xfrm>
            <a:off x="3924300" y="2781300"/>
            <a:ext cx="287215" cy="503238"/>
          </a:xfrm>
          <a:prstGeom prst="downArrow">
            <a:avLst>
              <a:gd name="adj1" fmla="val 50000"/>
              <a:gd name="adj2" fmla="val 40434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2785" name="AutoShape 17"/>
          <p:cNvSpPr>
            <a:spLocks noChangeArrowheads="1"/>
          </p:cNvSpPr>
          <p:nvPr/>
        </p:nvSpPr>
        <p:spPr bwMode="auto">
          <a:xfrm>
            <a:off x="1116623" y="3789363"/>
            <a:ext cx="287215" cy="431800"/>
          </a:xfrm>
          <a:prstGeom prst="downArrow">
            <a:avLst>
              <a:gd name="adj1" fmla="val 50000"/>
              <a:gd name="adj2" fmla="val 34694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2786" name="AutoShape 18"/>
          <p:cNvSpPr>
            <a:spLocks noChangeArrowheads="1"/>
          </p:cNvSpPr>
          <p:nvPr/>
        </p:nvSpPr>
        <p:spPr bwMode="auto">
          <a:xfrm>
            <a:off x="3924300" y="3789363"/>
            <a:ext cx="287215" cy="360362"/>
          </a:xfrm>
          <a:prstGeom prst="downArrow">
            <a:avLst>
              <a:gd name="adj1" fmla="val 50000"/>
              <a:gd name="adj2" fmla="val 28954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2787" name="AutoShape 19"/>
          <p:cNvSpPr>
            <a:spLocks noChangeArrowheads="1"/>
          </p:cNvSpPr>
          <p:nvPr/>
        </p:nvSpPr>
        <p:spPr bwMode="auto">
          <a:xfrm>
            <a:off x="3924300" y="4508501"/>
            <a:ext cx="287215" cy="360363"/>
          </a:xfrm>
          <a:prstGeom prst="downArrow">
            <a:avLst>
              <a:gd name="adj1" fmla="val 50000"/>
              <a:gd name="adj2" fmla="val 28954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2788" name="AutoShape 20"/>
          <p:cNvSpPr>
            <a:spLocks noChangeArrowheads="1"/>
          </p:cNvSpPr>
          <p:nvPr/>
        </p:nvSpPr>
        <p:spPr bwMode="auto">
          <a:xfrm>
            <a:off x="3924300" y="5516563"/>
            <a:ext cx="287215" cy="360362"/>
          </a:xfrm>
          <a:prstGeom prst="downArrow">
            <a:avLst>
              <a:gd name="adj1" fmla="val 50000"/>
              <a:gd name="adj2" fmla="val 28954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005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-90488"/>
            <a:ext cx="8686800" cy="11430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rgbClr val="FF0000"/>
                </a:solidFill>
                <a:latin typeface="Arial" charset="0"/>
              </a:rPr>
              <a:t>Ведение пациентов с </a:t>
            </a:r>
            <a:r>
              <a:rPr lang="ru-RU" altLang="ru-RU" sz="3200" b="1" dirty="0" err="1">
                <a:solidFill>
                  <a:srgbClr val="FF0000"/>
                </a:solidFill>
                <a:latin typeface="Arial" charset="0"/>
              </a:rPr>
              <a:t>манифестной</a:t>
            </a:r>
            <a:r>
              <a:rPr lang="ru-RU" altLang="ru-RU" sz="3200" b="1" dirty="0">
                <a:solidFill>
                  <a:srgbClr val="FF0000"/>
                </a:solidFill>
                <a:latin typeface="Arial" charset="0"/>
              </a:rPr>
              <a:t> ПЭ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51839" y="1096964"/>
            <a:ext cx="4692162" cy="460375"/>
          </a:xfrm>
          <a:solidFill>
            <a:schemeClr val="bg2"/>
          </a:solidFill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2000" b="1" smtClean="0">
                <a:solidFill>
                  <a:schemeClr val="tx1"/>
                </a:solidFill>
              </a:rPr>
              <a:t>Устранить разрешающие факторы 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1989138"/>
            <a:ext cx="4500197" cy="4868862"/>
          </a:xfrm>
          <a:prstGeom prst="rect">
            <a:avLst/>
          </a:prstGeom>
          <a:solidFill>
            <a:schemeClr val="bg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altLang="ru-RU" b="1">
                <a:latin typeface="Garamond" pitchFamily="18" charset="0"/>
              </a:rPr>
              <a:t>Стадии 1-2 ПЭ :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ru-RU" altLang="ru-RU" b="1">
                <a:latin typeface="Garamond" pitchFamily="18" charset="0"/>
              </a:rPr>
              <a:t>Начать лечение с лактулозы перорально (подбор дозы до достижения 2-3 дефекаций в день)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ru-RU" altLang="ru-RU" b="1">
                <a:latin typeface="Garamond" pitchFamily="18" charset="0"/>
              </a:rPr>
              <a:t>Лактулоза неэффективна или плохо переносится → назначить рифаксимин или </a:t>
            </a:r>
            <a:r>
              <a:rPr lang="en-US" altLang="ru-RU" b="1">
                <a:latin typeface="Garamond" pitchFamily="18" charset="0"/>
              </a:rPr>
              <a:t>L-</a:t>
            </a:r>
            <a:r>
              <a:rPr lang="ru-RU" altLang="ru-RU" b="1">
                <a:latin typeface="Garamond" pitchFamily="18" charset="0"/>
              </a:rPr>
              <a:t>орнитин-</a:t>
            </a:r>
            <a:r>
              <a:rPr lang="en-US" altLang="ru-RU" b="1">
                <a:latin typeface="Garamond" pitchFamily="18" charset="0"/>
              </a:rPr>
              <a:t>L-</a:t>
            </a:r>
            <a:r>
              <a:rPr lang="ru-RU" altLang="ru-RU" b="1">
                <a:latin typeface="Garamond" pitchFamily="18" charset="0"/>
              </a:rPr>
              <a:t>аспартат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ru-RU" altLang="ru-RU" b="1">
                <a:latin typeface="Garamond" pitchFamily="18" charset="0"/>
              </a:rPr>
              <a:t>При индивидуальной плохой переносимости белка – назначение растительной диеты, цинка или препаратов аминокислот с разветвленной боковой цепью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ru-RU" altLang="ru-RU" b="1">
                <a:latin typeface="Garamond" pitchFamily="18" charset="0"/>
              </a:rPr>
              <a:t>При персистирующей </a:t>
            </a:r>
            <a:r>
              <a:rPr lang="en-US" altLang="ru-RU" b="1">
                <a:latin typeface="Garamond" pitchFamily="18" charset="0"/>
              </a:rPr>
              <a:t>/</a:t>
            </a:r>
            <a:r>
              <a:rPr lang="ru-RU" altLang="ru-RU" b="1">
                <a:latin typeface="Garamond" pitchFamily="18" charset="0"/>
              </a:rPr>
              <a:t> рецидивирующей форме – обсудить вопрос о трансплантации печени</a:t>
            </a:r>
          </a:p>
        </p:txBody>
      </p:sp>
      <p:sp>
        <p:nvSpPr>
          <p:cNvPr id="785413" name="Rectangle 5"/>
          <p:cNvSpPr>
            <a:spLocks noChangeArrowheads="1"/>
          </p:cNvSpPr>
          <p:nvPr/>
        </p:nvSpPr>
        <p:spPr bwMode="auto">
          <a:xfrm>
            <a:off x="4859216" y="1989138"/>
            <a:ext cx="4032738" cy="4464050"/>
          </a:xfrm>
          <a:prstGeom prst="rect">
            <a:avLst/>
          </a:prstGeom>
          <a:solidFill>
            <a:schemeClr val="bg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b="1" dirty="0">
                <a:latin typeface="Garamond" pitchFamily="18" charset="0"/>
              </a:rPr>
              <a:t>Стадии 2-4 ПЭ :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b="1" dirty="0">
                <a:latin typeface="Garamond" pitchFamily="18" charset="0"/>
              </a:rPr>
              <a:t>Госпитализация в ОИТ для наблюдения за неврологическими симптомами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b="1" dirty="0">
                <a:latin typeface="Garamond" pitchFamily="18" charset="0"/>
              </a:rPr>
              <a:t>В\в введение антибиотиков, парентеральное питание, ИВЛ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b="1" dirty="0">
                <a:latin typeface="Garamond" pitchFamily="18" charset="0"/>
              </a:rPr>
              <a:t>Назначить </a:t>
            </a:r>
            <a:r>
              <a:rPr lang="ru-RU" b="1" dirty="0" err="1">
                <a:latin typeface="Garamond" pitchFamily="18" charset="0"/>
              </a:rPr>
              <a:t>лактулозу</a:t>
            </a:r>
            <a:r>
              <a:rPr lang="ru-RU" b="1" dirty="0">
                <a:latin typeface="Garamond" pitchFamily="18" charset="0"/>
              </a:rPr>
              <a:t> </a:t>
            </a:r>
            <a:r>
              <a:rPr lang="ru-RU" b="1" dirty="0" err="1">
                <a:latin typeface="Garamond" pitchFamily="18" charset="0"/>
              </a:rPr>
              <a:t>энтерально</a:t>
            </a:r>
            <a:r>
              <a:rPr lang="ru-RU" b="1" dirty="0">
                <a:latin typeface="Garamond" pitchFamily="18" charset="0"/>
              </a:rPr>
              <a:t> или в клизмах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b="1" dirty="0" err="1">
                <a:latin typeface="Garamond" pitchFamily="18" charset="0"/>
              </a:rPr>
              <a:t>Лактулоза</a:t>
            </a:r>
            <a:r>
              <a:rPr lang="ru-RU" b="1" dirty="0">
                <a:latin typeface="Garamond" pitchFamily="18" charset="0"/>
              </a:rPr>
              <a:t> неэффективна или плохо переносится → назначить </a:t>
            </a:r>
            <a:r>
              <a:rPr lang="ru-RU" b="1" dirty="0" err="1">
                <a:latin typeface="Garamond" pitchFamily="18" charset="0"/>
              </a:rPr>
              <a:t>рифаксимин</a:t>
            </a:r>
            <a:r>
              <a:rPr lang="ru-RU" b="1" dirty="0">
                <a:latin typeface="Garamond" pitchFamily="18" charset="0"/>
              </a:rPr>
              <a:t> или </a:t>
            </a:r>
            <a:r>
              <a:rPr lang="en-US" b="1" dirty="0">
                <a:latin typeface="Garamond" pitchFamily="18" charset="0"/>
              </a:rPr>
              <a:t>L-</a:t>
            </a:r>
            <a:r>
              <a:rPr lang="ru-RU" b="1" dirty="0">
                <a:latin typeface="Garamond" pitchFamily="18" charset="0"/>
              </a:rPr>
              <a:t>орнитин-</a:t>
            </a:r>
            <a:r>
              <a:rPr lang="en-US" b="1" dirty="0">
                <a:latin typeface="Garamond" pitchFamily="18" charset="0"/>
              </a:rPr>
              <a:t>L-</a:t>
            </a:r>
            <a:r>
              <a:rPr lang="ru-RU" b="1" dirty="0" err="1">
                <a:latin typeface="Garamond" pitchFamily="18" charset="0"/>
              </a:rPr>
              <a:t>аспартат</a:t>
            </a:r>
            <a:endParaRPr lang="ru-RU" b="1" dirty="0">
              <a:latin typeface="Garamond" pitchFamily="18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b="1" dirty="0">
                <a:latin typeface="Garamond" pitchFamily="18" charset="0"/>
              </a:rPr>
              <a:t>В состоянии комы возможно введение </a:t>
            </a:r>
            <a:r>
              <a:rPr lang="ru-RU" b="1" dirty="0" err="1">
                <a:latin typeface="Garamond" pitchFamily="18" charset="0"/>
              </a:rPr>
              <a:t>флумазенила</a:t>
            </a:r>
            <a:endParaRPr lang="ru-RU" b="1" dirty="0">
              <a:latin typeface="Garamond" pitchFamily="18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b="1" dirty="0">
                <a:latin typeface="Garamond" pitchFamily="18" charset="0"/>
              </a:rPr>
              <a:t>Обсудить вопрос о трансплантации печени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ru-RU" b="1" dirty="0">
              <a:latin typeface="Garamond" pitchFamily="18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2700705" y="1557339"/>
            <a:ext cx="287215" cy="503237"/>
          </a:xfrm>
          <a:prstGeom prst="downArrow">
            <a:avLst>
              <a:gd name="adj1" fmla="val 50000"/>
              <a:gd name="adj2" fmla="val 40434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algn="l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algn="l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6443297" y="1557339"/>
            <a:ext cx="287215" cy="503237"/>
          </a:xfrm>
          <a:prstGeom prst="downArrow">
            <a:avLst>
              <a:gd name="adj1" fmla="val 50000"/>
              <a:gd name="adj2" fmla="val 40434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algn="l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algn="l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785416" name="Text Box 8"/>
          <p:cNvSpPr txBox="1">
            <a:spLocks noChangeArrowheads="1"/>
          </p:cNvSpPr>
          <p:nvPr/>
        </p:nvSpPr>
        <p:spPr bwMode="auto">
          <a:xfrm>
            <a:off x="4572000" y="6524625"/>
            <a:ext cx="482404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Mullen KD, Ferenci P, Bass NM et al. Semin Liver Dis 2007;</a:t>
            </a:r>
            <a:endParaRPr lang="ru-RU" sz="140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08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Первичная профилактика кровотечения из ВРВП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065588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 неселективных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В-</a:t>
            </a:r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адреноблокаторов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пропранолол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по20мг* 2р\день     с постепенным повышением дозы каждые 3-4 дня, </a:t>
            </a:r>
            <a:r>
              <a:rPr lang="ru-RU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надолол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40-80мг\1р\</a:t>
            </a:r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целевая ЧСС-55 уд\мин)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Эндоскопическое </a:t>
            </a:r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лигирование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ВРВ( только при непереносимости БАБ, и наличии противопоказании к БАБ)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61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875"/>
          </a:xfrm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rgbClr val="FF0000"/>
                </a:solidFill>
              </a:rPr>
              <a:t>Сиднейская классификация</a:t>
            </a:r>
            <a:br>
              <a:rPr lang="ru-RU" altLang="ru-RU" sz="2400" b="1" dirty="0">
                <a:solidFill>
                  <a:srgbClr val="FF0000"/>
                </a:solidFill>
              </a:rPr>
            </a:br>
            <a:r>
              <a:rPr lang="ru-RU" altLang="ru-RU" sz="2400" b="1" dirty="0">
                <a:solidFill>
                  <a:srgbClr val="FF0000"/>
                </a:solidFill>
              </a:rPr>
              <a:t> в модификации американских морфологов </a:t>
            </a:r>
            <a:br>
              <a:rPr lang="ru-RU" altLang="ru-RU" sz="2400" b="1" dirty="0">
                <a:solidFill>
                  <a:srgbClr val="FF0000"/>
                </a:solidFill>
              </a:rPr>
            </a:br>
            <a:r>
              <a:rPr lang="ru-RU" altLang="ru-RU" sz="2400" b="1" dirty="0">
                <a:solidFill>
                  <a:srgbClr val="FF0000"/>
                </a:solidFill>
              </a:rPr>
              <a:t>(Хьюстон, 1996 год)</a:t>
            </a:r>
            <a:r>
              <a:rPr lang="ru-RU" altLang="ru-RU" sz="3600" b="1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1684483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306316923"/>
              </p:ext>
            </p:extLst>
          </p:nvPr>
        </p:nvGraphicFramePr>
        <p:xfrm>
          <a:off x="0" y="1600200"/>
          <a:ext cx="9144000" cy="4640009"/>
        </p:xfrm>
        <a:graphic>
          <a:graphicData uri="http://schemas.openxmlformats.org/drawingml/2006/table">
            <a:tbl>
              <a:tblPr/>
              <a:tblGrid>
                <a:gridCol w="2700338"/>
                <a:gridCol w="2603500"/>
                <a:gridCol w="3840162"/>
              </a:tblGrid>
              <a:tr h="604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ТИП  ГАСТРИТА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ЭТИОЛОГИЧЕСКИЕ  ФАКТОРЫ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СИНОНИМЫ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0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Неатрофический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Нр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другие факторы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Поверхностный,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диффузный антральный, интерстициальный, гиперсекреторный, тип 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0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Атрофический: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Аутоиммунный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Мультифокальный 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Аутоиммунный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Нр, особенности питания, факторы среды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Тип А, диффузный  тела желудка, ассоциированный с пернициозной анемией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46356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68923" y="1"/>
            <a:ext cx="8675077" cy="7651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4000" b="1" dirty="0">
                <a:solidFill>
                  <a:srgbClr val="FF0000"/>
                </a:solidFill>
                <a:latin typeface="Arial" charset="0"/>
              </a:rPr>
              <a:t>Лечение асцита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2514"/>
            <a:ext cx="8434754" cy="5616575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tx1"/>
                </a:solidFill>
              </a:rPr>
              <a:t>О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граничение </a:t>
            </a:r>
            <a:r>
              <a:rPr lang="ru-RU" altLang="ru-RU" sz="2000" b="1" dirty="0">
                <a:solidFill>
                  <a:schemeClr val="tx1"/>
                </a:solidFill>
              </a:rPr>
              <a:t>поваренной соли, назначение диуретиков (</a:t>
            </a:r>
            <a:r>
              <a:rPr lang="ru-RU" altLang="ru-RU" sz="2000" b="1" dirty="0" err="1" smtClean="0">
                <a:solidFill>
                  <a:schemeClr val="tx1"/>
                </a:solidFill>
              </a:rPr>
              <a:t>спиронолактона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  в </a:t>
            </a:r>
            <a:r>
              <a:rPr lang="ru-RU" altLang="ru-RU" sz="2000" b="1" dirty="0">
                <a:solidFill>
                  <a:schemeClr val="tx1"/>
                </a:solidFill>
              </a:rPr>
              <a:t>сочетании 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с фуросемидом). </a:t>
            </a:r>
            <a:endParaRPr lang="ru-RU" altLang="ru-RU" sz="2000" b="1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tx1"/>
                </a:solidFill>
              </a:rPr>
              <a:t>Лечение 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асцита </a:t>
            </a:r>
            <a:r>
              <a:rPr lang="ru-RU" altLang="ru-RU" sz="2000" b="1" dirty="0" err="1" smtClean="0">
                <a:solidFill>
                  <a:srgbClr val="FF0000"/>
                </a:solidFill>
              </a:rPr>
              <a:t>спиронолактоном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  и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фуросемидом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 следует </a:t>
            </a:r>
            <a:r>
              <a:rPr lang="ru-RU" altLang="ru-RU" sz="2000" b="1" dirty="0">
                <a:solidFill>
                  <a:schemeClr val="tx1"/>
                </a:solidFill>
              </a:rPr>
              <a:t>начинать с малых доз (40 мг фуросемида и 100 мг </a:t>
            </a:r>
            <a:r>
              <a:rPr lang="ru-RU" altLang="ru-RU" sz="2000" b="1" dirty="0" err="1">
                <a:solidFill>
                  <a:schemeClr val="tx1"/>
                </a:solidFill>
              </a:rPr>
              <a:t>спиронолактона</a:t>
            </a:r>
            <a:r>
              <a:rPr lang="ru-RU" altLang="ru-RU" sz="2000" b="1" dirty="0">
                <a:solidFill>
                  <a:schemeClr val="tx1"/>
                </a:solidFill>
              </a:rPr>
              <a:t> в сутки).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altLang="ru-RU" sz="2000" b="1" dirty="0" err="1">
                <a:solidFill>
                  <a:schemeClr val="tx1"/>
                </a:solidFill>
              </a:rPr>
              <a:t>Спиронолактоны</a:t>
            </a:r>
            <a:r>
              <a:rPr lang="ru-RU" altLang="ru-RU" sz="2000" b="1" dirty="0">
                <a:solidFill>
                  <a:schemeClr val="tx1"/>
                </a:solidFill>
              </a:rPr>
              <a:t> ежедневно (однократный утренний прием) -   верошпирон или </a:t>
            </a:r>
            <a:r>
              <a:rPr lang="ru-RU" altLang="ru-RU" sz="2000" b="1" dirty="0" err="1">
                <a:solidFill>
                  <a:schemeClr val="tx1"/>
                </a:solidFill>
              </a:rPr>
              <a:t>альдактон</a:t>
            </a:r>
            <a:r>
              <a:rPr lang="ru-RU" altLang="ru-RU" sz="2000" b="1" dirty="0">
                <a:solidFill>
                  <a:schemeClr val="tx1"/>
                </a:solidFill>
              </a:rPr>
              <a:t>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altLang="ru-RU" sz="2000" b="1" u="sng" dirty="0">
                <a:solidFill>
                  <a:schemeClr val="tx1"/>
                </a:solidFill>
                <a:latin typeface="Arial" charset="0"/>
              </a:rPr>
              <a:t>Фуросемид </a:t>
            </a:r>
            <a:r>
              <a:rPr lang="en-GB" altLang="ru-RU" sz="2000" b="1" u="sng" dirty="0">
                <a:solidFill>
                  <a:schemeClr val="tx1"/>
                </a:solidFill>
                <a:latin typeface="Arial" charset="0"/>
              </a:rPr>
              <a:t>per </a:t>
            </a:r>
            <a:r>
              <a:rPr lang="en-GB" altLang="ru-RU" sz="2000" b="1" u="sng" dirty="0" err="1">
                <a:solidFill>
                  <a:schemeClr val="tx1"/>
                </a:solidFill>
                <a:latin typeface="Arial" charset="0"/>
              </a:rPr>
              <a:t>os</a:t>
            </a:r>
            <a:r>
              <a:rPr lang="ru-RU" altLang="ru-RU" sz="2000" b="1" u="sng" dirty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tx1"/>
                </a:solidFill>
              </a:rPr>
              <a:t>Внутривенное введение фуросемида (лазикса)      вызывает острое снижение  клубочковой фильтрации!!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tx1"/>
                </a:solidFill>
              </a:rPr>
              <a:t>Доза фуросемида и </a:t>
            </a:r>
            <a:r>
              <a:rPr lang="ru-RU" altLang="ru-RU" sz="2000" b="1" dirty="0" err="1">
                <a:solidFill>
                  <a:schemeClr val="tx1"/>
                </a:solidFill>
              </a:rPr>
              <a:t>спиронолактона</a:t>
            </a:r>
            <a:r>
              <a:rPr lang="ru-RU" altLang="ru-RU" sz="2000" b="1" dirty="0">
                <a:solidFill>
                  <a:schemeClr val="tx1"/>
                </a:solidFill>
              </a:rPr>
              <a:t> увеличивается каждые </a:t>
            </a:r>
            <a:r>
              <a:rPr lang="ru-RU" altLang="ru-RU" sz="2000" b="1" dirty="0">
                <a:solidFill>
                  <a:srgbClr val="FF0000"/>
                </a:solidFill>
              </a:rPr>
              <a:t>3-4 -5 дней </a:t>
            </a:r>
            <a:r>
              <a:rPr lang="ru-RU" altLang="ru-RU" sz="2000" b="1" dirty="0">
                <a:solidFill>
                  <a:schemeClr val="tx1"/>
                </a:solidFill>
              </a:rPr>
              <a:t>до того, пока снижение веса больного не достигнет 400 г в сутки, а количество выпитой жидкости будет соответствовать количеству выделенной 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мочи( мах дозы  фуросемид -160мг\</a:t>
            </a:r>
            <a:r>
              <a:rPr lang="ru-RU" altLang="ru-RU" sz="2000" b="1" dirty="0" err="1" smtClean="0">
                <a:solidFill>
                  <a:schemeClr val="tx1"/>
                </a:solidFill>
              </a:rPr>
              <a:t>сут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, верошпирон-400мг\</a:t>
            </a:r>
            <a:r>
              <a:rPr lang="ru-RU" altLang="ru-RU" sz="2000" b="1" dirty="0" err="1" smtClean="0">
                <a:solidFill>
                  <a:schemeClr val="tx1"/>
                </a:solidFill>
              </a:rPr>
              <a:t>сут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). </a:t>
            </a:r>
            <a:endParaRPr lang="ru-RU" altLang="ru-RU" sz="2000" b="1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tx1"/>
                </a:solidFill>
              </a:rPr>
              <a:t>При отсутствии снижения веса рекомендовано определение суточной экскреции натрия с мочой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alt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07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60350"/>
            <a:ext cx="8229600" cy="6477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4000" dirty="0">
                <a:latin typeface="Arial" charset="0"/>
              </a:rPr>
              <a:t> </a:t>
            </a:r>
            <a:r>
              <a:rPr lang="ru-RU" altLang="ru-RU" sz="4400" b="1" dirty="0" smtClean="0">
                <a:solidFill>
                  <a:srgbClr val="FF0000"/>
                </a:solidFill>
                <a:latin typeface="Arial" charset="0"/>
              </a:rPr>
              <a:t>Рефрактерный асцит  </a:t>
            </a:r>
            <a:endParaRPr lang="ru-RU" altLang="ru-RU" sz="4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25539"/>
            <a:ext cx="8639908" cy="5399087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ru-RU" altLang="ru-RU" b="1" smtClean="0">
                <a:solidFill>
                  <a:schemeClr val="tx1"/>
                </a:solidFill>
              </a:rPr>
              <a:t>Критерии</a:t>
            </a:r>
          </a:p>
          <a:p>
            <a:pPr marL="609600" indent="-609600"/>
            <a:r>
              <a:rPr lang="ru-RU" altLang="ru-RU" sz="2000" b="1" smtClean="0">
                <a:solidFill>
                  <a:schemeClr val="tx1"/>
                </a:solidFill>
                <a:latin typeface="Arial" pitchFamily="34" charset="0"/>
              </a:rPr>
              <a:t>Сохранение асцита при</a:t>
            </a:r>
          </a:p>
          <a:p>
            <a:pPr marL="609600" indent="-609600"/>
            <a:r>
              <a:rPr lang="ru-RU" altLang="ru-RU" sz="2000" b="1" smtClean="0">
                <a:solidFill>
                  <a:schemeClr val="tx1"/>
                </a:solidFill>
                <a:latin typeface="Arial" pitchFamily="34" charset="0"/>
              </a:rPr>
              <a:t>Адекватном ограничении поступления натрия</a:t>
            </a:r>
          </a:p>
          <a:p>
            <a:pPr marL="609600" indent="-609600"/>
            <a:r>
              <a:rPr lang="ru-RU" altLang="ru-RU" sz="2000" b="1" smtClean="0">
                <a:solidFill>
                  <a:schemeClr val="tx1"/>
                </a:solidFill>
                <a:latin typeface="Arial" pitchFamily="34" charset="0"/>
              </a:rPr>
              <a:t>Максимально переносимых дозах диуретиков  (при дозе фуросемида 160 мг, а спиронолактона 400 мг в сутки), </a:t>
            </a:r>
          </a:p>
          <a:p>
            <a:pPr marL="609600" indent="-609600"/>
            <a:r>
              <a:rPr lang="ru-RU" altLang="ru-RU" sz="2000" b="1" smtClean="0">
                <a:solidFill>
                  <a:schemeClr val="tx1"/>
                </a:solidFill>
                <a:latin typeface="Arial" pitchFamily="34" charset="0"/>
              </a:rPr>
              <a:t>Отсутсвии других причин асцита,</a:t>
            </a:r>
          </a:p>
          <a:p>
            <a:pPr marL="609600" indent="-609600"/>
            <a:r>
              <a:rPr lang="ru-RU" altLang="ru-RU" sz="2000" b="1" smtClean="0">
                <a:solidFill>
                  <a:schemeClr val="tx1"/>
                </a:solidFill>
                <a:latin typeface="Arial" pitchFamily="34" charset="0"/>
              </a:rPr>
              <a:t>Недостаточное снижение массы тела,</a:t>
            </a:r>
          </a:p>
          <a:p>
            <a:pPr marL="609600" indent="-609600"/>
            <a:r>
              <a:rPr lang="ru-RU" altLang="ru-RU" sz="2000" b="1" smtClean="0">
                <a:solidFill>
                  <a:schemeClr val="tx1"/>
                </a:solidFill>
                <a:latin typeface="Arial" pitchFamily="34" charset="0"/>
              </a:rPr>
              <a:t>Суточная экскреция натрия с мочой меньше поступающего с пищей</a:t>
            </a:r>
          </a:p>
          <a:p>
            <a:pPr marL="609600" indent="-609600"/>
            <a:r>
              <a:rPr lang="ru-RU" altLang="ru-RU" sz="2000" b="1" smtClean="0">
                <a:solidFill>
                  <a:schemeClr val="tx1"/>
                </a:solidFill>
                <a:latin typeface="Arial" pitchFamily="34" charset="0"/>
              </a:rPr>
              <a:t>Лечение  -  парацентез  </a:t>
            </a:r>
          </a:p>
          <a:p>
            <a:pPr marL="609600" indent="-609600"/>
            <a:r>
              <a:rPr lang="ru-RU" altLang="ru-RU" sz="2000" b="1" smtClean="0">
                <a:solidFill>
                  <a:schemeClr val="tx1"/>
                </a:solidFill>
                <a:latin typeface="Arial" pitchFamily="34" charset="0"/>
              </a:rPr>
              <a:t>Для лечения рефракторного  асцита используют  хирургическое наложение порто-кавальных анастомозов</a:t>
            </a:r>
          </a:p>
        </p:txBody>
      </p:sp>
    </p:spTree>
    <p:extLst>
      <p:ext uri="{BB962C8B-B14F-4D97-AF65-F5344CB8AC3E}">
        <p14:creationId xmlns:p14="http://schemas.microsoft.com/office/powerpoint/2010/main" val="241559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83931" y="188913"/>
            <a:ext cx="8291146" cy="1223962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altLang="ru-RU" sz="4000" b="1" dirty="0">
                <a:solidFill>
                  <a:srgbClr val="FF0000"/>
                </a:solidFill>
                <a:latin typeface="Arial" charset="0"/>
              </a:rPr>
              <a:t>Контроль эффективности мочегонной терапии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12876"/>
            <a:ext cx="8424497" cy="525621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Необходим контроль: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за количеством принятой жидкости и количеством выделяемой мочи в сутки, а также ежедневное взвешивание больного (масса тела).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измерение объема талии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b="1" u="sng" dirty="0">
                <a:solidFill>
                  <a:schemeClr val="tx1"/>
                </a:solidFill>
                <a:latin typeface="Arial" charset="0"/>
              </a:rPr>
              <a:t>Изолированный асцит оптимальное снижение </a:t>
            </a:r>
            <a:r>
              <a:rPr lang="ru-RU" b="1" u="sng" dirty="0">
                <a:solidFill>
                  <a:srgbClr val="FF0000"/>
                </a:solidFill>
                <a:latin typeface="Arial" charset="0"/>
              </a:rPr>
              <a:t>МТ – 0,3-0,5 кг/</a:t>
            </a:r>
            <a:r>
              <a:rPr lang="ru-RU" b="1" u="sng" dirty="0" err="1">
                <a:solidFill>
                  <a:srgbClr val="FF0000"/>
                </a:solidFill>
                <a:latin typeface="Arial" charset="0"/>
              </a:rPr>
              <a:t>сут</a:t>
            </a:r>
            <a:r>
              <a:rPr lang="ru-RU" b="1" u="sng" dirty="0">
                <a:solidFill>
                  <a:srgbClr val="FF0000"/>
                </a:solidFill>
                <a:latin typeface="Arial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При наличии выраженного асцита в сочетании с массивными периферическими  отеками суточная  потеря </a:t>
            </a:r>
            <a:r>
              <a:rPr lang="ru-RU" b="1" u="sng" dirty="0">
                <a:solidFill>
                  <a:srgbClr val="FF0000"/>
                </a:solidFill>
                <a:latin typeface="Arial" charset="0"/>
              </a:rPr>
              <a:t>МТ –  1 кг/</a:t>
            </a:r>
            <a:r>
              <a:rPr lang="ru-RU" b="1" u="sng" dirty="0" err="1">
                <a:solidFill>
                  <a:srgbClr val="FF0000"/>
                </a:solidFill>
                <a:latin typeface="Arial" charset="0"/>
              </a:rPr>
              <a:t>сут</a:t>
            </a:r>
            <a:r>
              <a:rPr lang="ru-RU" b="1" u="sng" dirty="0">
                <a:solidFill>
                  <a:srgbClr val="FF0000"/>
                </a:solidFill>
                <a:latin typeface="Arial" charset="0"/>
              </a:rPr>
              <a:t>. </a:t>
            </a:r>
            <a:r>
              <a:rPr lang="ru-RU" sz="2000" b="1" u="sng" dirty="0">
                <a:solidFill>
                  <a:schemeClr val="tx1"/>
                </a:solidFill>
                <a:latin typeface="Arial" charset="0"/>
              </a:rPr>
              <a:t>(не более).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Тактика ведения  пациента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Взвешивание пациента и измерение объема 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талии  при  каждом посещении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Определение К, </a:t>
            </a:r>
            <a:r>
              <a:rPr lang="en-US" sz="2000" b="1" dirty="0">
                <a:solidFill>
                  <a:schemeClr val="tx1"/>
                </a:solidFill>
                <a:latin typeface="Arial" charset="0"/>
              </a:rPr>
              <a:t>Na</a:t>
            </a: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, остаточного азота, 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dirty="0" err="1">
                <a:solidFill>
                  <a:schemeClr val="tx1"/>
                </a:solidFill>
                <a:latin typeface="Arial" charset="0"/>
              </a:rPr>
              <a:t>креатинина</a:t>
            </a:r>
            <a:endParaRPr lang="ru-RU" sz="2000" b="1" dirty="0">
              <a:solidFill>
                <a:schemeClr val="tx1"/>
              </a:solidFill>
              <a:latin typeface="Arial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000" b="1" u="sng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45060" name="Picture 4" descr="j04094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123" y="5154614"/>
            <a:ext cx="1740877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42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115888"/>
            <a:ext cx="9144000" cy="1225550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altLang="ru-RU" sz="4000" b="1" dirty="0">
                <a:solidFill>
                  <a:srgbClr val="FF0000"/>
                </a:solidFill>
                <a:latin typeface="Arial" charset="0"/>
              </a:rPr>
              <a:t>Напряженный асцит: тактика ведения больных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7989" y="1773239"/>
            <a:ext cx="8708780" cy="4579937"/>
          </a:xfrm>
        </p:spPr>
        <p:txBody>
          <a:bodyPr rtlCol="0">
            <a:normAutofit fontScale="77500" lnSpcReduction="2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tx1"/>
                </a:solidFill>
              </a:rPr>
              <a:t>Объемный </a:t>
            </a:r>
            <a:r>
              <a:rPr lang="ru-RU" altLang="ru-RU" b="1" dirty="0" err="1">
                <a:solidFill>
                  <a:schemeClr val="tx1"/>
                </a:solidFill>
              </a:rPr>
              <a:t>парацентез</a:t>
            </a:r>
            <a:r>
              <a:rPr lang="ru-RU" altLang="ru-RU" b="1" dirty="0">
                <a:solidFill>
                  <a:schemeClr val="tx1"/>
                </a:solidFill>
              </a:rPr>
              <a:t> (5 литров)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b="1" dirty="0" err="1">
                <a:solidFill>
                  <a:schemeClr val="tx1"/>
                </a:solidFill>
              </a:rPr>
              <a:t>Парацентез</a:t>
            </a:r>
            <a:r>
              <a:rPr lang="ru-RU" altLang="ru-RU" b="1" dirty="0">
                <a:solidFill>
                  <a:schemeClr val="tx1"/>
                </a:solidFill>
              </a:rPr>
              <a:t> с удалением более 5 литров  с замещением альбумином  6-8 г на 1 литр удаленной асцитической жидкости.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tx1"/>
                </a:solidFill>
              </a:rPr>
              <a:t>При удалении менее 5 литров жидкости возможно использование </a:t>
            </a:r>
            <a:r>
              <a:rPr lang="ru-RU" altLang="ru-RU" b="1" dirty="0" err="1">
                <a:solidFill>
                  <a:schemeClr val="tx1"/>
                </a:solidFill>
              </a:rPr>
              <a:t>плазмозаменителей</a:t>
            </a:r>
            <a:r>
              <a:rPr lang="ru-RU" altLang="ru-RU" b="1" dirty="0">
                <a:solidFill>
                  <a:schemeClr val="tx1"/>
                </a:solidFill>
              </a:rPr>
              <a:t> (или декстранов).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tx1"/>
                </a:solidFill>
              </a:rPr>
              <a:t>Замещение удаленной асцитической жидкости альбумином достоверно снижает риск развития </a:t>
            </a:r>
            <a:r>
              <a:rPr lang="ru-RU" altLang="ru-RU" b="1" dirty="0" err="1">
                <a:solidFill>
                  <a:schemeClr val="tx1"/>
                </a:solidFill>
              </a:rPr>
              <a:t>гиповолемии</a:t>
            </a:r>
            <a:r>
              <a:rPr lang="ru-RU" altLang="ru-RU" b="1" dirty="0">
                <a:solidFill>
                  <a:schemeClr val="tx1"/>
                </a:solidFill>
              </a:rPr>
              <a:t>,  ухудшение почечной перфузии с нарастанием </a:t>
            </a:r>
            <a:r>
              <a:rPr lang="ru-RU" altLang="ru-RU" b="1" dirty="0" err="1">
                <a:solidFill>
                  <a:schemeClr val="tx1"/>
                </a:solidFill>
              </a:rPr>
              <a:t>гипонатриемии</a:t>
            </a:r>
            <a:r>
              <a:rPr lang="ru-RU" altLang="ru-RU" b="1" dirty="0">
                <a:solidFill>
                  <a:schemeClr val="tx1"/>
                </a:solidFill>
              </a:rPr>
              <a:t> и </a:t>
            </a:r>
            <a:r>
              <a:rPr lang="ru-RU" altLang="ru-RU" b="1" dirty="0" err="1">
                <a:solidFill>
                  <a:schemeClr val="tx1"/>
                </a:solidFill>
              </a:rPr>
              <a:t>гиперкреатининемии</a:t>
            </a:r>
            <a:r>
              <a:rPr lang="ru-RU" altLang="ru-RU" b="1" dirty="0">
                <a:solidFill>
                  <a:schemeClr val="tx1"/>
                </a:solidFill>
              </a:rPr>
              <a:t>, появления  или усугубления печеночной энцефалопатии.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tx1"/>
                </a:solidFill>
              </a:rPr>
              <a:t>Лист ожидания трансплантации печени.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tx1"/>
                </a:solidFill>
              </a:rPr>
              <a:t>Мониторинг: вес , симптомы </a:t>
            </a:r>
            <a:r>
              <a:rPr lang="ru-RU" altLang="ru-RU" b="1" dirty="0" err="1">
                <a:solidFill>
                  <a:schemeClr val="tx1"/>
                </a:solidFill>
              </a:rPr>
              <a:t>ортостатизма</a:t>
            </a:r>
            <a:r>
              <a:rPr lang="ru-RU" altLang="ru-RU" b="1" dirty="0">
                <a:solidFill>
                  <a:schemeClr val="tx1"/>
                </a:solidFill>
              </a:rPr>
              <a:t> , электролиты сыворотки и мочи, </a:t>
            </a:r>
            <a:r>
              <a:rPr lang="ru-RU" altLang="ru-RU" b="1" dirty="0" err="1">
                <a:solidFill>
                  <a:schemeClr val="tx1"/>
                </a:solidFill>
              </a:rPr>
              <a:t>креатинин</a:t>
            </a:r>
            <a:r>
              <a:rPr lang="ru-RU" altLang="ru-RU" b="1" dirty="0">
                <a:solidFill>
                  <a:schemeClr val="tx1"/>
                </a:solidFill>
              </a:rPr>
              <a:t> сыворотки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alt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3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9138" name="Rectangle 2"/>
          <p:cNvSpPr>
            <a:spLocks noChangeArrowheads="1"/>
          </p:cNvSpPr>
          <p:nvPr/>
        </p:nvSpPr>
        <p:spPr bwMode="auto">
          <a:xfrm>
            <a:off x="0" y="260350"/>
            <a:ext cx="9144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>
              <a:lnSpc>
                <a:spcPct val="80000"/>
              </a:lnSpc>
              <a:defRPr/>
            </a:pPr>
            <a:r>
              <a:rPr lang="ru-RU" alt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Показания для проведения лапароцентеза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83931" y="1700214"/>
            <a:ext cx="8376138" cy="437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476250" indent="-285750" algn="l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algn="l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0" hangingPunct="0">
              <a:spcBef>
                <a:spcPct val="10000"/>
              </a:spcBef>
            </a:pPr>
            <a:r>
              <a:rPr lang="ru-RU" altLang="ru-RU">
                <a:solidFill>
                  <a:schemeClr val="bg1"/>
                </a:solidFill>
                <a:latin typeface="Times New Roman" pitchFamily="18" charset="0"/>
              </a:rPr>
              <a:t>.</a:t>
            </a:r>
            <a:r>
              <a:rPr lang="ru-RU" altLang="ru-RU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eaLnBrk="0" hangingPunct="0">
              <a:spcBef>
                <a:spcPct val="10000"/>
              </a:spcBef>
            </a:pPr>
            <a:r>
              <a:rPr lang="ru-RU" altLang="ru-RU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Напряженный асцит без или с отеками</a:t>
            </a:r>
          </a:p>
          <a:p>
            <a:pPr eaLnBrk="0" hangingPunct="0">
              <a:spcBef>
                <a:spcPct val="40000"/>
              </a:spcBef>
            </a:pPr>
            <a:r>
              <a:rPr lang="ru-RU" altLang="ru-RU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Диуретикорезистентный асцит (отсутствие ответа на недельный прием спиронолактона 400 мг/сутки и фуросемида 160 мг/сутки)</a:t>
            </a:r>
          </a:p>
          <a:p>
            <a:pPr eaLnBrk="0" hangingPunct="0">
              <a:spcBef>
                <a:spcPct val="40000"/>
              </a:spcBef>
            </a:pPr>
            <a:r>
              <a:rPr lang="ru-RU" altLang="ru-RU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Наличие противопоказаний к проведению диуретической терапии (кровотечение, печеночная энцефалопатия, рвота, диарея, электролитные расстройства, лихорадка, тахикардия, гипотония, гиперазотемия)</a:t>
            </a:r>
          </a:p>
          <a:p>
            <a:pPr eaLnBrk="0" hangingPunct="0">
              <a:spcBef>
                <a:spcPct val="40000"/>
              </a:spcBef>
            </a:pPr>
            <a:r>
              <a:rPr lang="ru-RU" altLang="ru-RU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Появление осложнений диуретической терапии (электролитные нарушения, печеночная энцефалопатия, гепаторенальный синдром, эндокринные расстройства)</a:t>
            </a:r>
          </a:p>
          <a:p>
            <a:pPr eaLnBrk="0" hangingPunct="0">
              <a:spcBef>
                <a:spcPct val="40000"/>
              </a:spcBef>
            </a:pPr>
            <a:r>
              <a:rPr lang="ru-RU" altLang="ru-RU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Неясный генез асцита</a:t>
            </a:r>
          </a:p>
        </p:txBody>
      </p:sp>
    </p:spTree>
    <p:extLst>
      <p:ext uri="{BB962C8B-B14F-4D97-AF65-F5344CB8AC3E}">
        <p14:creationId xmlns:p14="http://schemas.microsoft.com/office/powerpoint/2010/main" val="322948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20" y="274638"/>
            <a:ext cx="9252520" cy="1858218"/>
          </a:xfrm>
        </p:spPr>
        <p:txBody>
          <a:bodyPr>
            <a:noAutofit/>
          </a:bodyPr>
          <a:lstStyle/>
          <a:p>
            <a:r>
              <a:rPr lang="ru-RU" altLang="ru-RU" sz="3200" b="1" dirty="0">
                <a:solidFill>
                  <a:srgbClr val="FF0000"/>
                </a:solidFill>
                <a:latin typeface="Arial" pitchFamily="34" charset="0"/>
              </a:rPr>
              <a:t>Клинические проявления кровотечений из  </a:t>
            </a:r>
            <a:r>
              <a:rPr lang="ru-RU" altLang="ru-RU" sz="3200" b="1" dirty="0" smtClean="0">
                <a:solidFill>
                  <a:srgbClr val="FF0000"/>
                </a:solidFill>
                <a:latin typeface="Arial" pitchFamily="34" charset="0"/>
              </a:rPr>
              <a:t>органов ЖКТ (ЖКК).</a:t>
            </a:r>
            <a:r>
              <a:rPr lang="ru-RU" altLang="ru-RU" sz="3200" b="1" dirty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altLang="ru-RU" sz="3200" b="1" dirty="0">
                <a:solidFill>
                  <a:srgbClr val="FF0000"/>
                </a:solidFill>
                <a:latin typeface="Arial" pitchFamily="34" charset="0"/>
              </a:rPr>
            </a:br>
            <a:r>
              <a:rPr lang="ru-RU" altLang="ru-RU" sz="2800" b="1" dirty="0">
                <a:solidFill>
                  <a:srgbClr val="FF0000"/>
                </a:solidFill>
                <a:latin typeface="Arial" pitchFamily="34" charset="0"/>
              </a:rPr>
              <a:t>Летальность на протяжении последних</a:t>
            </a:r>
            <a:br>
              <a:rPr lang="ru-RU" altLang="ru-RU" sz="2800" b="1" dirty="0">
                <a:solidFill>
                  <a:srgbClr val="FF0000"/>
                </a:solidFill>
                <a:latin typeface="Arial" pitchFamily="34" charset="0"/>
              </a:rPr>
            </a:br>
            <a:r>
              <a:rPr lang="ru-RU" altLang="ru-RU" sz="2800" b="1" dirty="0">
                <a:solidFill>
                  <a:srgbClr val="FF0000"/>
                </a:solidFill>
                <a:latin typeface="Arial" pitchFamily="34" charset="0"/>
              </a:rPr>
              <a:t>лет устойчиво сохраняется на уровне </a:t>
            </a:r>
            <a:r>
              <a:rPr lang="ru-RU" altLang="ru-RU" sz="2800" b="1" dirty="0" smtClean="0">
                <a:solidFill>
                  <a:srgbClr val="FF0000"/>
                </a:solidFill>
                <a:latin typeface="Arial" pitchFamily="34" charset="0"/>
              </a:rPr>
              <a:t>5-10</a:t>
            </a:r>
            <a:r>
              <a:rPr lang="ru-RU" altLang="ru-RU" sz="2800" b="1" dirty="0">
                <a:solidFill>
                  <a:srgbClr val="FF0000"/>
                </a:solidFill>
                <a:latin typeface="Arial" pitchFamily="34" charset="0"/>
              </a:rPr>
              <a:t>%.</a:t>
            </a:r>
            <a:r>
              <a:rPr lang="ru-RU" altLang="ru-RU" sz="28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altLang="ru-RU" sz="2800" b="1" dirty="0" smtClean="0">
                <a:solidFill>
                  <a:srgbClr val="FF0000"/>
                </a:solidFill>
                <a:latin typeface="Arial" pitchFamily="34" charset="0"/>
              </a:rPr>
            </a:br>
            <a:endParaRPr lang="ru-RU" altLang="ru-RU" sz="28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5861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2708920"/>
            <a:ext cx="3097213" cy="27305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u="sng" dirty="0"/>
              <a:t> </a:t>
            </a:r>
            <a:r>
              <a:rPr lang="ru-RU" altLang="ru-RU" sz="2000" b="1" u="sng" dirty="0">
                <a:solidFill>
                  <a:srgbClr val="FF0000"/>
                </a:solidFill>
              </a:rPr>
              <a:t>Характер кровотечения</a:t>
            </a:r>
          </a:p>
          <a:p>
            <a:pPr>
              <a:lnSpc>
                <a:spcPct val="90000"/>
              </a:lnSpc>
            </a:pPr>
            <a:r>
              <a:rPr lang="ru-RU" altLang="ru-RU" sz="2000" b="1" dirty="0"/>
              <a:t>Рвота неизменной  кровью со сгустками</a:t>
            </a:r>
          </a:p>
          <a:p>
            <a:pPr>
              <a:lnSpc>
                <a:spcPct val="90000"/>
              </a:lnSpc>
            </a:pPr>
            <a:endParaRPr lang="ru-RU" altLang="ru-RU" sz="2000" b="1" dirty="0"/>
          </a:p>
          <a:p>
            <a:pPr>
              <a:lnSpc>
                <a:spcPct val="90000"/>
              </a:lnSpc>
            </a:pPr>
            <a:endParaRPr lang="ru-RU" altLang="ru-RU" sz="2000" b="1" dirty="0"/>
          </a:p>
          <a:p>
            <a:pPr>
              <a:lnSpc>
                <a:spcPct val="90000"/>
              </a:lnSpc>
            </a:pPr>
            <a:endParaRPr lang="ru-RU" altLang="ru-RU" sz="2000" b="1" dirty="0"/>
          </a:p>
          <a:p>
            <a:pPr>
              <a:lnSpc>
                <a:spcPct val="90000"/>
              </a:lnSpc>
            </a:pPr>
            <a:r>
              <a:rPr lang="ru-RU" altLang="ru-RU" sz="2000" b="1" dirty="0"/>
              <a:t>Рвота «кофейной гущей» </a:t>
            </a:r>
          </a:p>
        </p:txBody>
      </p:sp>
      <p:sp>
        <p:nvSpPr>
          <p:cNvPr id="158618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499992" y="2101105"/>
            <a:ext cx="4240212" cy="353896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b="1" u="sng" dirty="0">
                <a:solidFill>
                  <a:srgbClr val="FF0000"/>
                </a:solidFill>
              </a:rPr>
              <a:t>Возможная причина</a:t>
            </a:r>
          </a:p>
          <a:p>
            <a:pPr>
              <a:lnSpc>
                <a:spcPct val="90000"/>
              </a:lnSpc>
            </a:pPr>
            <a:r>
              <a:rPr lang="ru-RU" altLang="ru-RU" sz="2000" b="1" dirty="0"/>
              <a:t>Разрыв  варикозных вен пищевода: массивное  кровотечение из язвы желудка, с-м </a:t>
            </a:r>
            <a:r>
              <a:rPr lang="ru-RU" altLang="ru-RU" sz="2000" b="1" dirty="0" err="1"/>
              <a:t>Меллори-Вейса</a:t>
            </a:r>
            <a:endParaRPr lang="ru-RU" altLang="ru-RU" sz="2000" b="1" dirty="0"/>
          </a:p>
          <a:p>
            <a:pPr>
              <a:lnSpc>
                <a:spcPct val="90000"/>
              </a:lnSpc>
            </a:pPr>
            <a:endParaRPr lang="ru-RU" altLang="ru-RU" sz="2000" b="1" dirty="0"/>
          </a:p>
          <a:p>
            <a:pPr>
              <a:lnSpc>
                <a:spcPct val="90000"/>
              </a:lnSpc>
            </a:pPr>
            <a:endParaRPr lang="ru-RU" altLang="ru-RU" sz="2000" b="1" dirty="0"/>
          </a:p>
          <a:p>
            <a:pPr>
              <a:lnSpc>
                <a:spcPct val="90000"/>
              </a:lnSpc>
            </a:pPr>
            <a:r>
              <a:rPr lang="ru-RU" altLang="ru-RU" sz="2000" b="1" dirty="0"/>
              <a:t>Кровотечение из язвы желудка, ДПК, другие причины кровотечения в желудке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b="1" dirty="0"/>
              <a:t> </a:t>
            </a:r>
          </a:p>
        </p:txBody>
      </p:sp>
      <p:sp>
        <p:nvSpPr>
          <p:cNvPr id="1586182" name="Rectangle 6"/>
          <p:cNvSpPr>
            <a:spLocks noChangeArrowheads="1"/>
          </p:cNvSpPr>
          <p:nvPr/>
        </p:nvSpPr>
        <p:spPr bwMode="auto">
          <a:xfrm>
            <a:off x="0" y="5301208"/>
            <a:ext cx="9144000" cy="155679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ru-RU" altLang="ru-RU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ru-RU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Мелена </a:t>
            </a:r>
            <a:r>
              <a:rPr lang="ru-RU" altLang="ru-RU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– черный, дегтеобразный, </a:t>
            </a:r>
            <a:r>
              <a:rPr lang="ru-RU" altLang="ru-RU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кашицеобразный,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altLang="ru-RU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мажущий стул со специфическим зловонным запахом(обычно через 8 часов </a:t>
            </a:r>
            <a:r>
              <a:rPr lang="ru-RU" altLang="ru-RU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крово</a:t>
            </a:r>
            <a:r>
              <a:rPr lang="ru-RU" altLang="ru-RU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-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altLang="ru-RU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потеря 50- 80 мл )</a:t>
            </a:r>
            <a:r>
              <a:rPr lang="ru-RU" altLang="ru-RU" b="1" dirty="0" smtClean="0">
                <a:solidFill>
                  <a:schemeClr val="tx1"/>
                </a:solidFill>
                <a:latin typeface="Tahoma" pitchFamily="34" charset="0"/>
              </a:rPr>
              <a:t>Меньше стул будет темным , но оформленным 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altLang="ru-RU" b="1" dirty="0" smtClean="0">
                <a:latin typeface="Tahoma" pitchFamily="34" charset="0"/>
              </a:rPr>
              <a:t>Более 100мл или при ускоренном пассаже – </a:t>
            </a:r>
            <a:r>
              <a:rPr lang="ru-RU" altLang="ru-RU" b="1" smtClean="0">
                <a:latin typeface="Tahoma" pitchFamily="34" charset="0"/>
              </a:rPr>
              <a:t>свежая кровь в кале !</a:t>
            </a:r>
            <a:endParaRPr lang="ru-RU" altLang="ru-RU" b="1" dirty="0">
              <a:solidFill>
                <a:schemeClr val="tx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33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 b="1" dirty="0">
                <a:solidFill>
                  <a:srgbClr val="FF0000"/>
                </a:solidFill>
                <a:latin typeface="Arial" pitchFamily="34" charset="0"/>
              </a:rPr>
              <a:t>В </a:t>
            </a:r>
            <a:r>
              <a:rPr lang="ru-RU" altLang="ru-RU" sz="4000" b="1" dirty="0" smtClean="0">
                <a:solidFill>
                  <a:srgbClr val="FF0000"/>
                </a:solidFill>
                <a:latin typeface="Arial" pitchFamily="34" charset="0"/>
              </a:rPr>
              <a:t>клинике ЖКК</a:t>
            </a:r>
            <a:br>
              <a:rPr lang="ru-RU" altLang="ru-RU" sz="40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altLang="ru-RU" sz="4000" b="1" dirty="0" smtClean="0">
                <a:solidFill>
                  <a:srgbClr val="FF0000"/>
                </a:solidFill>
                <a:latin typeface="Arial" pitchFamily="34" charset="0"/>
              </a:rPr>
              <a:t>общие симптомы.</a:t>
            </a:r>
            <a:endParaRPr lang="ru-RU" altLang="ru-RU" sz="4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5851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05000"/>
            <a:ext cx="3806825" cy="4114800"/>
          </a:xfrm>
        </p:spPr>
        <p:txBody>
          <a:bodyPr/>
          <a:lstStyle/>
          <a:p>
            <a:r>
              <a:rPr lang="ru-RU" altLang="ru-RU" sz="2800" b="1" dirty="0"/>
              <a:t>Слабость </a:t>
            </a:r>
          </a:p>
          <a:p>
            <a:r>
              <a:rPr lang="ru-RU" altLang="ru-RU" sz="2800" b="1" dirty="0"/>
              <a:t>Шум в ушах </a:t>
            </a:r>
          </a:p>
          <a:p>
            <a:r>
              <a:rPr lang="ru-RU" altLang="ru-RU" sz="2800" b="1" dirty="0"/>
              <a:t>Головокружение  </a:t>
            </a:r>
          </a:p>
          <a:p>
            <a:r>
              <a:rPr lang="ru-RU" altLang="ru-RU" sz="2800" b="1" dirty="0"/>
              <a:t>Холодный  пот</a:t>
            </a:r>
          </a:p>
          <a:p>
            <a:r>
              <a:rPr lang="ru-RU" altLang="ru-RU" sz="2800" b="1" dirty="0"/>
              <a:t>Сердцебиение</a:t>
            </a:r>
          </a:p>
          <a:p>
            <a:r>
              <a:rPr lang="ru-RU" altLang="ru-RU" sz="2800" b="1" dirty="0"/>
              <a:t>Снижение АД</a:t>
            </a:r>
          </a:p>
          <a:p>
            <a:r>
              <a:rPr lang="ru-RU" altLang="ru-RU" sz="2800" b="1" dirty="0"/>
              <a:t>Обмороки</a:t>
            </a:r>
          </a:p>
          <a:p>
            <a:endParaRPr lang="ru-RU" altLang="ru-RU" sz="2800" dirty="0"/>
          </a:p>
          <a:p>
            <a:endParaRPr lang="ru-RU" altLang="ru-RU" sz="2800" dirty="0"/>
          </a:p>
          <a:p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425896284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Выявление ЖКК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Проведение эндоскопического исследования </a:t>
            </a:r>
            <a:r>
              <a:rPr lang="ru-RU" b="1" dirty="0"/>
              <a:t>(визуальный поиск </a:t>
            </a:r>
            <a:r>
              <a:rPr lang="ru-RU" b="1" dirty="0" smtClean="0"/>
              <a:t>места кровотечения</a:t>
            </a:r>
            <a:r>
              <a:rPr lang="ru-RU" b="1" dirty="0"/>
              <a:t>): ФЭГДС, </a:t>
            </a:r>
            <a:r>
              <a:rPr lang="ru-RU" b="1" dirty="0" err="1"/>
              <a:t>колоноскопия</a:t>
            </a:r>
            <a:endParaRPr lang="ru-RU" b="1" dirty="0"/>
          </a:p>
          <a:p>
            <a:r>
              <a:rPr lang="ru-RU" b="1" dirty="0" smtClean="0"/>
              <a:t>Пальцевое </a:t>
            </a:r>
            <a:r>
              <a:rPr lang="ru-RU" b="1" dirty="0"/>
              <a:t>исследование прямой </a:t>
            </a:r>
            <a:r>
              <a:rPr lang="ru-RU" b="1" dirty="0" smtClean="0"/>
              <a:t>кишки .</a:t>
            </a:r>
          </a:p>
          <a:p>
            <a:r>
              <a:rPr lang="ru-RU" b="1" dirty="0" smtClean="0"/>
              <a:t>Исследование </a:t>
            </a:r>
            <a:r>
              <a:rPr lang="ru-RU" b="1" dirty="0"/>
              <a:t>кала на скрытую </a:t>
            </a:r>
            <a:r>
              <a:rPr lang="ru-RU" b="1" dirty="0" smtClean="0"/>
              <a:t>кровь( гемоглобин – нижние  отделы ЖКТ ) и </a:t>
            </a:r>
            <a:r>
              <a:rPr lang="ru-RU" b="1" dirty="0" err="1" smtClean="0"/>
              <a:t>трансферрин</a:t>
            </a:r>
            <a:r>
              <a:rPr lang="ru-RU" b="1" dirty="0" smtClean="0"/>
              <a:t>( верхние  отделы ЖКТ </a:t>
            </a:r>
          </a:p>
          <a:p>
            <a:r>
              <a:rPr lang="ru-RU" b="1" dirty="0"/>
              <a:t>ОАК </a:t>
            </a:r>
            <a:endParaRPr lang="ru-RU" b="1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NB!  </a:t>
            </a:r>
            <a:r>
              <a:rPr lang="ru-RU" b="1" dirty="0" smtClean="0"/>
              <a:t>Снижение </a:t>
            </a:r>
            <a:r>
              <a:rPr lang="ru-RU" b="1" dirty="0"/>
              <a:t>уровня </a:t>
            </a:r>
            <a:r>
              <a:rPr lang="ru-RU" b="1" dirty="0" err="1"/>
              <a:t>Hb</a:t>
            </a:r>
            <a:r>
              <a:rPr lang="ru-RU" b="1" dirty="0"/>
              <a:t>, </a:t>
            </a:r>
            <a:r>
              <a:rPr lang="ru-RU" b="1" dirty="0" smtClean="0"/>
              <a:t>обусловленное </a:t>
            </a:r>
            <a:r>
              <a:rPr lang="ru-RU" b="1" dirty="0" err="1" smtClean="0"/>
              <a:t>гемодилюцией</a:t>
            </a:r>
            <a:r>
              <a:rPr lang="ru-RU" b="1" dirty="0"/>
              <a:t>, выявляется только </a:t>
            </a:r>
            <a:r>
              <a:rPr lang="ru-RU" b="1" u="sng" dirty="0" smtClean="0"/>
              <a:t>через несколько </a:t>
            </a:r>
            <a:r>
              <a:rPr lang="ru-RU" b="1" u="sng" dirty="0"/>
              <a:t>часов от начала кровотечения.</a:t>
            </a:r>
          </a:p>
          <a:p>
            <a:r>
              <a:rPr lang="ru-RU" b="1" dirty="0"/>
              <a:t>При лёгкой степени кровопотери (до 400 </a:t>
            </a:r>
            <a:r>
              <a:rPr lang="ru-RU" b="1" dirty="0" smtClean="0"/>
              <a:t>мл) субъективные </a:t>
            </a:r>
            <a:r>
              <a:rPr lang="ru-RU" b="1" dirty="0"/>
              <a:t>симптомы отсутствуют или </a:t>
            </a:r>
            <a:r>
              <a:rPr lang="ru-RU" b="1" dirty="0" smtClean="0"/>
              <a:t>не выражены </a:t>
            </a:r>
            <a:r>
              <a:rPr lang="ru-RU" b="1" dirty="0"/>
              <a:t>(лёгкая преходящая </a:t>
            </a:r>
            <a:r>
              <a:rPr lang="ru-RU" b="1" dirty="0" smtClean="0"/>
              <a:t>тошнота, сухость </a:t>
            </a:r>
            <a:r>
              <a:rPr lang="ru-RU" b="1" dirty="0"/>
              <a:t>во рту, слабость, </a:t>
            </a:r>
            <a:r>
              <a:rPr lang="ru-RU" b="1" dirty="0" err="1"/>
              <a:t>познабливание</a:t>
            </a:r>
            <a:r>
              <a:rPr lang="ru-RU" b="1" dirty="0"/>
              <a:t>).</a:t>
            </a:r>
          </a:p>
          <a:p>
            <a:r>
              <a:rPr lang="ru-RU" b="1" dirty="0"/>
              <a:t>Кровопотеря до 10% ОЦК переносится легко </a:t>
            </a:r>
            <a:r>
              <a:rPr lang="ru-RU" b="1" dirty="0" smtClean="0"/>
              <a:t>за счёт </a:t>
            </a:r>
            <a:r>
              <a:rPr lang="ru-RU" b="1" dirty="0"/>
              <a:t>включения механизмов компенсации </a:t>
            </a:r>
            <a:r>
              <a:rPr lang="ru-RU" b="1" dirty="0" smtClean="0"/>
              <a:t>и  </a:t>
            </a:r>
            <a:r>
              <a:rPr lang="ru-RU" b="1" dirty="0" err="1" smtClean="0"/>
              <a:t>саморегуляции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31819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Тактика </a:t>
            </a:r>
            <a:r>
              <a:rPr lang="ru-RU" b="1" dirty="0" smtClean="0">
                <a:solidFill>
                  <a:srgbClr val="FF0000"/>
                </a:solidFill>
              </a:rPr>
              <a:t>-немедленная </a:t>
            </a:r>
            <a:r>
              <a:rPr lang="ru-RU" b="1" dirty="0">
                <a:solidFill>
                  <a:srgbClr val="FF0000"/>
                </a:solidFill>
              </a:rPr>
              <a:t>госпитализация в ХО.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Максимально </a:t>
            </a:r>
            <a:r>
              <a:rPr lang="ru-RU" b="1" dirty="0"/>
              <a:t>быстрое восстановление ОЦК (</a:t>
            </a:r>
            <a:r>
              <a:rPr lang="ru-RU" b="1" dirty="0" smtClean="0"/>
              <a:t>в/в катетер</a:t>
            </a:r>
            <a:r>
              <a:rPr lang="ru-RU" b="1" dirty="0"/>
              <a:t>, массивная </a:t>
            </a:r>
            <a:r>
              <a:rPr lang="ru-RU" b="1" dirty="0" err="1"/>
              <a:t>инфузионная</a:t>
            </a:r>
            <a:r>
              <a:rPr lang="ru-RU" b="1" dirty="0"/>
              <a:t> терапия).</a:t>
            </a:r>
          </a:p>
          <a:p>
            <a:r>
              <a:rPr lang="ru-RU" b="1" dirty="0" err="1"/>
              <a:t>Гемостатическая</a:t>
            </a:r>
            <a:r>
              <a:rPr lang="ru-RU" b="1" dirty="0"/>
              <a:t> терапия – </a:t>
            </a:r>
            <a:r>
              <a:rPr lang="ru-RU" b="1" dirty="0" smtClean="0"/>
              <a:t>эндоскопический гемостаз </a:t>
            </a:r>
          </a:p>
          <a:p>
            <a:r>
              <a:rPr lang="ru-RU" b="1" dirty="0" smtClean="0"/>
              <a:t>Свежезамороженная </a:t>
            </a:r>
            <a:r>
              <a:rPr lang="ru-RU" b="1" dirty="0"/>
              <a:t>плазма </a:t>
            </a:r>
            <a:r>
              <a:rPr lang="ru-RU" b="1" dirty="0" smtClean="0"/>
              <a:t>и </a:t>
            </a:r>
            <a:r>
              <a:rPr lang="ru-RU" b="1" dirty="0" err="1" smtClean="0"/>
              <a:t>тромбоцитарная</a:t>
            </a:r>
            <a:r>
              <a:rPr lang="ru-RU" b="1" dirty="0" smtClean="0"/>
              <a:t> </a:t>
            </a:r>
            <a:r>
              <a:rPr lang="ru-RU" b="1" dirty="0"/>
              <a:t>масса при </a:t>
            </a:r>
            <a:r>
              <a:rPr lang="ru-RU" b="1" dirty="0" smtClean="0"/>
              <a:t>нарушении свёртываемости </a:t>
            </a:r>
            <a:r>
              <a:rPr lang="ru-RU" b="1" dirty="0"/>
              <a:t>крови; </a:t>
            </a:r>
            <a:endParaRPr lang="ru-RU" b="1" dirty="0" smtClean="0"/>
          </a:p>
          <a:p>
            <a:r>
              <a:rPr lang="ru-RU" b="1" dirty="0" smtClean="0"/>
              <a:t>ИПП </a:t>
            </a:r>
            <a:r>
              <a:rPr lang="ru-RU" b="1" dirty="0"/>
              <a:t>и </a:t>
            </a:r>
            <a:r>
              <a:rPr lang="ru-RU" b="1" dirty="0" err="1"/>
              <a:t>октреотид</a:t>
            </a:r>
            <a:r>
              <a:rPr lang="ru-RU" b="1" dirty="0"/>
              <a:t> </a:t>
            </a:r>
            <a:r>
              <a:rPr lang="ru-RU" b="1" dirty="0" smtClean="0"/>
              <a:t>при эрозивно-язвенных </a:t>
            </a:r>
            <a:r>
              <a:rPr lang="ru-RU" b="1" dirty="0"/>
              <a:t>кровотечениях.</a:t>
            </a:r>
          </a:p>
          <a:p>
            <a:r>
              <a:rPr lang="ru-RU" b="1" dirty="0"/>
              <a:t>Гемотрансфузии – при возникновении шока.</a:t>
            </a:r>
          </a:p>
          <a:p>
            <a:r>
              <a:rPr lang="ru-RU" b="1" dirty="0"/>
              <a:t>При варикозном кровотечении – </a:t>
            </a:r>
            <a:r>
              <a:rPr lang="ru-RU" b="1" dirty="0" err="1" smtClean="0"/>
              <a:t>октреотид</a:t>
            </a:r>
            <a:r>
              <a:rPr lang="ru-RU" b="1" dirty="0" smtClean="0"/>
              <a:t>, вазопрессин</a:t>
            </a:r>
            <a:r>
              <a:rPr lang="ru-RU" b="1" dirty="0"/>
              <a:t>, </a:t>
            </a:r>
            <a:r>
              <a:rPr lang="ru-RU" b="1" dirty="0" err="1"/>
              <a:t>терлипрессин</a:t>
            </a:r>
            <a:r>
              <a:rPr lang="ru-RU" b="1" dirty="0"/>
              <a:t>, </a:t>
            </a:r>
            <a:r>
              <a:rPr lang="ru-RU" b="1" dirty="0" smtClean="0"/>
              <a:t>эндоскопическая </a:t>
            </a:r>
            <a:r>
              <a:rPr lang="ru-RU" b="1" dirty="0" err="1" smtClean="0"/>
              <a:t>склерозирующая</a:t>
            </a:r>
            <a:r>
              <a:rPr lang="ru-RU" b="1" dirty="0" smtClean="0"/>
              <a:t> </a:t>
            </a:r>
            <a:r>
              <a:rPr lang="ru-RU" b="1" dirty="0"/>
              <a:t>терапия, </a:t>
            </a:r>
            <a:r>
              <a:rPr lang="ru-RU" b="1" dirty="0" err="1"/>
              <a:t>балонная</a:t>
            </a:r>
            <a:r>
              <a:rPr lang="ru-RU" b="1" dirty="0"/>
              <a:t> тампонада.</a:t>
            </a:r>
          </a:p>
        </p:txBody>
      </p:sp>
    </p:spTree>
    <p:extLst>
      <p:ext uri="{BB962C8B-B14F-4D97-AF65-F5344CB8AC3E}">
        <p14:creationId xmlns:p14="http://schemas.microsoft.com/office/powerpoint/2010/main" val="214663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04800"/>
            <a:ext cx="8424863" cy="1179513"/>
          </a:xfrm>
        </p:spPr>
        <p:txBody>
          <a:bodyPr/>
          <a:lstStyle/>
          <a:p>
            <a:r>
              <a:rPr lang="ru-RU" altLang="ru-RU" sz="3200" b="1" dirty="0">
                <a:solidFill>
                  <a:srgbClr val="FF0000"/>
                </a:solidFill>
              </a:rPr>
              <a:t>Почему необходимо использовать  ИПП  при желудочно-кишечных кровотечениях</a:t>
            </a:r>
          </a:p>
        </p:txBody>
      </p:sp>
      <p:sp>
        <p:nvSpPr>
          <p:cNvPr id="20101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924300" y="2332038"/>
            <a:ext cx="4968875" cy="4525962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600"/>
              <a:t>   Соляная кислота желудка нарушает формирование тромбов путем торможения агрегации тромбоцитов и усиления их дезагрегации, а также ускоряет тромболизис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600"/>
              <a:t>за счет стимуляции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600"/>
              <a:t>пепсинового механизма </a:t>
            </a:r>
          </a:p>
        </p:txBody>
      </p:sp>
      <p:pic>
        <p:nvPicPr>
          <p:cNvPr id="2010116" name="Picture 4" descr="Картинка 17 из 3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700213"/>
            <a:ext cx="3529013" cy="37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0117" name="Text Box 5"/>
          <p:cNvSpPr txBox="1">
            <a:spLocks noChangeArrowheads="1"/>
          </p:cNvSpPr>
          <p:nvPr/>
        </p:nvSpPr>
        <p:spPr bwMode="auto">
          <a:xfrm>
            <a:off x="166688" y="5532438"/>
            <a:ext cx="8793162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000">
                <a:solidFill>
                  <a:schemeClr val="tx1"/>
                </a:solidFill>
                <a:latin typeface="Tahoma" pitchFamily="34" charset="0"/>
              </a:rPr>
              <a:t>Основная причина неблагоприятных исходов  лечения -  </a:t>
            </a:r>
          </a:p>
          <a:p>
            <a:r>
              <a:rPr lang="ru-RU" altLang="ru-RU" sz="2000">
                <a:solidFill>
                  <a:schemeClr val="tx1"/>
                </a:solidFill>
                <a:latin typeface="Tahoma" pitchFamily="34" charset="0"/>
              </a:rPr>
              <a:t>рецидив  кровотечения в ранние сроки пребывания больного в стационаре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ru-RU" altLang="ru-RU" sz="2000">
              <a:solidFill>
                <a:schemeClr val="tx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95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endParaRPr lang="en-US" altLang="ru-RU"/>
          </a:p>
        </p:txBody>
      </p:sp>
      <p:sp>
        <p:nvSpPr>
          <p:cNvPr id="8857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altLang="ru-RU" i="1" dirty="0" err="1"/>
              <a:t>Нр</a:t>
            </a:r>
            <a:r>
              <a:rPr lang="ru-RU" altLang="ru-RU" dirty="0"/>
              <a:t>-ассоциированный гастрит  — 90%, </a:t>
            </a:r>
          </a:p>
          <a:p>
            <a:r>
              <a:rPr lang="ru-RU" altLang="ru-RU" dirty="0"/>
              <a:t>Аутоиммунный  гастрит  - 5% случаев  </a:t>
            </a:r>
          </a:p>
          <a:p>
            <a:r>
              <a:rPr lang="ru-RU" altLang="ru-RU" dirty="0"/>
              <a:t>5% — на другие формы  </a:t>
            </a:r>
          </a:p>
          <a:p>
            <a:endParaRPr lang="ru-RU" altLang="ru-RU" dirty="0"/>
          </a:p>
          <a:p>
            <a:endParaRPr lang="ru-RU" altLang="ru-RU" dirty="0"/>
          </a:p>
          <a:p>
            <a:endParaRPr lang="ru-RU" altLang="ru-RU" dirty="0"/>
          </a:p>
          <a:p>
            <a:pPr algn="r">
              <a:buFont typeface="Wingdings" pitchFamily="2" charset="2"/>
              <a:buNone/>
            </a:pPr>
            <a:r>
              <a:rPr lang="ru-RU" altLang="ru-RU" sz="2000" dirty="0"/>
              <a:t>  </a:t>
            </a:r>
            <a:r>
              <a:rPr lang="ru-RU" altLang="ru-RU" sz="2000" i="1" dirty="0" err="1"/>
              <a:t>Минушкин</a:t>
            </a:r>
            <a:r>
              <a:rPr lang="ru-RU" altLang="ru-RU" sz="2000" i="1" dirty="0"/>
              <a:t> О. Н. </a:t>
            </a:r>
            <a:r>
              <a:rPr lang="ru-RU" altLang="ru-RU" sz="2000" dirty="0"/>
              <a:t>Хронический гастрит: представления, </a:t>
            </a:r>
            <a:r>
              <a:rPr lang="ru-RU" altLang="ru-RU" sz="2000" dirty="0" err="1"/>
              <a:t>диагно</a:t>
            </a:r>
            <a:r>
              <a:rPr lang="ru-RU" altLang="ru-RU" sz="2000" dirty="0"/>
              <a:t>-</a:t>
            </a:r>
          </a:p>
          <a:p>
            <a:pPr algn="r">
              <a:buFont typeface="Wingdings" pitchFamily="2" charset="2"/>
              <a:buNone/>
            </a:pPr>
            <a:r>
              <a:rPr lang="ru-RU" altLang="ru-RU" sz="2000" dirty="0" err="1"/>
              <a:t>стика</a:t>
            </a:r>
            <a:r>
              <a:rPr lang="ru-RU" altLang="ru-RU" sz="2000" dirty="0"/>
              <a:t>, лечебные подходы // Мед. совет. — 2007. — № 3. — С. 71 – 76.</a:t>
            </a:r>
          </a:p>
          <a:p>
            <a:pPr>
              <a:buFont typeface="Wingdings" pitchFamily="2" charset="2"/>
              <a:buNone/>
            </a:pPr>
            <a:endParaRPr lang="ru-RU" altLang="ru-RU" dirty="0"/>
          </a:p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8731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04800"/>
            <a:ext cx="7842250" cy="146843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b="1" dirty="0">
                <a:solidFill>
                  <a:srgbClr val="FF0000"/>
                </a:solidFill>
              </a:rPr>
              <a:t>Почему необходимо использовать парентеральные формы   ИПП при желудочно-кишечных кровотечениях</a:t>
            </a:r>
          </a:p>
        </p:txBody>
      </p:sp>
      <p:sp>
        <p:nvSpPr>
          <p:cNvPr id="20111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9750" y="2205038"/>
            <a:ext cx="8351838" cy="43195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3500"/>
              <a:t>Снижают уровень желудочной секреции, что способствуют формированию тромбов в дне язвы, нормализуют  тромболизис </a:t>
            </a:r>
          </a:p>
          <a:p>
            <a:pPr>
              <a:lnSpc>
                <a:spcPct val="90000"/>
              </a:lnSpc>
            </a:pPr>
            <a:r>
              <a:rPr lang="ru-RU" altLang="ru-RU" sz="3500"/>
              <a:t>Улучшают кровоток в слизистой оболочке желудка и 12-перстной  кишки и нормализуют тонус сосудов в зоне поражения</a:t>
            </a:r>
          </a:p>
        </p:txBody>
      </p:sp>
    </p:spTree>
    <p:extLst>
      <p:ext uri="{BB962C8B-B14F-4D97-AF65-F5344CB8AC3E}">
        <p14:creationId xmlns:p14="http://schemas.microsoft.com/office/powerpoint/2010/main" val="198239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129614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Тактика </a:t>
            </a: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кровотечении из ВРВП-немедленная </a:t>
            </a:r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госпитализация в </a:t>
            </a: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хирургическое отделение</a:t>
            </a:r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844824"/>
            <a:ext cx="8229600" cy="4857056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7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Восполнение ОЦК( обеспечение сосудистого доступа+ </a:t>
            </a:r>
            <a:r>
              <a:rPr lang="ru-RU" sz="7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инфузионная</a:t>
            </a:r>
            <a:r>
              <a:rPr lang="ru-RU" sz="7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терапия)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голод, </a:t>
            </a:r>
            <a:endParaRPr lang="ru-RU" sz="7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 </a:t>
            </a:r>
            <a:r>
              <a:rPr lang="ru-RU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сосудосуживающих средств (</a:t>
            </a:r>
            <a:r>
              <a:rPr lang="ru-RU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вазопрессин</a:t>
            </a:r>
            <a:r>
              <a:rPr lang="ru-RU" sz="7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( 20Ед на 100мл 5 % раствора  глюкозы в течение 20 мин, затем 4-24 часа со скоростью 20 </a:t>
            </a:r>
            <a:r>
              <a:rPr lang="ru-RU" sz="7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</a:t>
            </a:r>
            <a:r>
              <a:rPr lang="ru-RU" sz="7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\час до полной остановки к\течения, </a:t>
            </a:r>
            <a:r>
              <a:rPr lang="ru-RU" sz="7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Терлипрессин</a:t>
            </a:r>
            <a:r>
              <a:rPr lang="ru-RU" sz="7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в\в </a:t>
            </a:r>
            <a:r>
              <a:rPr lang="ru-RU" sz="7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7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дозе 1-2мгс интервалом 4-6 часов  в течение 3-5 дней, </a:t>
            </a:r>
            <a:r>
              <a:rPr lang="ru-RU" sz="7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соматостатин</a:t>
            </a:r>
            <a:r>
              <a:rPr lang="ru-RU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его синтетический аналог </a:t>
            </a:r>
            <a:r>
              <a:rPr lang="ru-RU" sz="7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октреотид</a:t>
            </a:r>
            <a:r>
              <a:rPr lang="ru-RU" sz="7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доза 50мкг в\в </a:t>
            </a:r>
            <a:r>
              <a:rPr lang="ru-RU" sz="7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болюсно</a:t>
            </a:r>
            <a:r>
              <a:rPr lang="ru-RU" sz="7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последующей </a:t>
            </a:r>
            <a:r>
              <a:rPr lang="ru-RU" sz="7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длительнойинфузией</a:t>
            </a:r>
            <a:r>
              <a:rPr lang="ru-RU" sz="7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50мкг\ч до 5 дней.),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остановка </a:t>
            </a:r>
            <a:r>
              <a:rPr lang="ru-RU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кровотечения с помощью механической баллонной тампонады или эндоскопической </a:t>
            </a:r>
            <a:r>
              <a:rPr lang="ru-RU" sz="7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склеротерапии</a:t>
            </a:r>
            <a:r>
              <a:rPr lang="ru-RU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7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паравазального</a:t>
            </a:r>
            <a:r>
              <a:rPr lang="ru-RU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ru-RU" sz="7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интравазального</a:t>
            </a:r>
            <a:r>
              <a:rPr lang="ru-RU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введения </a:t>
            </a:r>
            <a:r>
              <a:rPr lang="ru-RU" sz="7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склерозантов</a:t>
            </a:r>
            <a:r>
              <a:rPr lang="ru-RU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ru-RU" sz="7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Профилактика </a:t>
            </a:r>
            <a:r>
              <a:rPr lang="ru-RU" sz="7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Спонтинного</a:t>
            </a:r>
            <a:r>
              <a:rPr lang="ru-RU" sz="7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бактериального перитонита при ВРВП - а\бактериальная терапия: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Норфлоксацин</a:t>
            </a:r>
            <a:r>
              <a:rPr lang="ru-RU" sz="7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400мг*2р\день 7дней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7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Ципрофлоксацин</a:t>
            </a:r>
            <a:r>
              <a:rPr lang="ru-RU" sz="7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в\в 500мг*2р\день 7дней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7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Цефтриаксон</a:t>
            </a:r>
            <a:r>
              <a:rPr lang="ru-RU" sz="7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по1г\</a:t>
            </a:r>
            <a:r>
              <a:rPr lang="ru-RU" sz="7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</a:t>
            </a:r>
            <a:r>
              <a:rPr lang="ru-RU" sz="7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ru-RU" sz="7200" b="1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Тактика -немедленная госпитализация в ХО.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33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Спонтанный бактериальный перитонит наиболее частое инфекционное осложнение ЦП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(8-32% больных; нераспознанные случаи)</a:t>
            </a:r>
            <a:r>
              <a:rPr lang="ru-RU" b="1" dirty="0">
                <a:solidFill>
                  <a:srgbClr val="FF0000"/>
                </a:solidFill>
              </a:rPr>
              <a:t>.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76064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После </a:t>
            </a:r>
            <a:r>
              <a:rPr lang="ru-RU" sz="2400" b="1" dirty="0"/>
              <a:t>первого эпизода СБП общая смертность в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течение 1-го года составляет 61-78% (показание </a:t>
            </a:r>
            <a:r>
              <a:rPr lang="ru-RU" sz="2400" b="1" dirty="0" smtClean="0">
                <a:solidFill>
                  <a:srgbClr val="FF0000"/>
                </a:solidFill>
              </a:rPr>
              <a:t>к трансплантации печени)</a:t>
            </a:r>
            <a:r>
              <a:rPr lang="ru-RU" sz="2400" b="1" dirty="0" smtClean="0"/>
              <a:t>.</a:t>
            </a:r>
            <a:endParaRPr lang="ru-RU" sz="2400" b="1" dirty="0"/>
          </a:p>
          <a:p>
            <a:r>
              <a:rPr lang="ru-RU" sz="2400" b="1" dirty="0"/>
              <a:t>СБП чаще возникает у больных с </a:t>
            </a:r>
            <a:r>
              <a:rPr lang="ru-RU" sz="2400" b="1" dirty="0" smtClean="0"/>
              <a:t>декомпенсированным ЦП </a:t>
            </a:r>
            <a:r>
              <a:rPr lang="ru-RU" sz="2400" b="1" dirty="0"/>
              <a:t>и напряжённым асцитом («асцит-перитонит</a:t>
            </a:r>
            <a:r>
              <a:rPr lang="ru-RU" sz="2400" b="1" dirty="0" smtClean="0"/>
              <a:t>»);но </a:t>
            </a:r>
            <a:r>
              <a:rPr lang="ru-RU" sz="2400" b="1" dirty="0"/>
              <a:t>возможно развитие СБП и без асцита.</a:t>
            </a:r>
          </a:p>
          <a:p>
            <a:pPr marL="0" indent="0">
              <a:buNone/>
            </a:pPr>
            <a:r>
              <a:rPr lang="ru-RU" sz="2400" b="1" u="sng" dirty="0" smtClean="0"/>
              <a:t>Основной </a:t>
            </a:r>
            <a:r>
              <a:rPr lang="ru-RU" sz="2400" b="1" u="sng" dirty="0"/>
              <a:t>источник обсеменения брюшной полости</a:t>
            </a:r>
          </a:p>
          <a:p>
            <a:pPr marL="0" indent="0">
              <a:buNone/>
            </a:pPr>
            <a:r>
              <a:rPr lang="ru-RU" sz="2400" b="1" dirty="0"/>
              <a:t>– микрофлора толстой кишки, проникающая </a:t>
            </a:r>
            <a:r>
              <a:rPr lang="ru-RU" sz="2400" b="1" dirty="0" smtClean="0"/>
              <a:t>в асцитическую </a:t>
            </a:r>
            <a:r>
              <a:rPr lang="ru-RU" sz="2400" b="1" dirty="0"/>
              <a:t>жидкость вследствие </a:t>
            </a:r>
            <a:r>
              <a:rPr lang="ru-RU" sz="2400" b="1" dirty="0" smtClean="0"/>
              <a:t>повышенной проницаемости </a:t>
            </a:r>
            <a:r>
              <a:rPr lang="ru-RU" sz="2400" b="1" dirty="0"/>
              <a:t>кишечной стенки </a:t>
            </a:r>
            <a:r>
              <a:rPr lang="ru-RU" sz="2400" b="1" dirty="0" smtClean="0"/>
              <a:t>(или  </a:t>
            </a:r>
            <a:r>
              <a:rPr lang="ru-RU" sz="2400" b="1" u="sng" dirty="0" smtClean="0"/>
              <a:t>как результат </a:t>
            </a:r>
            <a:r>
              <a:rPr lang="ru-RU" sz="2400" b="1" u="sng" dirty="0" err="1"/>
              <a:t>парацентеза</a:t>
            </a:r>
            <a:r>
              <a:rPr lang="ru-RU" sz="2400" b="1" u="sng" dirty="0"/>
              <a:t> или шунтирующих</a:t>
            </a:r>
          </a:p>
          <a:p>
            <a:pPr marL="0" indent="0">
              <a:buNone/>
            </a:pPr>
            <a:r>
              <a:rPr lang="ru-RU" sz="2400" b="1" u="sng" dirty="0"/>
              <a:t>операций).</a:t>
            </a:r>
          </a:p>
          <a:p>
            <a:pPr marL="0" indent="0">
              <a:buNone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5919895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Лечение 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При </a:t>
            </a:r>
            <a:r>
              <a:rPr lang="ru-RU" sz="3600" b="1" dirty="0">
                <a:solidFill>
                  <a:srgbClr val="FF0000"/>
                </a:solidFill>
              </a:rPr>
              <a:t>СБП эмпирическую антибиотикотерапию нужно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начинать как можно быстрее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132856"/>
            <a:ext cx="8964488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Препарат </a:t>
            </a:r>
            <a:r>
              <a:rPr lang="ru-RU" b="1" dirty="0"/>
              <a:t>выбора – цефалоспорин ΙΙΙ поколения</a:t>
            </a:r>
          </a:p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цефотаксим</a:t>
            </a:r>
            <a:r>
              <a:rPr lang="ru-RU" b="1" dirty="0"/>
              <a:t> (в/в 2 г дважды 7 дней; эффективность до 95%,</a:t>
            </a:r>
          </a:p>
          <a:p>
            <a:pPr marL="0" indent="0">
              <a:buNone/>
            </a:pPr>
            <a:r>
              <a:rPr lang="ru-RU" b="1" dirty="0"/>
              <a:t>минимальная </a:t>
            </a:r>
            <a:r>
              <a:rPr lang="ru-RU" b="1" dirty="0" err="1"/>
              <a:t>гепатотоксичность</a:t>
            </a:r>
            <a:r>
              <a:rPr lang="ru-RU" b="1" dirty="0"/>
              <a:t>).</a:t>
            </a:r>
          </a:p>
          <a:p>
            <a:r>
              <a:rPr lang="ru-RU" b="1" dirty="0"/>
              <a:t>Альтернативные препараты – защищённые </a:t>
            </a:r>
            <a:r>
              <a:rPr lang="ru-RU" b="1" dirty="0" err="1"/>
              <a:t>аминопенициллины</a:t>
            </a:r>
            <a:r>
              <a:rPr lang="ru-RU" b="1" dirty="0"/>
              <a:t> (</a:t>
            </a:r>
            <a:r>
              <a:rPr lang="ru-RU" b="1" dirty="0">
                <a:solidFill>
                  <a:srgbClr val="FF0000"/>
                </a:solidFill>
              </a:rPr>
              <a:t>амоксициллин/</a:t>
            </a:r>
            <a:r>
              <a:rPr lang="ru-RU" b="1" dirty="0" err="1">
                <a:solidFill>
                  <a:srgbClr val="FF0000"/>
                </a:solidFill>
              </a:rPr>
              <a:t>клавулан</a:t>
            </a:r>
            <a:r>
              <a:rPr lang="ru-RU" b="1" dirty="0" err="1"/>
              <a:t>ат</a:t>
            </a:r>
            <a:r>
              <a:rPr lang="ru-RU" b="1" dirty="0"/>
              <a:t>, эффективность </a:t>
            </a:r>
            <a:r>
              <a:rPr lang="ru-RU" b="1" dirty="0" smtClean="0"/>
              <a:t>–85</a:t>
            </a:r>
            <a:r>
              <a:rPr lang="ru-RU" b="1" dirty="0"/>
              <a:t>%).</a:t>
            </a:r>
          </a:p>
          <a:p>
            <a:r>
              <a:rPr lang="ru-RU" b="1" dirty="0"/>
              <a:t>При отсутствии в течение 3-х дней клинического эффекта,</a:t>
            </a:r>
          </a:p>
          <a:p>
            <a:pPr marL="0" indent="0">
              <a:buNone/>
            </a:pPr>
            <a:r>
              <a:rPr lang="ru-RU" b="1" dirty="0"/>
              <a:t>снижения количества нейтрофилов в </a:t>
            </a:r>
            <a:r>
              <a:rPr lang="ru-RU" b="1" dirty="0" smtClean="0"/>
              <a:t>асцитической жидкости </a:t>
            </a:r>
            <a:r>
              <a:rPr lang="ru-RU" b="1" dirty="0"/>
              <a:t>или резистентности (по данным посева)</a:t>
            </a:r>
          </a:p>
          <a:p>
            <a:pPr marL="0" indent="0">
              <a:buNone/>
            </a:pPr>
            <a:r>
              <a:rPr lang="ru-RU" b="1" dirty="0"/>
              <a:t>возбудителя к выбранному антибиотику необходима замена</a:t>
            </a:r>
          </a:p>
          <a:p>
            <a:pPr marL="0" indent="0">
              <a:buNone/>
            </a:pPr>
            <a:r>
              <a:rPr lang="ru-RU" b="1" dirty="0"/>
              <a:t>антибактериального препарата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168515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66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Острая боль в животе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76064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Острая боль в животе является самой частой </a:t>
            </a:r>
            <a:r>
              <a:rPr lang="ru-RU" dirty="0" smtClean="0"/>
              <a:t>жалобой при </a:t>
            </a:r>
            <a:r>
              <a:rPr lang="ru-RU" dirty="0"/>
              <a:t>хирургических заболеваниях органов </a:t>
            </a:r>
            <a:r>
              <a:rPr lang="ru-RU" dirty="0" smtClean="0"/>
              <a:t>брюшной полости</a:t>
            </a:r>
            <a:r>
              <a:rPr lang="ru-RU" dirty="0"/>
              <a:t>.</a:t>
            </a:r>
          </a:p>
          <a:p>
            <a:r>
              <a:rPr lang="ru-RU" dirty="0" smtClean="0"/>
              <a:t>Состояние,  обозначаемое  термином  «острый </a:t>
            </a:r>
            <a:r>
              <a:rPr lang="ru-RU" dirty="0"/>
              <a:t>живот», нередко служит показанием </a:t>
            </a:r>
            <a:r>
              <a:rPr lang="ru-RU" dirty="0" smtClean="0"/>
              <a:t>к хирургическому вмешательству.</a:t>
            </a:r>
          </a:p>
          <a:p>
            <a:r>
              <a:rPr lang="ru-RU" dirty="0" smtClean="0"/>
              <a:t>До  постановки  окончательного </a:t>
            </a:r>
            <a:r>
              <a:rPr lang="ru-RU" dirty="0"/>
              <a:t>диагноза, поскольку промедление </a:t>
            </a:r>
            <a:r>
              <a:rPr lang="ru-RU" dirty="0" smtClean="0"/>
              <a:t>с началом операции может стать причиной смерти.</a:t>
            </a:r>
          </a:p>
          <a:p>
            <a:r>
              <a:rPr lang="ru-RU" dirty="0" smtClean="0"/>
              <a:t> В то же </a:t>
            </a:r>
            <a:r>
              <a:rPr lang="ru-RU" dirty="0"/>
              <a:t>время для дифференциальной диагностики </a:t>
            </a:r>
            <a:r>
              <a:rPr lang="ru-RU" dirty="0" smtClean="0"/>
              <a:t>и выбора </a:t>
            </a:r>
            <a:r>
              <a:rPr lang="ru-RU" dirty="0"/>
              <a:t>тактики лечения требуются подробный </a:t>
            </a:r>
            <a:r>
              <a:rPr lang="ru-RU" dirty="0" smtClean="0"/>
              <a:t>анамнез и </a:t>
            </a:r>
            <a:r>
              <a:rPr lang="ru-RU" dirty="0"/>
              <a:t>тщательное </a:t>
            </a:r>
            <a:r>
              <a:rPr lang="ru-RU" dirty="0" err="1"/>
              <a:t>физикальное</a:t>
            </a:r>
            <a:r>
              <a:rPr lang="ru-RU" dirty="0"/>
              <a:t> исследование. </a:t>
            </a:r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Обычно при боли </a:t>
            </a:r>
            <a:r>
              <a:rPr lang="ru-RU" b="1" dirty="0">
                <a:solidFill>
                  <a:srgbClr val="FF0000"/>
                </a:solidFill>
              </a:rPr>
              <a:t>в животе до завершения осмотра </a:t>
            </a:r>
            <a:r>
              <a:rPr lang="ru-RU" b="1" dirty="0" smtClean="0">
                <a:solidFill>
                  <a:srgbClr val="FF0000"/>
                </a:solidFill>
              </a:rPr>
              <a:t>болеутоляющие средства не  назначают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34072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При некоторых </a:t>
            </a:r>
            <a:r>
              <a:rPr lang="ru-RU" dirty="0" smtClean="0"/>
              <a:t>хирургических заболеваниях </a:t>
            </a:r>
            <a:r>
              <a:rPr lang="ru-RU" dirty="0"/>
              <a:t>(перфорация полого органа, </a:t>
            </a:r>
            <a:r>
              <a:rPr lang="ru-RU" dirty="0" smtClean="0"/>
              <a:t>тромбоэмболия артерии</a:t>
            </a:r>
            <a:r>
              <a:rPr lang="ru-RU" dirty="0"/>
              <a:t>, </a:t>
            </a:r>
            <a:r>
              <a:rPr lang="ru-RU" dirty="0" err="1"/>
              <a:t>перекрут</a:t>
            </a:r>
            <a:r>
              <a:rPr lang="ru-RU" dirty="0"/>
              <a:t> хорошо </a:t>
            </a:r>
            <a:r>
              <a:rPr lang="ru-RU" dirty="0" err="1"/>
              <a:t>кровоснабжаемого</a:t>
            </a:r>
            <a:r>
              <a:rPr lang="ru-RU" dirty="0"/>
              <a:t> органа) острая боль </a:t>
            </a:r>
            <a:r>
              <a:rPr lang="ru-RU" dirty="0" smtClean="0"/>
              <a:t>в животе </a:t>
            </a:r>
            <a:r>
              <a:rPr lang="ru-RU" dirty="0"/>
              <a:t>появляется внезапно, часто на фоне </a:t>
            </a:r>
            <a:r>
              <a:rPr lang="ru-RU" dirty="0" smtClean="0"/>
              <a:t>хорошего самочувствия.</a:t>
            </a:r>
          </a:p>
          <a:p>
            <a:r>
              <a:rPr lang="ru-RU" dirty="0" smtClean="0"/>
              <a:t> </a:t>
            </a:r>
            <a:r>
              <a:rPr lang="ru-RU" dirty="0"/>
              <a:t>Состояние ухудшается стремительно. </a:t>
            </a:r>
            <a:endParaRPr lang="ru-RU" dirty="0" smtClean="0"/>
          </a:p>
          <a:p>
            <a:r>
              <a:rPr lang="ru-RU" dirty="0" smtClean="0"/>
              <a:t>Больной охотно </a:t>
            </a:r>
            <a:r>
              <a:rPr lang="ru-RU" dirty="0"/>
              <a:t>и детально описывает обстоятельства возникновения</a:t>
            </a:r>
          </a:p>
        </p:txBody>
      </p:sp>
    </p:spTree>
    <p:extLst>
      <p:ext uri="{BB962C8B-B14F-4D97-AF65-F5344CB8AC3E}">
        <p14:creationId xmlns:p14="http://schemas.microsoft.com/office/powerpoint/2010/main" val="331483344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0402" y="11266"/>
            <a:ext cx="925252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Уточнение диагноза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7532" y="836712"/>
            <a:ext cx="9171531" cy="5832648"/>
          </a:xfrm>
        </p:spPr>
        <p:txBody>
          <a:bodyPr>
            <a:normAutofit lnSpcReduction="10000"/>
          </a:bodyPr>
          <a:lstStyle/>
          <a:p>
            <a:r>
              <a:rPr lang="ru-RU" sz="2600" b="1" dirty="0" err="1" smtClean="0">
                <a:solidFill>
                  <a:srgbClr val="FF0000"/>
                </a:solidFill>
              </a:rPr>
              <a:t>Тчательный</a:t>
            </a:r>
            <a:r>
              <a:rPr lang="ru-RU" sz="2600" b="1" dirty="0" smtClean="0">
                <a:solidFill>
                  <a:srgbClr val="FF0000"/>
                </a:solidFill>
              </a:rPr>
              <a:t> сбор анамнеза!!!</a:t>
            </a:r>
          </a:p>
          <a:p>
            <a:r>
              <a:rPr lang="ru-RU" sz="2600" dirty="0" smtClean="0"/>
              <a:t>Характер боли</a:t>
            </a:r>
          </a:p>
          <a:p>
            <a:r>
              <a:rPr lang="ru-RU" sz="2600" dirty="0" smtClean="0"/>
              <a:t>Локализация и иррадиация  боли</a:t>
            </a:r>
          </a:p>
          <a:p>
            <a:r>
              <a:rPr lang="ru-RU" sz="2600" dirty="0" smtClean="0"/>
              <a:t>Продолжительность  боли</a:t>
            </a:r>
          </a:p>
          <a:p>
            <a:r>
              <a:rPr lang="ru-RU" sz="2600" dirty="0" smtClean="0"/>
              <a:t>Интенсивность боли</a:t>
            </a:r>
          </a:p>
          <a:p>
            <a:r>
              <a:rPr lang="ru-RU" sz="2600" dirty="0" smtClean="0"/>
              <a:t>Возникновение боли</a:t>
            </a:r>
          </a:p>
          <a:p>
            <a:r>
              <a:rPr lang="ru-RU" sz="2600" dirty="0" smtClean="0"/>
              <a:t>Симптомы сопровождающие боль( тошнота, рвота, нарушение стула, лихорадка, тахикардия, отдышка и т.д.)</a:t>
            </a:r>
          </a:p>
          <a:p>
            <a:r>
              <a:rPr lang="ru-RU" sz="2600" dirty="0" smtClean="0"/>
              <a:t>Лабораторные показатели( анемия , </a:t>
            </a:r>
            <a:r>
              <a:rPr lang="ru-RU" sz="2600" dirty="0" err="1" smtClean="0"/>
              <a:t>лекоцитоз</a:t>
            </a:r>
            <a:r>
              <a:rPr lang="ru-RU" sz="2600" dirty="0" smtClean="0"/>
              <a:t>, повышение СОЭ и т.д.)</a:t>
            </a:r>
          </a:p>
          <a:p>
            <a:r>
              <a:rPr lang="ru-RU" sz="2600" dirty="0" err="1" smtClean="0"/>
              <a:t>физикальный</a:t>
            </a:r>
            <a:r>
              <a:rPr lang="ru-RU" sz="2600" dirty="0" smtClean="0"/>
              <a:t> осмотр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Обязательный осмотр хирурга  пи острой боли в животе !!!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682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rgbClr val="FF0000"/>
                </a:solidFill>
              </a:rPr>
              <a:t>Цели лечения </a:t>
            </a:r>
          </a:p>
        </p:txBody>
      </p:sp>
      <p:sp>
        <p:nvSpPr>
          <p:cNvPr id="15872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066800" y="1773238"/>
            <a:ext cx="8077200" cy="5084762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70000"/>
              </a:spcAft>
            </a:pPr>
            <a:r>
              <a:rPr lang="ru-RU" altLang="ru-RU"/>
              <a:t>Купировать болевой и диспептический синдромы</a:t>
            </a:r>
          </a:p>
          <a:p>
            <a:pPr>
              <a:lnSpc>
                <a:spcPct val="80000"/>
              </a:lnSpc>
              <a:spcAft>
                <a:spcPct val="70000"/>
              </a:spcAft>
            </a:pPr>
            <a:r>
              <a:rPr lang="ru-RU" altLang="ru-RU"/>
              <a:t>Нормализовать моторику ЖКТ</a:t>
            </a:r>
          </a:p>
          <a:p>
            <a:pPr>
              <a:lnSpc>
                <a:spcPct val="80000"/>
              </a:lnSpc>
              <a:spcAft>
                <a:spcPct val="70000"/>
              </a:spcAft>
            </a:pPr>
            <a:r>
              <a:rPr lang="ru-RU" altLang="ru-RU"/>
              <a:t>Купировать обострение гастродуоденита</a:t>
            </a:r>
          </a:p>
          <a:p>
            <a:pPr>
              <a:lnSpc>
                <a:spcPct val="80000"/>
              </a:lnSpc>
              <a:spcAft>
                <a:spcPct val="70000"/>
              </a:spcAft>
            </a:pPr>
            <a:r>
              <a:rPr lang="ru-RU" altLang="ru-RU"/>
              <a:t>Предупредить развитие рецидива</a:t>
            </a:r>
          </a:p>
          <a:p>
            <a:pPr>
              <a:lnSpc>
                <a:spcPct val="80000"/>
              </a:lnSpc>
              <a:spcAft>
                <a:spcPct val="70000"/>
              </a:spcAft>
            </a:pPr>
            <a:r>
              <a:rPr lang="ru-RU" altLang="ru-RU"/>
              <a:t>Удлинить период ремиссии  </a:t>
            </a:r>
          </a:p>
        </p:txBody>
      </p:sp>
    </p:spTree>
    <p:extLst>
      <p:ext uri="{BB962C8B-B14F-4D97-AF65-F5344CB8AC3E}">
        <p14:creationId xmlns:p14="http://schemas.microsoft.com/office/powerpoint/2010/main" val="231996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3563938" cy="1152525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>
                <a:solidFill>
                  <a:srgbClr val="FF0000"/>
                </a:solidFill>
              </a:rPr>
              <a:t>Диетотерапия </a:t>
            </a:r>
            <a:br>
              <a:rPr lang="ru-RU" altLang="ru-RU" sz="3600" b="1" dirty="0">
                <a:solidFill>
                  <a:srgbClr val="FF0000"/>
                </a:solidFill>
              </a:rPr>
            </a:br>
            <a:endParaRPr lang="ru-RU" altLang="ru-RU" sz="3600" b="1" dirty="0">
              <a:solidFill>
                <a:srgbClr val="FF0000"/>
              </a:solidFill>
            </a:endParaRPr>
          </a:p>
        </p:txBody>
      </p:sp>
      <p:sp>
        <p:nvSpPr>
          <p:cNvPr id="16896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07950" y="1341438"/>
            <a:ext cx="9036050" cy="55165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>
                <a:latin typeface="Arial" pitchFamily="34" charset="0"/>
              </a:rPr>
              <a:t>Режим приема пищи – дробный, небольшими порциями (желательно 6 раз в сутки, 3 «больших» и 3 «малых» приема). Пищу можно варить, запекать, тушить, готовить на пару.</a:t>
            </a:r>
          </a:p>
          <a:p>
            <a:pPr>
              <a:lnSpc>
                <a:spcPct val="80000"/>
              </a:lnSpc>
            </a:pPr>
            <a:r>
              <a:rPr lang="ru-RU" altLang="ru-RU" sz="2000">
                <a:latin typeface="Arial" pitchFamily="34" charset="0"/>
              </a:rPr>
              <a:t>Исключить  прием алкоголя, сокогонных продуктов, газированных напитков, крепкого чая, кофе, шоколада. </a:t>
            </a:r>
          </a:p>
          <a:p>
            <a:pPr>
              <a:lnSpc>
                <a:spcPct val="80000"/>
              </a:lnSpc>
            </a:pPr>
            <a:r>
              <a:rPr lang="ru-RU" altLang="ru-RU" sz="2000">
                <a:latin typeface="Arial" pitchFamily="34" charset="0"/>
              </a:rPr>
              <a:t>Ограничительные диеты отрицательно сказываются на психо-эмоциональном  состоянии больного. </a:t>
            </a:r>
          </a:p>
          <a:p>
            <a:pPr>
              <a:lnSpc>
                <a:spcPct val="80000"/>
              </a:lnSpc>
            </a:pPr>
            <a:r>
              <a:rPr lang="ru-RU" altLang="ru-RU" sz="2000">
                <a:latin typeface="Arial" pitchFamily="34" charset="0"/>
              </a:rPr>
              <a:t>Назначение традиционных диет должно основываться на индивидуальном подходе с учетом самочувствия больного, выраженности клинических симптомов и переносимости предлагаемых блюд.</a:t>
            </a:r>
          </a:p>
          <a:p>
            <a:pPr>
              <a:lnSpc>
                <a:spcPct val="80000"/>
              </a:lnSpc>
              <a:spcAft>
                <a:spcPct val="80000"/>
              </a:spcAft>
            </a:pPr>
            <a:r>
              <a:rPr lang="ru-RU" altLang="ru-RU" sz="2000">
                <a:latin typeface="Arial" pitchFamily="34" charset="0"/>
              </a:rPr>
              <a:t>Не следует навязывать больному непривычный режим питания. Наиболее  важно избегать больших перерывов  в приемах пищи и исключить  питание на ночь (последний прием пищи за 3 часа до сна).Обеспечение организма достаточным количеством белка, который требуется для репаративных  процессов</a:t>
            </a:r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588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7311</TotalTime>
  <Words>4675</Words>
  <Application>Microsoft Office PowerPoint</Application>
  <PresentationFormat>Экран (4:3)</PresentationFormat>
  <Paragraphs>608</Paragraphs>
  <Slides>76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76</vt:i4>
      </vt:variant>
    </vt:vector>
  </HeadingPairs>
  <TitlesOfParts>
    <vt:vector size="77" baseType="lpstr">
      <vt:lpstr>Тема Office</vt:lpstr>
      <vt:lpstr>Диспансерное наблюдение при заболеваниях системы пищеварения </vt:lpstr>
      <vt:lpstr> Кислотозависимые заболевания:  хронический гастрит, язвенная болезнь желудка и ДПК, НПВП-гастропатия, ГЭРБ, функциональная диспепсия, тактика лечения            </vt:lpstr>
      <vt:lpstr>Кислотозависимые заболевания </vt:lpstr>
      <vt:lpstr>Клинические рекомендации РГА</vt:lpstr>
      <vt:lpstr>Хронический гастрит</vt:lpstr>
      <vt:lpstr>Сиднейская классификация  в модификации американских морфологов  (Хьюстон, 1996 год) </vt:lpstr>
      <vt:lpstr>Презентация PowerPoint</vt:lpstr>
      <vt:lpstr>Цели лечения </vt:lpstr>
      <vt:lpstr>Диетотерапия  </vt:lpstr>
      <vt:lpstr>Презентация PowerPoint</vt:lpstr>
      <vt:lpstr>Хронический гастрит с синдромом диспепсии,   Н.pylori-позитивный Профилактическая стратегия  </vt:lpstr>
      <vt:lpstr>Презентация PowerPoint</vt:lpstr>
      <vt:lpstr>Диагностика: клиническая картина</vt:lpstr>
      <vt:lpstr>Основные этапы  терапии ЯБ,   ассоциированной с Н.р. </vt:lpstr>
      <vt:lpstr>Современная тактика лечения Нр-зависимой    язвенной болезни для усиления процессов репарации    </vt:lpstr>
      <vt:lpstr>Приказ Министерства здравоохранения и социального развития РФ от 22.11.2004 года №241 «Об утверждении стандарта медицинской   помощи больным  язвой желудка и двенадцатиперстной кишки»</vt:lpstr>
      <vt:lpstr>НПВП-гастропатия</vt:lpstr>
      <vt:lpstr> Безопасность для ЖКТ </vt:lpstr>
      <vt:lpstr>Гастро эзофагеальная рефлюксная болезнь(ГЭРБ)</vt:lpstr>
      <vt:lpstr>Рефлюксная болезнь – три перспективы</vt:lpstr>
      <vt:lpstr>Осложнения ГЭРБ</vt:lpstr>
      <vt:lpstr>Презентация PowerPoint</vt:lpstr>
      <vt:lpstr>Алгоритмы  лечения ГЭРБ (РГА-2020 год)</vt:lpstr>
      <vt:lpstr>Презентация PowerPoint</vt:lpstr>
      <vt:lpstr>Презентация PowerPoint</vt:lpstr>
      <vt:lpstr>  Хронический   панкреатит       </vt:lpstr>
      <vt:lpstr>Определение</vt:lpstr>
      <vt:lpstr>Клинические проявления хронического панкреатита</vt:lpstr>
      <vt:lpstr>Клиническое течение ХП     </vt:lpstr>
      <vt:lpstr>Характеристика боли</vt:lpstr>
      <vt:lpstr>Клинические рекомендации Российской гастроэнтерологической ассоциации</vt:lpstr>
      <vt:lpstr>Принципы лечения больных хроническим панкреатитом  </vt:lpstr>
      <vt:lpstr>Ведение больных хроническим панкреатитом Болевой синдром .</vt:lpstr>
      <vt:lpstr> Клинические рекомендации Российской гастроэнтерологической ассоциации по диагностике и лечению экзокринной недостаточности поджелудочной железы(2017г)    </vt:lpstr>
      <vt:lpstr>   ПРИКАЗ МИНИСТЕРСТВА ЗДРАВООХРАНЕНИЯ И  СОЦИАЛЬНОГО РАЗВИТИЯ  РФ от 22 ноября 2004 г. N 240  «ОБ УТВЕРЖДЕНИИ СТАНДАРТА МЕДИЦИНСКОЙ ПОМОЩИ   БОЛЬНЫМ ПАНКРЕАТИТОМ»  </vt:lpstr>
      <vt:lpstr>Стеатоз ПЖ</vt:lpstr>
      <vt:lpstr>Заболевания печени</vt:lpstr>
      <vt:lpstr>Презентация PowerPoint</vt:lpstr>
      <vt:lpstr>Алгоритм обследования при синдроме гепатита или гепатоза должен включать:  </vt:lpstr>
      <vt:lpstr>Хронический гепатит (ХГ)</vt:lpstr>
      <vt:lpstr>КЛИНИЧЕСКИЕ ПРОЯВЛЕНИЯ  ХГ (СИНДРОМЫ)</vt:lpstr>
      <vt:lpstr>Классификация хронических гепатитов -  1994 год</vt:lpstr>
      <vt:lpstr>Классификация хронических гепатитов - ПРОДОЛЖЕНИЕ </vt:lpstr>
      <vt:lpstr>Классификация хронических гепатитов - продолжение </vt:lpstr>
      <vt:lpstr>Классификация хронических гепатитов - продолжение </vt:lpstr>
      <vt:lpstr>Этиологическая диагностика ХЗП</vt:lpstr>
      <vt:lpstr>Базисная терапия  при хронических заболеваниях печени</vt:lpstr>
      <vt:lpstr>Алгоритм выбора гепатопротектора Первый шаг</vt:lpstr>
      <vt:lpstr>Алгоритм выбора гепатопротектора  </vt:lpstr>
      <vt:lpstr> Хронические вирусные поражения печени </vt:lpstr>
      <vt:lpstr>Принципы лечения   АБП </vt:lpstr>
      <vt:lpstr>Принципы лечения АБП   </vt:lpstr>
      <vt:lpstr>Принципы лечения НАСГ</vt:lpstr>
      <vt:lpstr>Цирроз печени ( определение ВОЗ)-</vt:lpstr>
      <vt:lpstr>Общие признаки ЦП</vt:lpstr>
      <vt:lpstr>Презентация PowerPoint</vt:lpstr>
      <vt:lpstr>Ведение пациентов с минимальной ПЭ (American College of Gastroenterology)</vt:lpstr>
      <vt:lpstr>Ведение пациентов с манифестной ПЭ</vt:lpstr>
      <vt:lpstr>Первичная профилактика кровотечения из ВРВП</vt:lpstr>
      <vt:lpstr>Лечение асцита</vt:lpstr>
      <vt:lpstr> Рефрактерный асцит  </vt:lpstr>
      <vt:lpstr>Контроль эффективности мочегонной терапии</vt:lpstr>
      <vt:lpstr>Напряженный асцит: тактика ведения больных</vt:lpstr>
      <vt:lpstr>Презентация PowerPoint</vt:lpstr>
      <vt:lpstr>Клинические проявления кровотечений из  органов ЖКТ (ЖКК). Летальность на протяжении последних лет устойчиво сохраняется на уровне 5-10%. </vt:lpstr>
      <vt:lpstr>В клинике ЖКК общие симптомы.</vt:lpstr>
      <vt:lpstr>Выявление ЖКК</vt:lpstr>
      <vt:lpstr>Тактика -немедленная госпитализация в ХО. </vt:lpstr>
      <vt:lpstr>Почему необходимо использовать  ИПП  при желудочно-кишечных кровотечениях</vt:lpstr>
      <vt:lpstr>Почему необходимо использовать парентеральные формы   ИПП при желудочно-кишечных кровотечениях</vt:lpstr>
      <vt:lpstr>Тактика при кровотечении из ВРВП-немедленная госпитализация в хирургическое отделение  </vt:lpstr>
      <vt:lpstr>Спонтанный бактериальный перитонит наиболее частое инфекционное осложнение ЦП (8-32% больных; нераспознанные случаи). </vt:lpstr>
      <vt:lpstr>Лечение  При СБП эмпирическую антибиотикотерапию нужно начинать как можно быстрее</vt:lpstr>
      <vt:lpstr>Острая боль в животе </vt:lpstr>
      <vt:lpstr>Презентация PowerPoint</vt:lpstr>
      <vt:lpstr>Уточнение диагноза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User</cp:lastModifiedBy>
  <cp:revision>30</cp:revision>
  <dcterms:created xsi:type="dcterms:W3CDTF">2021-05-05T17:42:14Z</dcterms:created>
  <dcterms:modified xsi:type="dcterms:W3CDTF">2021-05-11T08:38:47Z</dcterms:modified>
</cp:coreProperties>
</file>