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3" r:id="rId32"/>
    <p:sldId id="294" r:id="rId33"/>
    <p:sldId id="296" r:id="rId34"/>
    <p:sldId id="295" r:id="rId35"/>
    <p:sldId id="287" r:id="rId36"/>
    <p:sldId id="288" r:id="rId37"/>
    <p:sldId id="289" r:id="rId38"/>
    <p:sldId id="290" r:id="rId39"/>
    <p:sldId id="291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79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4E740-421D-4353-B5E4-7800C224A724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7DF60-6632-4FCE-869A-17B3CA5B21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E887A-AAB2-43C3-B0DB-76E14441092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7DF60-6632-4FCE-869A-17B3CA5B21F4}" type="slidenum">
              <a:rPr lang="ru-RU" smtClean="0"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7DF60-6632-4FCE-869A-17B3CA5B21F4}" type="slidenum">
              <a:rPr lang="ru-RU" smtClean="0"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5F23A-A3E7-48F8-B05A-0FB1E7571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lsnet.ru/mkb_index_id_2857.htm" TargetMode="External"/><Relationship Id="rId2" Type="http://schemas.openxmlformats.org/officeDocument/2006/relationships/hyperlink" Target="https://www.rlsnet.ru/mkb_index_id_2852.ht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rlsnet.ru/mkb_index_id_2857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mkb-10.com/index.php?pid=4015" TargetMode="External"/><Relationship Id="rId5" Type="http://schemas.openxmlformats.org/officeDocument/2006/relationships/hyperlink" Target="https://mkb-10.com/index.php?pid=17198" TargetMode="External"/><Relationship Id="rId4" Type="http://schemas.openxmlformats.org/officeDocument/2006/relationships/hyperlink" Target="https://mkb-10.com/index.php?pid=5099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kiberis.ru/?p=80123" TargetMode="External"/><Relationship Id="rId2" Type="http://schemas.openxmlformats.org/officeDocument/2006/relationships/hyperlink" Target="https://kiberis.ru/?p=8008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kiberis.ru/?p=80261" TargetMode="External"/><Relationship Id="rId5" Type="http://schemas.openxmlformats.org/officeDocument/2006/relationships/hyperlink" Target="https://kiberis.ru/?p=80217" TargetMode="External"/><Relationship Id="rId4" Type="http://schemas.openxmlformats.org/officeDocument/2006/relationships/hyperlink" Target="https://kiberis.ru/?p=80181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kiberis.ru/?p=70029" TargetMode="External"/><Relationship Id="rId2" Type="http://schemas.openxmlformats.org/officeDocument/2006/relationships/hyperlink" Target="https://kiberis.ru/?p=70028" TargetMode="Externa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kiberis.ru/?p=70043" TargetMode="External"/><Relationship Id="rId2" Type="http://schemas.openxmlformats.org/officeDocument/2006/relationships/hyperlink" Target="https://kiberis.ru/?p=7003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kiberis.ru/?p=70530" TargetMode="External"/><Relationship Id="rId5" Type="http://schemas.openxmlformats.org/officeDocument/2006/relationships/hyperlink" Target="https://kiberis.ru/?p=70529" TargetMode="External"/><Relationship Id="rId4" Type="http://schemas.openxmlformats.org/officeDocument/2006/relationships/hyperlink" Target="https://kiberis.ru/?p=70284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kiberis.ru/?p=72171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4143403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Острое нарушение мозгового кровообращения  порядок оказания медицинской помощи на территории Курганской области,  диагностика, лечение кодирование по МКБ10</a:t>
            </a:r>
            <a:br>
              <a:rPr lang="ru-RU" sz="3200" dirty="0" smtClean="0"/>
            </a:br>
            <a:r>
              <a:rPr lang="ru-RU" sz="3200" dirty="0" smtClean="0"/>
              <a:t>Заболевании ЦНС,  тактика ведения, кодирование по МКБ10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20002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Шатина</a:t>
            </a:r>
            <a:r>
              <a:rPr lang="ru-RU" dirty="0" smtClean="0"/>
              <a:t> </a:t>
            </a:r>
            <a:r>
              <a:rPr lang="ru-RU" dirty="0" err="1" smtClean="0"/>
              <a:t>Ида</a:t>
            </a:r>
            <a:r>
              <a:rPr lang="ru-RU" dirty="0" smtClean="0"/>
              <a:t> Николаевна - главный внештатный специалист невролог Департамента здравоохранения Курганской области </a:t>
            </a:r>
            <a:endParaRPr lang="en-US" dirty="0" smtClean="0"/>
          </a:p>
          <a:p>
            <a:r>
              <a:rPr lang="en-US" dirty="0" smtClean="0"/>
              <a:t>30 </a:t>
            </a:r>
            <a:r>
              <a:rPr lang="ru-RU" dirty="0" smtClean="0"/>
              <a:t>марта 2021 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 картина ОНМК</a:t>
            </a:r>
          </a:p>
        </p:txBody>
      </p:sp>
      <p:sp>
        <p:nvSpPr>
          <p:cNvPr id="153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980728"/>
            <a:ext cx="8229600" cy="5543897"/>
          </a:xfrm>
        </p:spPr>
        <p:txBody>
          <a:bodyPr/>
          <a:lstStyle/>
          <a:p>
            <a:pPr eaLnBrk="1" hangingPunct="1"/>
            <a:r>
              <a:rPr lang="ru-RU" sz="2800" b="1" dirty="0" err="1" smtClean="0">
                <a:solidFill>
                  <a:srgbClr val="FF0000"/>
                </a:solidFill>
              </a:rPr>
              <a:t>Общемозговые</a:t>
            </a:r>
            <a:r>
              <a:rPr lang="ru-RU" sz="2800" b="1" dirty="0" smtClean="0">
                <a:solidFill>
                  <a:srgbClr val="FF0000"/>
                </a:solidFill>
              </a:rPr>
              <a:t> симптомы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относят изменение уровня сознания, головная боль, тошнота, рвота, головокружение, </a:t>
            </a:r>
            <a:r>
              <a:rPr lang="ru-RU" sz="2800" dirty="0" err="1" smtClean="0"/>
              <a:t>генерализованные</a:t>
            </a:r>
            <a:r>
              <a:rPr lang="ru-RU" sz="2800" dirty="0" smtClean="0"/>
              <a:t> судороги.</a:t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Формы изменения сознания: </a:t>
            </a:r>
            <a:r>
              <a:rPr lang="ru-RU" sz="2800" b="1" dirty="0" smtClean="0"/>
              <a:t>Оглушение(умеренное, глубокое</a:t>
            </a:r>
            <a:r>
              <a:rPr lang="ru-RU" sz="2800" dirty="0" smtClean="0"/>
              <a:t>) нарушение внимания, утраты связанности мыслей или действий. Больной вял, сонлив.</a:t>
            </a:r>
            <a:br>
              <a:rPr lang="ru-RU" sz="2800" dirty="0" smtClean="0"/>
            </a:br>
            <a:r>
              <a:rPr lang="ru-RU" sz="2800" b="1" dirty="0" smtClean="0"/>
              <a:t>Сопор-</a:t>
            </a:r>
            <a:r>
              <a:rPr lang="ru-RU" sz="2800" dirty="0" smtClean="0"/>
              <a:t>больной открывает глаза после интенсивного </a:t>
            </a:r>
            <a:r>
              <a:rPr lang="ru-RU" sz="2800" dirty="0" err="1" smtClean="0"/>
              <a:t>тормошения</a:t>
            </a:r>
            <a:r>
              <a:rPr lang="ru-RU" sz="2800" dirty="0" smtClean="0"/>
              <a:t> или болевого раздражения. При этом </a:t>
            </a:r>
            <a:r>
              <a:rPr lang="ru-RU" sz="2800" dirty="0" err="1" smtClean="0"/>
              <a:t>целенаправные</a:t>
            </a:r>
            <a:r>
              <a:rPr lang="ru-RU" sz="2800" dirty="0" smtClean="0"/>
              <a:t> защитные реакции сохранены.</a:t>
            </a: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 картина ОНМК</a:t>
            </a:r>
          </a:p>
        </p:txBody>
      </p:sp>
      <p:sp>
        <p:nvSpPr>
          <p:cNvPr id="163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268760"/>
            <a:ext cx="8712968" cy="558924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200" b="1" dirty="0" smtClean="0"/>
              <a:t>Кома</a:t>
            </a:r>
            <a:r>
              <a:rPr lang="ru-RU" sz="3200" dirty="0" smtClean="0"/>
              <a:t>-полная утрата сознания, больной </a:t>
            </a:r>
            <a:r>
              <a:rPr lang="ru-RU" sz="3200" dirty="0" err="1" smtClean="0"/>
              <a:t>неразбудим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1.Кома поверхностная.</a:t>
            </a:r>
            <a:br>
              <a:rPr lang="ru-RU" sz="3200" dirty="0" smtClean="0"/>
            </a:br>
            <a:r>
              <a:rPr lang="ru-RU" sz="3200" dirty="0" smtClean="0"/>
              <a:t>2.Кома глубокая.</a:t>
            </a:r>
            <a:br>
              <a:rPr lang="ru-RU" sz="3200" dirty="0" smtClean="0"/>
            </a:br>
            <a:r>
              <a:rPr lang="ru-RU" sz="3200" dirty="0" smtClean="0"/>
              <a:t>3.Кома атоническая.</a:t>
            </a:r>
            <a:br>
              <a:rPr lang="ru-RU" sz="3200" dirty="0" smtClean="0"/>
            </a:br>
            <a:r>
              <a:rPr lang="ru-RU" sz="3200" b="1" dirty="0" err="1" smtClean="0"/>
              <a:t>Менингеальные</a:t>
            </a:r>
            <a:r>
              <a:rPr lang="ru-RU" sz="3200" b="1" dirty="0" smtClean="0"/>
              <a:t> симптомы </a:t>
            </a:r>
            <a:r>
              <a:rPr lang="ru-RU" sz="3200" dirty="0" smtClean="0"/>
              <a:t>характерны для геморрагического </a:t>
            </a:r>
            <a:r>
              <a:rPr lang="ru-RU" sz="3200" dirty="0" err="1" smtClean="0"/>
              <a:t>инсульта-регидность</a:t>
            </a:r>
            <a:r>
              <a:rPr lang="ru-RU" sz="3200" dirty="0" smtClean="0"/>
              <a:t> мышц </a:t>
            </a:r>
            <a:r>
              <a:rPr lang="ru-RU" sz="3200" dirty="0" err="1" smtClean="0"/>
              <a:t>затылка-невозможность</a:t>
            </a:r>
            <a:r>
              <a:rPr lang="ru-RU" sz="3200" dirty="0" smtClean="0"/>
              <a:t> приведения подбородка к груди.</a:t>
            </a:r>
            <a:br>
              <a:rPr lang="ru-RU" sz="3200" dirty="0" smtClean="0"/>
            </a:br>
            <a:r>
              <a:rPr lang="ru-RU" sz="3200" b="1" dirty="0" smtClean="0"/>
              <a:t>Симптом </a:t>
            </a:r>
            <a:r>
              <a:rPr lang="ru-RU" sz="3200" b="1" dirty="0" err="1" smtClean="0"/>
              <a:t>Кернига-</a:t>
            </a:r>
            <a:r>
              <a:rPr lang="ru-RU" sz="3200" dirty="0" err="1" smtClean="0"/>
              <a:t>невозможность</a:t>
            </a:r>
            <a:r>
              <a:rPr lang="ru-RU" sz="3200" b="1" dirty="0" smtClean="0"/>
              <a:t> </a:t>
            </a:r>
            <a:r>
              <a:rPr lang="ru-RU" sz="3200" dirty="0" smtClean="0"/>
              <a:t>разогнуть ногу в коленном суставе при согнутой в тазобедренном.</a:t>
            </a: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39" y="260350"/>
            <a:ext cx="7812361" cy="93640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Когда необходимо заподозрить инсульт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579296" cy="532859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dirty="0" smtClean="0"/>
              <a:t>При развитии у пациента внезапной слабости, потери чувствительности на лице, руке, ноге, особенно если это на одной стороне тела</a:t>
            </a:r>
          </a:p>
          <a:p>
            <a:pPr eaLnBrk="1" hangingPunct="1"/>
            <a:r>
              <a:rPr lang="ru-RU" sz="2400" b="1" dirty="0" smtClean="0"/>
              <a:t>При внезапном нарушении зрения или слепоте на один или оба глаза</a:t>
            </a:r>
          </a:p>
          <a:p>
            <a:pPr eaLnBrk="1" hangingPunct="1"/>
            <a:r>
              <a:rPr lang="ru-RU" sz="2400" b="1" dirty="0" smtClean="0"/>
              <a:t>При затруднении речи или понимания слов и простых предложений</a:t>
            </a:r>
          </a:p>
          <a:p>
            <a:pPr eaLnBrk="1" hangingPunct="1"/>
            <a:r>
              <a:rPr lang="ru-RU" sz="2400" b="1" dirty="0" smtClean="0"/>
              <a:t>При внезапном развитии головокружения, потери равновесия или расстройства координации. Особенно при сочетании с др. симптомами</a:t>
            </a:r>
          </a:p>
          <a:p>
            <a:pPr eaLnBrk="1" hangingPunct="1"/>
            <a:r>
              <a:rPr lang="ru-RU" sz="2400" b="1" dirty="0" smtClean="0"/>
              <a:t>При внезапном развитии угнетения сознания вплоть до комы с параличом на одной стороне тела</a:t>
            </a:r>
          </a:p>
          <a:p>
            <a:pPr eaLnBrk="1" hangingPunct="1"/>
            <a:r>
              <a:rPr lang="ru-RU" sz="2400" b="1" dirty="0" smtClean="0"/>
              <a:t>При развитии внезапной интенсивной головной боли</a:t>
            </a:r>
          </a:p>
        </p:txBody>
      </p:sp>
      <p:pic>
        <p:nvPicPr>
          <p:cNvPr id="5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и по запросу рука плетью при инсуль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3917" y="1268760"/>
            <a:ext cx="3590083" cy="1944216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/>
              <a:t>             Дифференциальная диагностика ОНМК: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268760"/>
            <a:ext cx="8229600" cy="5039965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sz="3200" b="1" dirty="0" smtClean="0"/>
              <a:t>-гипогликемия</a:t>
            </a:r>
            <a:br>
              <a:rPr lang="ru-RU" sz="3200" b="1" dirty="0" smtClean="0"/>
            </a:br>
            <a:r>
              <a:rPr lang="ru-RU" sz="3200" b="1" dirty="0" smtClean="0"/>
              <a:t>-эпилептический припадок</a:t>
            </a:r>
            <a:br>
              <a:rPr lang="ru-RU" sz="3200" b="1" dirty="0" smtClean="0"/>
            </a:br>
            <a:r>
              <a:rPr lang="ru-RU" sz="3200" b="1" dirty="0" smtClean="0"/>
              <a:t>-черепно-мозговая травма</a:t>
            </a:r>
            <a:br>
              <a:rPr lang="ru-RU" sz="3200" b="1" dirty="0" smtClean="0"/>
            </a:br>
            <a:r>
              <a:rPr lang="ru-RU" sz="3200" b="1" dirty="0" smtClean="0"/>
              <a:t>-менингит</a:t>
            </a:r>
            <a:br>
              <a:rPr lang="ru-RU" sz="3200" b="1" dirty="0" smtClean="0"/>
            </a:br>
            <a:r>
              <a:rPr lang="ru-RU" sz="3200" b="1" dirty="0" smtClean="0"/>
              <a:t>-энцефалит</a:t>
            </a:r>
            <a:br>
              <a:rPr lang="ru-RU" sz="3200" b="1" dirty="0" smtClean="0"/>
            </a:br>
            <a:r>
              <a:rPr lang="ru-RU" sz="3200" b="1" dirty="0" smtClean="0"/>
              <a:t>-осложненный приступ мигрени</a:t>
            </a:r>
            <a:br>
              <a:rPr lang="ru-RU" sz="3200" b="1" dirty="0" smtClean="0"/>
            </a:br>
            <a:r>
              <a:rPr lang="ru-RU" sz="3200" b="1" dirty="0" smtClean="0"/>
              <a:t>-опухоль мозга</a:t>
            </a:r>
            <a:br>
              <a:rPr lang="ru-RU" sz="3200" b="1" dirty="0" smtClean="0"/>
            </a:br>
            <a:r>
              <a:rPr lang="ru-RU" sz="3200" b="1" dirty="0" smtClean="0"/>
              <a:t>-истерия</a:t>
            </a: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/>
              <a:t>      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i="1" dirty="0" smtClean="0">
                <a:solidFill>
                  <a:srgbClr val="006600"/>
                </a:solidFill>
              </a:rPr>
              <a:t/>
            </a:r>
            <a:br>
              <a:rPr lang="ru-RU" sz="4000" i="1" dirty="0" smtClean="0">
                <a:solidFill>
                  <a:srgbClr val="006600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Цели лечения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endParaRPr lang="ru-RU" sz="4000" b="1" dirty="0" smtClean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760"/>
            <a:ext cx="4038600" cy="558924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Минимизация неврологического дефицита</a:t>
            </a:r>
          </a:p>
          <a:p>
            <a:pPr eaLnBrk="1" hangingPunct="1"/>
            <a:r>
              <a:rPr lang="ru-RU" sz="2800" b="1" dirty="0" smtClean="0"/>
              <a:t>Профилактика и лечение неврологических и соматических осложнений.</a:t>
            </a:r>
          </a:p>
          <a:p>
            <a:pPr eaLnBrk="1" hangingPunct="1"/>
            <a:r>
              <a:rPr lang="ru-RU" sz="2800" b="1" dirty="0" smtClean="0"/>
              <a:t>Коррекция нарушений функции жизненно важных органов и систем</a:t>
            </a:r>
          </a:p>
        </p:txBody>
      </p:sp>
      <p:pic>
        <p:nvPicPr>
          <p:cNvPr id="9220" name="Picture 8" descr="massag_i_gimnastika_pri_insul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48009" y="2060849"/>
            <a:ext cx="4895991" cy="4797152"/>
          </a:xfrm>
          <a:noFill/>
        </p:spPr>
      </p:pic>
      <p:pic>
        <p:nvPicPr>
          <p:cNvPr id="6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268760"/>
            <a:ext cx="8229600" cy="5328592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Каждый пациент с диагнозом </a:t>
            </a:r>
            <a:br>
              <a:rPr lang="ru-RU" sz="3200" b="1" dirty="0" smtClean="0"/>
            </a:br>
            <a:r>
              <a:rPr lang="ru-RU" sz="3200" b="1" dirty="0" smtClean="0"/>
              <a:t>«Острое нарушение мозгового кровообращения»</a:t>
            </a:r>
            <a:br>
              <a:rPr lang="ru-RU" sz="3200" b="1" dirty="0" smtClean="0"/>
            </a:br>
            <a:r>
              <a:rPr lang="ru-RU" sz="3200" b="1" dirty="0" smtClean="0"/>
              <a:t>должен быть госпитализирован, причем наиболее эффективна терапия в стационаре, в случае госпитализации больного </a:t>
            </a:r>
            <a:r>
              <a:rPr lang="ru-RU" sz="3200" b="1" dirty="0" smtClean="0">
                <a:solidFill>
                  <a:srgbClr val="FF0000"/>
                </a:solidFill>
              </a:rPr>
              <a:t>в первые </a:t>
            </a:r>
            <a:r>
              <a:rPr lang="ru-RU" sz="3200" b="1" dirty="0" smtClean="0"/>
              <a:t>часы от момента развития мозговой катастрофы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/>
              <a:t>      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857364"/>
            <a:ext cx="850112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ПРАВИТЕЛЬСТВО КУРГАНСКОЙ ОБЛАСТИ</a:t>
            </a:r>
            <a:endParaRPr lang="ru-RU" sz="2000" dirty="0" smtClean="0"/>
          </a:p>
          <a:p>
            <a:r>
              <a:rPr lang="ru-RU" sz="2000" b="1" dirty="0" smtClean="0"/>
              <a:t>ДЕПАРТАМЕНТ ЗДРАВООХРАНЕНИЯ КУРГАНСКОЙ ОБЛАСТИ</a:t>
            </a:r>
            <a:endParaRPr lang="ru-RU" sz="2000" dirty="0" smtClean="0"/>
          </a:p>
          <a:p>
            <a:r>
              <a:rPr lang="ru-RU" sz="2000" b="1" dirty="0" smtClean="0"/>
              <a:t>ПРИКАЗ</a:t>
            </a:r>
            <a:endParaRPr lang="ru-RU" sz="2000" dirty="0" smtClean="0"/>
          </a:p>
          <a:p>
            <a:r>
              <a:rPr lang="ru-RU" sz="2000" dirty="0" smtClean="0"/>
              <a:t>от </a:t>
            </a:r>
            <a:r>
              <a:rPr lang="ru-RU" sz="2000" dirty="0" smtClean="0"/>
              <a:t>«30___»</a:t>
            </a:r>
            <a:r>
              <a:rPr lang="ru-RU" sz="2000" dirty="0" err="1" smtClean="0"/>
              <a:t>__декабря__________</a:t>
            </a:r>
            <a:r>
              <a:rPr lang="ru-RU" sz="2000" dirty="0" smtClean="0"/>
              <a:t> </a:t>
            </a:r>
            <a:r>
              <a:rPr lang="ru-RU" sz="2000" b="1" dirty="0" smtClean="0"/>
              <a:t>2019 г.</a:t>
            </a:r>
            <a:r>
              <a:rPr lang="ru-RU" sz="2000" dirty="0" smtClean="0"/>
              <a:t> </a:t>
            </a:r>
            <a:r>
              <a:rPr lang="ru-RU" sz="2000" b="1" dirty="0" smtClean="0"/>
              <a:t>№</a:t>
            </a:r>
            <a:r>
              <a:rPr lang="ru-RU" sz="2000" dirty="0" smtClean="0"/>
              <a:t> </a:t>
            </a:r>
            <a:r>
              <a:rPr lang="ru-RU" sz="2000" dirty="0" smtClean="0"/>
              <a:t>__1442___</a:t>
            </a:r>
            <a:endParaRPr lang="ru-RU" sz="2000" dirty="0" smtClean="0"/>
          </a:p>
          <a:p>
            <a:r>
              <a:rPr lang="ru-RU" sz="2000" dirty="0" smtClean="0"/>
              <a:t>                 г. Курган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r>
              <a:rPr lang="ru-RU" sz="3200" b="1" dirty="0" smtClean="0"/>
              <a:t>Об организации медицинской помощи пациентам с острым нарушением мозгового кровообращения на территории Курганской области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800000" flipV="1">
            <a:off x="251520" y="1857364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Положение об </a:t>
            </a:r>
            <a:r>
              <a:rPr lang="ru-RU" sz="2800" b="1" dirty="0"/>
              <a:t>организации оказания медицинской помощи пациентам с острым нарушением мозгового кровообращения на территории Курганской области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3872" y="350043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Этапы организации оказания медицинской помощи пациентам с ОНМК</a:t>
            </a:r>
            <a:endParaRPr lang="ru-RU" sz="36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/>
              <a:t>             Дифференциальная диагностика ОНМК: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53191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 </a:t>
            </a:r>
            <a:r>
              <a:rPr lang="en-US" b="1" dirty="0"/>
              <a:t>I</a:t>
            </a:r>
            <a:r>
              <a:rPr lang="ru-RU" b="1" dirty="0"/>
              <a:t>. </a:t>
            </a:r>
            <a:r>
              <a:rPr lang="ru-RU" b="1" dirty="0" err="1"/>
              <a:t>Догоспитальный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1369470"/>
              </p:ext>
            </p:extLst>
          </p:nvPr>
        </p:nvGraphicFramePr>
        <p:xfrm>
          <a:off x="467544" y="1124744"/>
          <a:ext cx="8208912" cy="5415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3814"/>
                <a:gridCol w="5665098"/>
              </a:tblGrid>
              <a:tr h="82121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Первый контакт медицинского работника с пациентом ОНМК врач (врач – терапевт участковый, в поликлинике или на дому), фельдшер ФАП, врач (фельдшер) скорой медицинской помощи)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Клинические проявления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Мероприятия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698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Острая очаговая неврологическая и (или) общемозговая симптоматика: нарушение сознания, речи, глотания, функции конечностей по типу парезов или параличей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Сбор жалоб, анамнеза заболевания (уточнение времени появления симптомов);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Осмотр пациента с оценкой общего состояния (тяжести состояния), измерение артериального давления, пульса, температуры, частоты дыхательных движений, оценка неврологического дефицита (нарушение сознания, речи, глотания, функции конечностей по типу парезов или параличей);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Для бригады скорой медицинской помощи: регистрация электрокардиограммы, определение уровня сахара крови - </a:t>
                      </a:r>
                      <a:r>
                        <a:rPr lang="ru-RU" sz="1600" dirty="0" err="1">
                          <a:effectLst/>
                        </a:rPr>
                        <a:t>глюкометром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Вызов бригады скорой медицинской помощи (для фельдшера фельдшерско-акушерского пункта, участкового фельдшера и врача);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Приступить к оказанию медицинской помощи.</a:t>
                      </a:r>
                      <a:endParaRPr lang="ru-RU" sz="16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08504" cy="1071546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800" b="1" dirty="0" smtClean="0"/>
              <a:t>Этап </a:t>
            </a:r>
            <a:r>
              <a:rPr lang="en-US" sz="2800" b="1" dirty="0" smtClean="0"/>
              <a:t>I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Догоспитальный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670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5497" y="2053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инсульт?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ru-RU" sz="3200" b="1" dirty="0" smtClean="0"/>
              <a:t>это клинические синдромы, развивающиеся вследствие острого расстройства кровообращения головного мозга</a:t>
            </a:r>
          </a:p>
          <a:p>
            <a:pPr eaLnBrk="1" hangingPunct="1">
              <a:buFontTx/>
              <a:buNone/>
            </a:pPr>
            <a:endParaRPr lang="ru-RU" sz="3200" dirty="0" smtClean="0"/>
          </a:p>
        </p:txBody>
      </p:sp>
      <p:pic>
        <p:nvPicPr>
          <p:cNvPr id="4100" name="Picture 7" descr="больной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906" y="1268761"/>
            <a:ext cx="4705110" cy="5570454"/>
          </a:xfrm>
          <a:noFill/>
        </p:spPr>
      </p:pic>
      <p:pic>
        <p:nvPicPr>
          <p:cNvPr id="6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26" y="-707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2555045"/>
              </p:ext>
            </p:extLst>
          </p:nvPr>
        </p:nvGraphicFramePr>
        <p:xfrm>
          <a:off x="457200" y="1609725"/>
          <a:ext cx="8115328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15328"/>
              </a:tblGrid>
              <a:tr h="4752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Оснащение машины скорой медицинской помощи в соответствии с приказом Министерства здравоохранения Российской Федерации от 20 июня 2013 года № 388н «Об утверждении Порядка оказания скорой, в том числе скорой специализированной, медицинской помощи», в том числе: портативный электрокардиограф, набор для проведения сердечно-легочной реанимации, включая аппарат для проведения ручной искусственной вентиляции легких, оборудование для </a:t>
                      </a:r>
                      <a:r>
                        <a:rPr lang="ru-RU" sz="2000" dirty="0" err="1">
                          <a:effectLst/>
                        </a:rPr>
                        <a:t>инфузионной</a:t>
                      </a:r>
                      <a:r>
                        <a:rPr lang="ru-RU" sz="2000" dirty="0">
                          <a:effectLst/>
                        </a:rPr>
                        <a:t> терапии (</a:t>
                      </a:r>
                      <a:r>
                        <a:rPr lang="ru-RU" sz="2000" dirty="0" err="1">
                          <a:effectLst/>
                        </a:rPr>
                        <a:t>инфузионный</a:t>
                      </a:r>
                      <a:r>
                        <a:rPr lang="ru-RU" sz="2000" dirty="0">
                          <a:effectLst/>
                        </a:rPr>
                        <a:t> блок, сумка с </a:t>
                      </a:r>
                      <a:r>
                        <a:rPr lang="ru-RU" sz="2000" dirty="0" err="1">
                          <a:effectLst/>
                        </a:rPr>
                        <a:t>инфузионными</a:t>
                      </a:r>
                      <a:r>
                        <a:rPr lang="ru-RU" sz="2000" dirty="0">
                          <a:effectLst/>
                        </a:rPr>
                        <a:t> растворами, </a:t>
                      </a:r>
                      <a:r>
                        <a:rPr lang="ru-RU" sz="2000" dirty="0" err="1">
                          <a:effectLst/>
                        </a:rPr>
                        <a:t>линеомат</a:t>
                      </a:r>
                      <a:r>
                        <a:rPr lang="ru-RU" sz="2000" dirty="0">
                          <a:effectLst/>
                        </a:rPr>
                        <a:t>, система для внутривенной </a:t>
                      </a:r>
                      <a:r>
                        <a:rPr lang="ru-RU" sz="2000" dirty="0" err="1">
                          <a:effectLst/>
                        </a:rPr>
                        <a:t>инфузии</a:t>
                      </a:r>
                      <a:r>
                        <a:rPr lang="ru-RU" sz="2000" dirty="0">
                          <a:effectLst/>
                        </a:rPr>
                        <a:t>); набор для установки в/в катетера, система мобильной связи, вакуумный аспиратор, кислород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2" marR="10592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800" dirty="0" smtClean="0"/>
              <a:t>              Медицинская </a:t>
            </a:r>
            <a:r>
              <a:rPr lang="ru-RU" sz="2800" dirty="0" smtClean="0"/>
              <a:t>эвакуация пациента с ОНМК (врач </a:t>
            </a:r>
            <a:r>
              <a:rPr lang="ru-RU" sz="2800" dirty="0" smtClean="0"/>
              <a:t>             (</a:t>
            </a:r>
            <a:r>
              <a:rPr lang="ru-RU" sz="2800" dirty="0" smtClean="0"/>
              <a:t>фельдшер) скорой медицинской помощи)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5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18929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dirty="0"/>
              <a:t>Во время медицинской эвакуации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12062"/>
          </a:xfrm>
        </p:spPr>
        <p:txBody>
          <a:bodyPr>
            <a:noAutofit/>
          </a:bodyPr>
          <a:lstStyle/>
          <a:p>
            <a:pPr lvl="0"/>
            <a:r>
              <a:rPr lang="ru-RU" sz="1400" dirty="0"/>
              <a:t>Врач (фельдшер) бригады скорой медицинской помощи перед медицинской эвакуацией должен информировать по телефону медицинскую организацию через диспетчера ГКУ «КОЦМК» по телефону 8 (3522) 65-26-53, 8 (3522) 65-38-74, согласно схеме маршрутизации о медицинской эвакуации пациента с ОНМК</a:t>
            </a:r>
          </a:p>
          <a:p>
            <a:r>
              <a:rPr lang="ru-RU" sz="1400" dirty="0"/>
              <a:t>РСЦ ГБУ «КОКБ»:</a:t>
            </a:r>
          </a:p>
          <a:p>
            <a:r>
              <a:rPr lang="ru-RU" sz="1400" dirty="0"/>
              <a:t>- неврологическое отделение для пациентов с ОНМК -</a:t>
            </a:r>
          </a:p>
          <a:p>
            <a:r>
              <a:rPr lang="ru-RU" sz="1400" dirty="0"/>
              <a:t>8(3522) 46-39-42;</a:t>
            </a:r>
          </a:p>
          <a:p>
            <a:r>
              <a:rPr lang="ru-RU" sz="1400" dirty="0"/>
              <a:t>- приемное отделение - 8(3522) 46-23-45;</a:t>
            </a:r>
          </a:p>
          <a:p>
            <a:r>
              <a:rPr lang="ru-RU" sz="1400" dirty="0">
                <a:solidFill>
                  <a:srgbClr val="C00000"/>
                </a:solidFill>
              </a:rPr>
              <a:t>- дежурный врач-невролог РСЦ - 8-992-425-75-76.</a:t>
            </a:r>
          </a:p>
          <a:p>
            <a:r>
              <a:rPr lang="ru-RU" sz="1400" dirty="0"/>
              <a:t>ПСО ГБУ «Курганская БСМП»:</a:t>
            </a:r>
          </a:p>
          <a:p>
            <a:r>
              <a:rPr lang="ru-RU" sz="1400" dirty="0"/>
              <a:t>- приемное отделение – 8(3522) 46-32-72;</a:t>
            </a:r>
          </a:p>
          <a:p>
            <a:r>
              <a:rPr lang="ru-RU" sz="1400" dirty="0"/>
              <a:t>- неврологическое отделение для пациентов с ОНМК – </a:t>
            </a:r>
          </a:p>
          <a:p>
            <a:r>
              <a:rPr lang="ru-RU" sz="1400" dirty="0"/>
              <a:t>8(3522) 46-21-30 </a:t>
            </a:r>
          </a:p>
          <a:p>
            <a:r>
              <a:rPr lang="ru-RU" sz="1400" dirty="0"/>
              <a:t>- </a:t>
            </a:r>
            <a:r>
              <a:rPr lang="ru-RU" sz="1400" dirty="0">
                <a:solidFill>
                  <a:srgbClr val="C00000"/>
                </a:solidFill>
              </a:rPr>
              <a:t>дежурный врач-невролог ПСО - 8-912-062-10-09</a:t>
            </a:r>
          </a:p>
          <a:p>
            <a:r>
              <a:rPr lang="ru-RU" sz="1400" dirty="0"/>
              <a:t>ПСО ГБУ «</a:t>
            </a:r>
            <a:r>
              <a:rPr lang="ru-RU" sz="1400" dirty="0" err="1"/>
              <a:t>Шадринская</a:t>
            </a:r>
            <a:r>
              <a:rPr lang="ru-RU" sz="1400" dirty="0"/>
              <a:t> БСМП»: </a:t>
            </a:r>
          </a:p>
          <a:p>
            <a:r>
              <a:rPr lang="ru-RU" sz="1400" dirty="0"/>
              <a:t>- приемное отделение - 8(35253) 3-69-07</a:t>
            </a:r>
          </a:p>
          <a:p>
            <a:r>
              <a:rPr lang="ru-RU" sz="1400" dirty="0"/>
              <a:t>- неврологическое отделение для пациентов с ОНМК -8(35253) 7-40-85 </a:t>
            </a:r>
          </a:p>
          <a:p>
            <a:r>
              <a:rPr lang="ru-RU" sz="1400" dirty="0">
                <a:solidFill>
                  <a:srgbClr val="C00000"/>
                </a:solidFill>
              </a:rPr>
              <a:t>- дежурный врач-невролог ПСО - 8-992-425-76-56.</a:t>
            </a:r>
          </a:p>
          <a:p>
            <a:pPr lvl="0"/>
            <a:r>
              <a:rPr lang="ru-RU" sz="1400" dirty="0"/>
              <a:t>Мониторинг показателей гемодинамики (контроль артериального давления, частоты сердечных сокращений, частоты дыхательных движений);</a:t>
            </a:r>
          </a:p>
          <a:p>
            <a:r>
              <a:rPr lang="ru-RU" sz="1400" dirty="0"/>
              <a:t>Продолжать начатую терапию и проведение симптоматической терапии.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800" dirty="0" smtClean="0"/>
              <a:t>Во время медицинской эвакуации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04704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4323098"/>
              </p:ext>
            </p:extLst>
          </p:nvPr>
        </p:nvGraphicFramePr>
        <p:xfrm>
          <a:off x="214282" y="1068197"/>
          <a:ext cx="8496944" cy="5789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4266"/>
                <a:gridCol w="6242678"/>
              </a:tblGrid>
              <a:tr h="178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Сроки заболевания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8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первые сутки лечения выполняется обследование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</a:t>
                      </a:r>
                      <a:r>
                        <a:rPr lang="ru-RU" sz="1600" dirty="0" err="1">
                          <a:effectLst/>
                        </a:rPr>
                        <a:t>креатинин</a:t>
                      </a:r>
                      <a:r>
                        <a:rPr lang="ru-RU" sz="1600" dirty="0">
                          <a:effectLst/>
                        </a:rPr>
                        <a:t>, мочевина, </a:t>
                      </a:r>
                      <a:r>
                        <a:rPr lang="ru-RU" sz="1600" dirty="0" err="1">
                          <a:effectLst/>
                        </a:rPr>
                        <a:t>трансаминазы</a:t>
                      </a:r>
                      <a:r>
                        <a:rPr lang="ru-RU" sz="1600" dirty="0">
                          <a:effectLst/>
                        </a:rPr>
                        <a:t>, белок и фракции, осмотр глазного дна;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</a:t>
                      </a:r>
                      <a:r>
                        <a:rPr lang="ru-RU" sz="1600" dirty="0" err="1">
                          <a:effectLst/>
                        </a:rPr>
                        <a:t>люмбальная</a:t>
                      </a:r>
                      <a:r>
                        <a:rPr lang="ru-RU" sz="1600" dirty="0">
                          <a:effectLst/>
                        </a:rPr>
                        <a:t> пункция с визуальной оценкой ликвора (при необходимости и отсутствии противопоказаний в зависимости от локализации инсульта). В течение 40 минут результат исследования ликвора передается дежурному врачу;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проведение лечебных мероприятий в соответствии со стандартами оказания медицинской помощи пациентам с ОНМК утвержденными в установленном порядке;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ru-RU" sz="1600" dirty="0" err="1">
                          <a:effectLst/>
                        </a:rPr>
                        <a:t>тромболитическая</a:t>
                      </a:r>
                      <a:r>
                        <a:rPr lang="ru-RU" sz="1600" dirty="0">
                          <a:effectLst/>
                        </a:rPr>
                        <a:t> терапия при наличии показаний и отсутствии противопоказаний препаратом </a:t>
                      </a:r>
                      <a:r>
                        <a:rPr lang="ru-RU" sz="1600" dirty="0" err="1">
                          <a:effectLst/>
                        </a:rPr>
                        <a:t>Актилизе</a:t>
                      </a:r>
                      <a:r>
                        <a:rPr lang="ru-RU" sz="1600" dirty="0">
                          <a:effectLst/>
                        </a:rPr>
                        <a:t> в дозе 0,9 мг. на кг. веса при сроке развития ишемического инсульта до 3 часов, после проведения КТ головного мозга;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заочная консультация пациента через диспетчера                    ГКУ «КОЦМК» (телефон 8 (3522) 65-26-53, 65-38-74) с дежурным врачом-неврологом РСЦ или ПСО, согласно схеме маршрутизации или заведующим неврологическим отделением для пациентов с ОНМК ПСО или РСЦ                            (в рабочее время;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 коррекция лечения и определение дальнейшей тактики ведения пациентов.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115889"/>
            <a:ext cx="8229600" cy="45719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496" y="-633354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800" b="1" dirty="0" smtClean="0"/>
              <a:t>                        Мероприятия </a:t>
            </a:r>
            <a:r>
              <a:rPr lang="ru-RU" sz="2800" b="1" dirty="0" smtClean="0"/>
              <a:t>госпитального этапа ведения пациента с ОНМК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-621395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44646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0431642"/>
              </p:ext>
            </p:extLst>
          </p:nvPr>
        </p:nvGraphicFramePr>
        <p:xfrm>
          <a:off x="251520" y="1628800"/>
          <a:ext cx="8640960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0"/>
              </a:tblGrid>
              <a:tr h="46085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 окончании срока стационарного лечения в отделении, предусмотренного стандартами медицинской помощи при состояниях, отнесенных к ОНМК, дальнейшая тактика ведения и реабилитация пациента с ОНМК определяются врачебным консилиумом в составе заведующего отделением, лечащего врача, бригады специалистов, участвовавших в восстановлении нарушенных вследствие ОНМК функций нервной системы, с записью в медицинской карте стационарного пациента.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/>
              <a:t>Этап </a:t>
            </a:r>
            <a:r>
              <a:rPr lang="en-US" sz="2800" b="1" dirty="0" smtClean="0"/>
              <a:t>III</a:t>
            </a:r>
            <a:r>
              <a:rPr lang="ru-RU" sz="2800" b="1" dirty="0" smtClean="0"/>
              <a:t>. Реабилитация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214290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38710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8880485"/>
              </p:ext>
            </p:extLst>
          </p:nvPr>
        </p:nvGraphicFramePr>
        <p:xfrm>
          <a:off x="323528" y="188640"/>
          <a:ext cx="8640960" cy="6336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7699"/>
                <a:gridCol w="5963261"/>
              </a:tblGrid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Состояние пациента ОНМК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Место реабилитации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08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Пациенты после ОНМК с минимальным двигательным или когнитивным дефицитом, сохранными психическими способностями (полностью себя обслуживают, передвигаются самостоятельно или с дополнительными средствами опоры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(не менее 8 баллов по шкале мобильности </a:t>
                      </a:r>
                      <a:r>
                        <a:rPr lang="ru-RU" sz="1600" dirty="0" err="1">
                          <a:effectLst/>
                        </a:rPr>
                        <a:t>Ривермид</a:t>
                      </a:r>
                      <a:r>
                        <a:rPr lang="ru-RU" sz="1600" dirty="0">
                          <a:effectLst/>
                        </a:rPr>
                        <a:t>) и шкале </a:t>
                      </a:r>
                      <a:r>
                        <a:rPr lang="ru-RU" sz="1600" dirty="0" err="1">
                          <a:effectLst/>
                        </a:rPr>
                        <a:t>Рэнкина</a:t>
                      </a:r>
                      <a:r>
                        <a:rPr lang="ru-RU" sz="1600" dirty="0">
                          <a:effectLst/>
                        </a:rPr>
                        <a:t> 1-2 балла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Направляются на долечивание и реабилитацию в амбулаторно-поликлинические медицинские организации (поликлиники городские, ЦРБ), ГБУ «Курганский областной врачебно-физкультурный диспансер»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9754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7471725"/>
              </p:ext>
            </p:extLst>
          </p:nvPr>
        </p:nvGraphicFramePr>
        <p:xfrm>
          <a:off x="179512" y="260648"/>
          <a:ext cx="8640960" cy="6408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7699"/>
                <a:gridCol w="5963261"/>
              </a:tblGrid>
              <a:tr h="6408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Пациенты, нуждающиеся в наблюдении специалистов по профилю оказываемой помощи, в проведении высокоинтенсивной реабилитации, а также в посторонней помощи для осуществления самообслуживания, перемещения и общения, при наличии подтвержденной результатами обследования перспективы восстановления функций. Шкала </a:t>
                      </a:r>
                      <a:r>
                        <a:rPr lang="ru-RU" sz="1600" dirty="0" err="1">
                          <a:effectLst/>
                        </a:rPr>
                        <a:t>Рэнкина</a:t>
                      </a:r>
                      <a:r>
                        <a:rPr lang="ru-RU" sz="1600" dirty="0">
                          <a:effectLst/>
                        </a:rPr>
                        <a:t> 3 балла.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Направляются в плановом порядке в неврологическое отделение реабилитационного центра ГБУ «</a:t>
                      </a:r>
                      <a:r>
                        <a:rPr lang="ru-RU" sz="2800" dirty="0" err="1">
                          <a:effectLst/>
                        </a:rPr>
                        <a:t>Кетовская</a:t>
                      </a:r>
                      <a:r>
                        <a:rPr lang="ru-RU" sz="2800" dirty="0">
                          <a:effectLst/>
                        </a:rPr>
                        <a:t> ЦРБ»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5971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5528560"/>
              </p:ext>
            </p:extLst>
          </p:nvPr>
        </p:nvGraphicFramePr>
        <p:xfrm>
          <a:off x="251520" y="404664"/>
          <a:ext cx="8568952" cy="6120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5384"/>
                <a:gridCol w="5913568"/>
              </a:tblGrid>
              <a:tr h="61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Пациенты после ОНМК со значительными нарушениями двигательных и/или когнитивных, психических функций, передвигающихся только в коляске и требующих помощи при самообслуживании (менее 4 баллов по шкале активности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Ривермид</a:t>
                      </a:r>
                      <a:r>
                        <a:rPr lang="ru-RU" sz="2000" dirty="0">
                          <a:effectLst/>
                        </a:rPr>
                        <a:t> и шкале </a:t>
                      </a:r>
                      <a:r>
                        <a:rPr lang="ru-RU" sz="2000" dirty="0" err="1">
                          <a:effectLst/>
                        </a:rPr>
                        <a:t>Рэнкина</a:t>
                      </a:r>
                      <a:r>
                        <a:rPr lang="ru-RU" sz="2000" dirty="0">
                          <a:effectLst/>
                        </a:rPr>
                        <a:t> 4 балла).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Направляются в терапевтические или неврологические отделения медицинских организаций по месту жительства. 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8855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5893860"/>
              </p:ext>
            </p:extLst>
          </p:nvPr>
        </p:nvGraphicFramePr>
        <p:xfrm>
          <a:off x="323528" y="332656"/>
          <a:ext cx="8424936" cy="6336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0756"/>
                <a:gridCol w="5814180"/>
              </a:tblGrid>
              <a:tr h="6336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Пациенты после ОНМК со значительными нарушениями двигательных и/или когнитивных, психических функций, самостоятельно не передвигающихся и требующих постоянного ухода (1 балл и меньше по шкале мобильности </a:t>
                      </a:r>
                      <a:r>
                        <a:rPr lang="ru-RU" sz="2000" dirty="0" err="1">
                          <a:effectLst/>
                        </a:rPr>
                        <a:t>Ривермид</a:t>
                      </a:r>
                      <a:r>
                        <a:rPr lang="ru-RU" sz="2000" dirty="0">
                          <a:effectLst/>
                        </a:rPr>
                        <a:t>). Шкала </a:t>
                      </a:r>
                      <a:r>
                        <a:rPr lang="ru-RU" sz="2000" dirty="0" err="1">
                          <a:effectLst/>
                        </a:rPr>
                        <a:t>Рэнкина</a:t>
                      </a:r>
                      <a:r>
                        <a:rPr lang="ru-RU" sz="2000" dirty="0">
                          <a:effectLst/>
                        </a:rPr>
                        <a:t> 5 баллов.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Направляются домой под наблюдение медицинского работника по месту жительства или на койки сестринского ухода в специализированные учреждения социальной защиты населения по направлению медицинских организаций по месту жительства.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7843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370927"/>
              </p:ext>
            </p:extLst>
          </p:nvPr>
        </p:nvGraphicFramePr>
        <p:xfrm>
          <a:off x="251520" y="1071546"/>
          <a:ext cx="8640960" cy="2143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7392"/>
                <a:gridCol w="5913568"/>
              </a:tblGrid>
              <a:tr h="2143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Ответственное лицо по взаимодействию ПСО и РСЦ с территориальными медицинскими организациями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</a:t>
                      </a:r>
                      <a:r>
                        <a:rPr lang="ru-RU" sz="1600" dirty="0">
                          <a:effectLst/>
                        </a:rPr>
                        <a:t> день выписки (смерти) пациента из отделения, направляет информацию о пациенте по телефону, представленному территориальной медицинской организацией по месту жительства (регистрации) пациента.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6346188"/>
              </p:ext>
            </p:extLst>
          </p:nvPr>
        </p:nvGraphicFramePr>
        <p:xfrm>
          <a:off x="251520" y="3212976"/>
          <a:ext cx="8712968" cy="3077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0013"/>
                <a:gridCol w="6012955"/>
              </a:tblGrid>
              <a:tr h="3077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Ответственное лицо по взаимодействию с территориальной медицинской организации с ПСО и РСЦ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Принимает информацию о выписке (смерти) пациента из ПСО ил РСЦ и передает участковому врачу (фельдшеру) – терапевту, неврологу.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214282" y="0"/>
            <a:ext cx="8715436" cy="10001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/>
              <a:t>Диспансерное наблюдение</a:t>
            </a:r>
            <a:endParaRPr lang="ru-RU" sz="2800" dirty="0">
              <a:ea typeface="Calibri"/>
              <a:cs typeface="Times New Roman"/>
            </a:endParaRPr>
          </a:p>
        </p:txBody>
      </p:sp>
      <p:pic>
        <p:nvPicPr>
          <p:cNvPr id="8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-142900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37426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718143"/>
              </p:ext>
            </p:extLst>
          </p:nvPr>
        </p:nvGraphicFramePr>
        <p:xfrm>
          <a:off x="323528" y="476672"/>
          <a:ext cx="8568952" cy="6048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5384"/>
                <a:gridCol w="5913568"/>
              </a:tblGrid>
              <a:tr h="6048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Участковый врач (фельдшер) – терапевт, невролог территориальной медицинской организации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</a:t>
                      </a:r>
                      <a:r>
                        <a:rPr lang="ru-RU" sz="2000" dirty="0">
                          <a:effectLst/>
                        </a:rPr>
                        <a:t>в течение первых суток обязан активно посетить выписанного пациента;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определить дальнейшую тактику ведения и реабилитационную программу совместно с врачом </a:t>
                      </a:r>
                      <a:r>
                        <a:rPr lang="ru-RU" sz="2000" dirty="0" err="1">
                          <a:effectLst/>
                        </a:rPr>
                        <a:t>реабилитологом</a:t>
                      </a:r>
                      <a:r>
                        <a:rPr lang="ru-RU" sz="2000" dirty="0">
                          <a:effectLst/>
                        </a:rPr>
                        <a:t>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в течение первых 6 месяцев после выписки из стационара пациент должен наблюдаться врачом-неврологом;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состояние пациента при выписке из стационара средней степени тяжести (наличие </a:t>
                      </a:r>
                      <a:r>
                        <a:rPr lang="ru-RU" sz="2000" dirty="0" err="1">
                          <a:effectLst/>
                        </a:rPr>
                        <a:t>назогастрального</a:t>
                      </a:r>
                      <a:r>
                        <a:rPr lang="ru-RU" sz="2000" dirty="0">
                          <a:effectLst/>
                        </a:rPr>
                        <a:t> зонда, мочевого катетера, </a:t>
                      </a:r>
                      <a:r>
                        <a:rPr lang="ru-RU" sz="2000" dirty="0" err="1">
                          <a:effectLst/>
                        </a:rPr>
                        <a:t>эпицистостомы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трахеостомы</a:t>
                      </a:r>
                      <a:r>
                        <a:rPr lang="ru-RU" sz="2000" dirty="0">
                          <a:effectLst/>
                        </a:rPr>
                        <a:t>) – 1 раз в 7 дней;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при изменении состояния до удовлетворительного, частота осмотра 1 раз в месяц;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затем частота наблюдения 1 раз в 6 месяцев в течение 2 лет.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180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497" y="2053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Общими для инсульта факторами риска               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    развития заболевания являются:  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68313" y="-100013"/>
            <a:ext cx="8229600" cy="100013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2800" i="1" smtClean="0">
              <a:solidFill>
                <a:schemeClr val="bg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6792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endParaRPr lang="ru-RU" sz="2400" i="1" dirty="0" smtClean="0">
              <a:solidFill>
                <a:srgbClr val="A50021"/>
              </a:solidFill>
            </a:endParaRPr>
          </a:p>
          <a:p>
            <a:pPr eaLnBrk="1" hangingPunct="1"/>
            <a:r>
              <a:rPr lang="ru-RU" sz="2400" dirty="0" smtClean="0"/>
              <a:t>     </a:t>
            </a:r>
            <a:r>
              <a:rPr lang="ru-RU" sz="2400" b="1" dirty="0" smtClean="0"/>
              <a:t>Артериальная гипертензия</a:t>
            </a:r>
          </a:p>
          <a:p>
            <a:pPr eaLnBrk="1" hangingPunct="1"/>
            <a:r>
              <a:rPr lang="ru-RU" sz="2400" b="1" dirty="0" smtClean="0"/>
              <a:t>     Церебральный атеросклероз</a:t>
            </a:r>
          </a:p>
          <a:p>
            <a:pPr eaLnBrk="1" hangingPunct="1"/>
            <a:r>
              <a:rPr lang="ru-RU" sz="2400" b="1" dirty="0" smtClean="0"/>
              <a:t>     Курение</a:t>
            </a:r>
          </a:p>
          <a:p>
            <a:pPr eaLnBrk="1" hangingPunct="1"/>
            <a:r>
              <a:rPr lang="ru-RU" sz="2400" b="1" dirty="0" smtClean="0"/>
              <a:t>     Избыточная масса тела</a:t>
            </a:r>
          </a:p>
          <a:p>
            <a:pPr eaLnBrk="1" hangingPunct="1"/>
            <a:r>
              <a:rPr lang="ru-RU" sz="2400" b="1" dirty="0" smtClean="0"/>
              <a:t>     Злоупотребление алкоголем</a:t>
            </a:r>
          </a:p>
          <a:p>
            <a:pPr eaLnBrk="1" hangingPunct="1"/>
            <a:r>
              <a:rPr lang="ru-RU" sz="2400" b="1" dirty="0" smtClean="0"/>
              <a:t>     Сахарный диабет</a:t>
            </a:r>
          </a:p>
          <a:p>
            <a:pPr eaLnBrk="1" hangingPunct="1"/>
            <a:r>
              <a:rPr lang="ru-RU" sz="2400" b="1" dirty="0" smtClean="0"/>
              <a:t>     Высокий уровень холестерина крови</a:t>
            </a:r>
          </a:p>
          <a:p>
            <a:pPr eaLnBrk="1" hangingPunct="1"/>
            <a:r>
              <a:rPr lang="ru-RU" sz="2400" b="1" dirty="0" smtClean="0"/>
              <a:t>     Болезни крови</a:t>
            </a:r>
          </a:p>
          <a:p>
            <a:pPr eaLnBrk="1" hangingPunct="1"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*низкой приверженностью пациентов рекомендуемому образу жизни и медикаментозному лечению при выявлении заболеваний,</a:t>
            </a:r>
          </a:p>
          <a:p>
            <a:pPr eaLnBrk="1" hangingPunct="1"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*низким качеством диспансеризации</a:t>
            </a:r>
            <a:endParaRPr lang="ru-RU" sz="2400" b="1" dirty="0" smtClean="0">
              <a:solidFill>
                <a:schemeClr val="folHlink"/>
              </a:solidFill>
            </a:endParaRPr>
          </a:p>
          <a:p>
            <a:pPr eaLnBrk="1" hangingPunct="1"/>
            <a:endParaRPr lang="ru-RU" sz="2400" dirty="0" smtClean="0">
              <a:solidFill>
                <a:schemeClr val="folHlink"/>
              </a:solidFill>
            </a:endParaRPr>
          </a:p>
        </p:txBody>
      </p:sp>
      <p:pic>
        <p:nvPicPr>
          <p:cNvPr id="5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26" y="-707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071538" y="2201569"/>
            <a:ext cx="7572428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G30 Болезнь Альцгеймера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G31 Другие дегенеративные болезни нервной системы, не классифицированные в других рубриках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 noGrp="1"/>
          </p:cNvSpPr>
          <p:nvPr>
            <p:ph type="title"/>
          </p:nvPr>
        </p:nvSpPr>
        <p:spPr>
          <a:xfrm>
            <a:off x="142844" y="285728"/>
            <a:ext cx="9186866" cy="1143000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 smtClean="0"/>
              <a:t>                                 Другие </a:t>
            </a:r>
            <a:r>
              <a:rPr lang="ru-RU" sz="2800" b="1" dirty="0" smtClean="0"/>
              <a:t>дегенеративные болезни нервной системы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1571636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8596" y="2299172"/>
            <a:ext cx="184731" cy="4308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/>
            <a:r>
              <a:rPr lang="ru-RU" sz="2800" b="1" dirty="0" smtClean="0"/>
              <a:t>Болезнь Альцгеймера</a:t>
            </a:r>
            <a:r>
              <a:rPr lang="ru-RU" sz="2800" dirty="0" smtClean="0"/>
              <a:t> 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57158" y="1305342"/>
            <a:ext cx="850112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- прогрессирующая </a:t>
            </a:r>
            <a:r>
              <a:rPr lang="ru-RU" sz="2800" dirty="0" smtClean="0"/>
              <a:t>форма сенильной деменции, приводящая к полной утрате когнитивных способностей, развивающаяся преимущественно после 60-65 лет. Клинически проявляется возникающим исподволь и постоянно прогрессирующим расстройством когнитивных способностей: внимания, памяти, речи, </a:t>
            </a:r>
            <a:r>
              <a:rPr lang="ru-RU" sz="2800" dirty="0" err="1" smtClean="0"/>
              <a:t>праксиса</a:t>
            </a:r>
            <a:r>
              <a:rPr lang="ru-RU" sz="2800" dirty="0" smtClean="0"/>
              <a:t>, </a:t>
            </a:r>
            <a:r>
              <a:rPr lang="ru-RU" sz="2800" dirty="0" err="1" smtClean="0"/>
              <a:t>гнозиса</a:t>
            </a:r>
            <a:r>
              <a:rPr lang="ru-RU" sz="2800" dirty="0" smtClean="0"/>
              <a:t>, психомоторной координации, ориентации и мышления. Диагностировать болезнь Альцгеймера позволяет тщательный сбор анамнеза, ПЭТ головного мозга, исключение других типов деменции при помощи ЭЭГ, КТ или МРТ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z="2800" dirty="0" smtClean="0"/>
              <a:t>Информация для врачей  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285728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4282" y="1305342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Кодировка диагноза по МКБ 10 может проходить под разными шифрами. Наиболее часто прибегают к коду G30. При этом третий знак указывает на раннее или позднее начало заболевания (G30.0 и G30.1 соответственно). Также может указываться код G30.8 для указания взаимосвязи болезни Альцгеймера в следующих ситуациях: нетипичные черты, нарастание проявлений болезни после перенесенного ОНМК, при четкой взаимосвязи начала заболевания на фоне имеющихся сосудистых нарушений. Шифр G30.9 служит для указания </a:t>
            </a:r>
            <a:r>
              <a:rPr lang="ru-RU" sz="2800" dirty="0" err="1" smtClean="0"/>
              <a:t>неуточненного</a:t>
            </a:r>
            <a:r>
              <a:rPr lang="ru-RU" sz="2800" dirty="0" smtClean="0"/>
              <a:t> характера заболевания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142844" y="0"/>
            <a:ext cx="9001156" cy="142872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lvl="0"/>
            <a:r>
              <a:rPr lang="ru-RU" sz="2200" b="1" dirty="0" smtClean="0">
                <a:hlinkClick r:id="rId2"/>
              </a:rPr>
              <a:t>                                         G31 </a:t>
            </a:r>
            <a:r>
              <a:rPr lang="ru-RU" sz="2200" b="1" dirty="0" smtClean="0">
                <a:hlinkClick r:id="rId2"/>
              </a:rPr>
              <a:t>Другие дегенеративные болезни </a:t>
            </a:r>
            <a:r>
              <a:rPr lang="ru-RU" sz="2200" b="1" dirty="0" smtClean="0">
                <a:hlinkClick r:id="rId2"/>
              </a:rPr>
              <a:t> нервной                             системы</a:t>
            </a:r>
            <a:r>
              <a:rPr lang="ru-RU" sz="2200" b="1" dirty="0" smtClean="0">
                <a:hlinkClick r:id="rId2"/>
              </a:rPr>
              <a:t>, не классифицированные в других рубриках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 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357158" y="1306917"/>
            <a:ext cx="878684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G31.1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/>
              <a:t>G31.1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Сенильная дегенерация головного мозга, не классифицированная в других рубриках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Исключены: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болезнь Альцгеймера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Болезнь Альцгеймера"/>
              </a:rPr>
              <a:t>G30.-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сенильность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БДУ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/>
              </a:rPr>
              <a:t>R54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G31.2</a:t>
            </a:r>
            <a:r>
              <a:rPr lang="ru-RU" sz="1400" b="1" dirty="0" smtClean="0"/>
              <a:t>G31.2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Дегенерация нервной системы, вызванная алкоголем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Алкогольная: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мозжечковая: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атаксия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дегенерация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церебральная дегенерация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энцефалопатия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Расстройство вегетативной [автономной] нервной системы, вызванное алкоголем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G31.8</a:t>
            </a:r>
            <a:r>
              <a:rPr lang="ru-RU" sz="1400" b="1" dirty="0" smtClean="0"/>
              <a:t>G31.8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Другие уточненные дегенеративные болезни нервной системы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Дегенерация серого вещества [болезнь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Альперса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Деменция (болезнь) с тельцами Леви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Деменция при других уточненных болезнях, классифициро ванных в других рубриках"/>
              </a:rPr>
              <a:t>F02.8*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Подострая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некротизирующая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энцефалопатия [болезнь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Лейга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последние изменения: январь 2015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G31.9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/>
              <a:t>G31.9</a:t>
            </a:r>
            <a:endParaRPr lang="ru-RU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Дегенеративная болезнь нервной системы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неуточненна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dirty="0" smtClean="0"/>
              <a:t>Прогноз жизни</a:t>
            </a:r>
            <a:br>
              <a:rPr lang="ru-RU" sz="3200" dirty="0" smtClean="0"/>
            </a:b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285728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7158" y="1582340"/>
            <a:ext cx="87868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Даже не смотря на проводимую терапию, продолжительность жизни пациентов с болезнью Альцгеймера не превышает, как правило, двадцати лет от начала заболевания. В целом же продолжительность варьирует в пределах от двух до двадцати лет и в среднем составляет 6-7 лет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  </a:t>
            </a:r>
            <a:r>
              <a:rPr lang="ru-RU" sz="2800" dirty="0" smtClean="0"/>
              <a:t>Смерть наступает от различных причин. В частности, в силу несоблюдения правил общего ухода за собой, у таких пациентов чаще развиваются такие состояния. </a:t>
            </a:r>
            <a:r>
              <a:rPr lang="ru-RU" sz="2800" dirty="0" smtClean="0"/>
              <a:t>как пневмония</a:t>
            </a:r>
            <a:r>
              <a:rPr lang="ru-RU" sz="2800" dirty="0" smtClean="0"/>
              <a:t>, </a:t>
            </a:r>
            <a:r>
              <a:rPr lang="ru-RU" sz="2800" dirty="0" err="1" smtClean="0"/>
              <a:t>пиелонефрит</a:t>
            </a:r>
            <a:r>
              <a:rPr lang="ru-RU" sz="2800" dirty="0" smtClean="0"/>
              <a:t> и т.п.</a:t>
            </a:r>
            <a:endParaRPr lang="ru-RU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428596" y="2299172"/>
            <a:ext cx="184731" cy="4308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Приказ Минздрава РФ</a:t>
            </a:r>
            <a:endParaRPr lang="ru-RU" sz="3200" b="1" dirty="0" smtClean="0">
              <a:solidFill>
                <a:srgbClr val="4F81BD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17004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571472" y="1785926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От 20 декабря 2012 года N 1222н.</a:t>
            </a:r>
            <a:br>
              <a:rPr lang="ru-RU" sz="3600" dirty="0" smtClean="0"/>
            </a:br>
            <a:r>
              <a:rPr lang="ru-RU" sz="3600" dirty="0" smtClean="0"/>
              <a:t>«Об </a:t>
            </a:r>
            <a:r>
              <a:rPr lang="ru-RU" sz="3600" dirty="0" smtClean="0"/>
              <a:t>утверждении стандарта первичной медико-санитарной помощи при болезни Альцгеймера в амбулаторных </a:t>
            </a:r>
            <a:r>
              <a:rPr lang="ru-RU" sz="3600" dirty="0" smtClean="0"/>
              <a:t>условиях»</a:t>
            </a:r>
            <a:endParaRPr lang="ru-RU" sz="3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214290"/>
          <a:ext cx="7929618" cy="5959850"/>
        </p:xfrm>
        <a:graphic>
          <a:graphicData uri="http://schemas.openxmlformats.org/drawingml/2006/table">
            <a:tbl>
              <a:tblPr/>
              <a:tblGrid>
                <a:gridCol w="1982403"/>
                <a:gridCol w="1982405"/>
                <a:gridCol w="1982405"/>
                <a:gridCol w="1982405"/>
              </a:tblGrid>
              <a:tr h="28575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Прием (осмотр, консультация) врача-специалиста</a:t>
                      </a:r>
                      <a:endParaRPr lang="ru-R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4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Код медицинской услуги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Наименование медицинской услуги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Усредненный показатель частоты предоставления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Усредненный показатель кратности применения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B01,023,001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Прием (осмотр, консультация) врача- невролога первичный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B01,035,005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Прием (осмотр, консультация) врача-психиатра участкового первичный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1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4"/>
                        </a:rPr>
                        <a:t>B01,047,001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Прием (осмотр, консультация) врача-терапевта первичный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53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5"/>
                        </a:rPr>
                        <a:t>B01,056,002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Прием (осмотр, консультация) врача функциональной диагностики первичный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7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6"/>
                        </a:rPr>
                        <a:t>B01,070,009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Прием (тестирование, консультация) медицинского психолога первичный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052" marR="8052" marT="8052" marB="8052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0" y="285728"/>
          <a:ext cx="8286812" cy="6215105"/>
        </p:xfrm>
        <a:graphic>
          <a:graphicData uri="http://schemas.openxmlformats.org/drawingml/2006/table">
            <a:tbl>
              <a:tblPr/>
              <a:tblGrid>
                <a:gridCol w="2071703"/>
                <a:gridCol w="2071703"/>
                <a:gridCol w="2071703"/>
                <a:gridCol w="2071703"/>
              </a:tblGrid>
              <a:tr h="3989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Лабораторные методы исследования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0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Код медицинской услуги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Наименование медицинской услуги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Усредненный показатель частоты предоставления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Усредненный показатель кратности применения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0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B03,016,003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Общий (клинический) анализ крови развернутый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5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B03,016,004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Анализ крови биохимический общетерапевтический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83" marR="26283" marT="26283" marB="26283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3" y="0"/>
          <a:ext cx="8001059" cy="6396473"/>
        </p:xfrm>
        <a:graphic>
          <a:graphicData uri="http://schemas.openxmlformats.org/drawingml/2006/table">
            <a:tbl>
              <a:tblPr/>
              <a:tblGrid>
                <a:gridCol w="2061497"/>
                <a:gridCol w="1979854"/>
                <a:gridCol w="1979854"/>
                <a:gridCol w="1979854"/>
              </a:tblGrid>
              <a:tr h="30224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Инструментальные методы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исследования 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Код медицинской услуги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Наименование медицинской услуги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Усредненный показатель частоты предоставления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Усредненный показатель кратности применения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7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A05,23,001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Электроэнцефалография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8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A05,23,009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Магнитно-резонансная томография головного мозга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7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4"/>
                        </a:rPr>
                        <a:t>A06,03,002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Компьютерная томография головы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8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5"/>
                        </a:rPr>
                        <a:t>A06,30,002,001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Описание и интерпретация компьютерных томограмм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6"/>
                        </a:rPr>
                        <a:t>A06,30,002,002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Описание и интерпретация магнитно-резонансных томограмм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56" marR="15156" marT="15156" marB="15156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785794"/>
          <a:ext cx="8001056" cy="5357849"/>
        </p:xfrm>
        <a:graphic>
          <a:graphicData uri="http://schemas.openxmlformats.org/drawingml/2006/table">
            <a:tbl>
              <a:tblPr/>
              <a:tblGrid>
                <a:gridCol w="2000264"/>
                <a:gridCol w="2000264"/>
                <a:gridCol w="2000264"/>
                <a:gridCol w="2000264"/>
              </a:tblGrid>
              <a:tr h="55572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Иные методы исследования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1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Код медицинской услуги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Наименование медицинской услуги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Усредненный показатель частоты предоставления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Усредненный показатель кратности применения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01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u="none" strike="noStrike">
                          <a:solidFill>
                            <a:srgbClr val="03589A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A13,29,003,001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Тестологическое психодиагностическое обследование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358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340767"/>
            <a:ext cx="8147248" cy="496795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Неизменяемые факторы риска: 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-возраст(с увеличением которого риск инсульта увеличивается)</a:t>
            </a:r>
            <a:br>
              <a:rPr lang="ru-RU" sz="3100" dirty="0" smtClean="0"/>
            </a:br>
            <a:r>
              <a:rPr lang="ru-RU" sz="3100" dirty="0" smtClean="0"/>
              <a:t>-мужской пол</a:t>
            </a:r>
            <a:br>
              <a:rPr lang="ru-RU" sz="3100" dirty="0" smtClean="0"/>
            </a:br>
            <a:r>
              <a:rPr lang="ru-RU" sz="3100" dirty="0" smtClean="0"/>
              <a:t>-генетическая предрасположенность к некоторым заболеваниям приводящим к инсульту (гипертоническая болезнь, ожирение)</a:t>
            </a:r>
            <a:br>
              <a:rPr lang="ru-RU" sz="3100" dirty="0" smtClean="0"/>
            </a:br>
            <a:r>
              <a:rPr lang="ru-RU" sz="3100" dirty="0" smtClean="0"/>
              <a:t>-раса.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497" y="2053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риска ОНМК</a:t>
            </a:r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26" y="-707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497" y="2053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96265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3100" b="1" dirty="0" smtClean="0">
                <a:solidFill>
                  <a:schemeClr val="bg1"/>
                </a:solidFill>
              </a:rPr>
              <a:t>                Поддающиеся коррекции факторы риска</a:t>
            </a:r>
            <a:r>
              <a:rPr lang="ru-RU" sz="3100" dirty="0" smtClean="0">
                <a:solidFill>
                  <a:schemeClr val="bg1"/>
                </a:solidFill>
              </a:rPr>
              <a:t>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-артериальная гипертензия</a:t>
            </a:r>
            <a:br>
              <a:rPr lang="ru-RU" sz="3200" dirty="0" smtClean="0"/>
            </a:br>
            <a:r>
              <a:rPr lang="ru-RU" sz="3200" dirty="0" smtClean="0"/>
              <a:t>-атеросклероз сосудов головного мозга</a:t>
            </a:r>
            <a:br>
              <a:rPr lang="ru-RU" sz="3200" dirty="0" smtClean="0"/>
            </a:br>
            <a:r>
              <a:rPr lang="ru-RU" sz="3200" dirty="0" smtClean="0"/>
              <a:t>-ишемическая болезнь сердца, мерцательная аритмия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-сахарный диабет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-курение</a:t>
            </a:r>
            <a:br>
              <a:rPr lang="ru-RU" sz="3200" dirty="0" smtClean="0"/>
            </a:br>
            <a:r>
              <a:rPr lang="ru-RU" sz="3200" dirty="0" smtClean="0"/>
              <a:t>-инсульт или ТИА в анамнезе</a:t>
            </a:r>
            <a:br>
              <a:rPr lang="ru-RU" sz="3200" dirty="0" smtClean="0"/>
            </a:br>
            <a:r>
              <a:rPr lang="ru-RU" sz="3200" dirty="0" smtClean="0"/>
              <a:t>-инфаркт миокарда в анамнезе</a:t>
            </a:r>
            <a:br>
              <a:rPr lang="ru-RU" sz="3200" dirty="0" smtClean="0"/>
            </a:br>
            <a:r>
              <a:rPr lang="ru-RU" sz="3200" dirty="0" smtClean="0"/>
              <a:t>-повышенное содержание холестерина</a:t>
            </a:r>
            <a:br>
              <a:rPr lang="ru-RU" sz="3200" dirty="0" smtClean="0"/>
            </a:br>
            <a:r>
              <a:rPr lang="ru-RU" sz="3200" dirty="0" smtClean="0"/>
              <a:t>-злоупотребление алкоголем</a:t>
            </a:r>
            <a:br>
              <a:rPr lang="ru-RU" sz="3200" dirty="0" smtClean="0"/>
            </a:br>
            <a:endParaRPr lang="ru-RU" sz="3200" dirty="0" smtClean="0"/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79712" y="188913"/>
            <a:ext cx="6048672" cy="935831"/>
          </a:xfrm>
        </p:spPr>
        <p:txBody>
          <a:bodyPr anchor="b">
            <a:normAutofit/>
          </a:bodyPr>
          <a:lstStyle/>
          <a:p>
            <a:pPr eaLnBrk="1" hangingPunct="1"/>
            <a:r>
              <a:rPr lang="ru-RU" sz="3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 картина ОНМК</a:t>
            </a:r>
          </a:p>
        </p:txBody>
      </p:sp>
      <p:sp>
        <p:nvSpPr>
          <p:cNvPr id="11267" name="Текст 3"/>
          <p:cNvSpPr>
            <a:spLocks noGrp="1"/>
          </p:cNvSpPr>
          <p:nvPr>
            <p:ph type="body" idx="4294967295"/>
          </p:nvPr>
        </p:nvSpPr>
        <p:spPr>
          <a:xfrm>
            <a:off x="5364162" y="1484784"/>
            <a:ext cx="3672333" cy="5120804"/>
          </a:xfrm>
        </p:spPr>
        <p:txBody>
          <a:bodyPr>
            <a:normAutofit/>
          </a:bodyPr>
          <a:lstStyle/>
          <a:p>
            <a:pPr marL="7938" indent="0" eaLnBrk="1" hangingPunct="1">
              <a:buFontTx/>
              <a:buNone/>
            </a:pPr>
            <a:r>
              <a:rPr lang="ru-RU" sz="2400" b="1" dirty="0" smtClean="0"/>
              <a:t>Характеризуется внезапным возникновением очаговой симптоматики.</a:t>
            </a:r>
          </a:p>
          <a:p>
            <a:pPr marL="7938" indent="0" eaLnBrk="1" hangingPunct="1">
              <a:buFontTx/>
              <a:buNone/>
            </a:pPr>
            <a:r>
              <a:rPr lang="ru-RU" sz="2400" b="1" dirty="0" smtClean="0"/>
              <a:t>Очаговые симптомы</a:t>
            </a:r>
          </a:p>
          <a:p>
            <a:pPr marL="7938" indent="0" eaLnBrk="1" hangingPunct="1">
              <a:buFontTx/>
              <a:buNone/>
            </a:pPr>
            <a:r>
              <a:rPr lang="ru-RU" sz="2400" b="1" dirty="0" smtClean="0"/>
              <a:t>1.Односторонние двигательные нарушения в конечностях в виде пареза(снижение мышечной силы) или паралича(полное отсутствие движения)</a:t>
            </a:r>
          </a:p>
        </p:txBody>
      </p:sp>
      <p:pic>
        <p:nvPicPr>
          <p:cNvPr id="11268" name="Содержимое 4" descr="stroke-arms.pn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9245" y="2204863"/>
            <a:ext cx="4238739" cy="3078885"/>
          </a:xfrm>
        </p:spPr>
      </p:pic>
      <p:pic>
        <p:nvPicPr>
          <p:cNvPr id="6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 картина ОНМК</a:t>
            </a:r>
          </a:p>
        </p:txBody>
      </p:sp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53050" y="1101724"/>
            <a:ext cx="3382963" cy="1751211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ru-RU" sz="2600" b="1" dirty="0" smtClean="0"/>
              <a:t>2.Речевые нарушения (</a:t>
            </a:r>
            <a:r>
              <a:rPr lang="ru-RU" sz="2600" b="1" dirty="0" err="1" smtClean="0"/>
              <a:t>дизартирия.афазия</a:t>
            </a:r>
            <a:r>
              <a:rPr lang="ru-RU" sz="2600" b="1" dirty="0" smtClean="0"/>
              <a:t>)</a:t>
            </a:r>
          </a:p>
        </p:txBody>
      </p:sp>
      <p:sp>
        <p:nvSpPr>
          <p:cNvPr id="12291" name="Текст 3"/>
          <p:cNvSpPr>
            <a:spLocks noGrp="1"/>
          </p:cNvSpPr>
          <p:nvPr>
            <p:ph type="body" idx="4294967295"/>
          </p:nvPr>
        </p:nvSpPr>
        <p:spPr>
          <a:xfrm>
            <a:off x="5508104" y="2996951"/>
            <a:ext cx="3227909" cy="3630861"/>
          </a:xfrm>
        </p:spPr>
        <p:txBody>
          <a:bodyPr/>
          <a:lstStyle/>
          <a:p>
            <a:pPr marL="7938" indent="0" eaLnBrk="1" hangingPunct="1">
              <a:buFontTx/>
              <a:buNone/>
            </a:pPr>
            <a:r>
              <a:rPr lang="ru-RU" sz="2800" b="1" dirty="0" smtClean="0"/>
              <a:t>Больной не будет выполнять просьб и команд или не может строить свою речь.</a:t>
            </a:r>
          </a:p>
        </p:txBody>
      </p:sp>
      <p:sp>
        <p:nvSpPr>
          <p:cNvPr id="12292" name="Содержимое 2"/>
          <p:cNvSpPr>
            <a:spLocks noGrp="1"/>
          </p:cNvSpPr>
          <p:nvPr>
            <p:ph sz="half" idx="4294967295"/>
          </p:nvPr>
        </p:nvSpPr>
        <p:spPr>
          <a:xfrm>
            <a:off x="251520" y="2060848"/>
            <a:ext cx="5003105" cy="4566965"/>
          </a:xfrm>
        </p:spPr>
        <p:txBody>
          <a:bodyPr/>
          <a:lstStyle/>
          <a:p>
            <a:pPr marL="365125" indent="-255588" eaLnBrk="1" hangingPunct="1">
              <a:buNone/>
            </a:pPr>
            <a:r>
              <a:rPr lang="ru-RU" sz="3600" dirty="0" smtClean="0"/>
              <a:t>	</a:t>
            </a:r>
            <a:r>
              <a:rPr lang="ru-RU" sz="3600" dirty="0" smtClean="0">
                <a:solidFill>
                  <a:srgbClr val="FF0000"/>
                </a:solidFill>
              </a:rPr>
              <a:t>Тест: </a:t>
            </a:r>
            <a:r>
              <a:rPr lang="ru-RU" sz="3600" dirty="0" smtClean="0"/>
              <a:t>чтобы выявить нарушение речи попросите назвать больного свое имя или простую фразу.</a:t>
            </a:r>
          </a:p>
        </p:txBody>
      </p:sp>
      <p:pic>
        <p:nvPicPr>
          <p:cNvPr id="6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292079" y="1101725"/>
            <a:ext cx="3443933" cy="877888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ru-RU" sz="3200" b="1" dirty="0" smtClean="0"/>
              <a:t>3.Ассиметрия лица.</a:t>
            </a:r>
          </a:p>
        </p:txBody>
      </p:sp>
      <p:sp>
        <p:nvSpPr>
          <p:cNvPr id="13315" name="Текст 3"/>
          <p:cNvSpPr>
            <a:spLocks noGrp="1"/>
          </p:cNvSpPr>
          <p:nvPr>
            <p:ph type="body" idx="4294967295"/>
          </p:nvPr>
        </p:nvSpPr>
        <p:spPr>
          <a:xfrm>
            <a:off x="5353050" y="2011363"/>
            <a:ext cx="3382963" cy="4616450"/>
          </a:xfrm>
        </p:spPr>
        <p:txBody>
          <a:bodyPr/>
          <a:lstStyle/>
          <a:p>
            <a:pPr marL="7938" indent="0" eaLnBrk="1" hangingPunct="1">
              <a:buFontTx/>
              <a:buNone/>
            </a:pPr>
            <a:r>
              <a:rPr lang="ru-RU" sz="2800" b="1" dirty="0" smtClean="0"/>
              <a:t>Сглаженность носогубной складки.</a:t>
            </a:r>
          </a:p>
          <a:p>
            <a:pPr marL="7938" indent="0" eaLnBrk="1" hangingPunct="1">
              <a:buFontTx/>
              <a:buNone/>
            </a:pPr>
            <a:endParaRPr lang="ru-RU" sz="2800" b="1" dirty="0" smtClean="0"/>
          </a:p>
          <a:p>
            <a:pPr marL="7938" indent="0" eaLnBrk="1" hangingPunct="1">
              <a:buFontTx/>
              <a:buNone/>
            </a:pPr>
            <a:r>
              <a:rPr lang="ru-RU" sz="2800" b="1" dirty="0" smtClean="0"/>
              <a:t>Необходимо попросить больного улыбнуться</a:t>
            </a:r>
            <a:r>
              <a:rPr lang="ru-RU" sz="2800" dirty="0" smtClean="0"/>
              <a:t>.</a:t>
            </a:r>
          </a:p>
        </p:txBody>
      </p:sp>
      <p:pic>
        <p:nvPicPr>
          <p:cNvPr id="13316" name="Содержимое 4" descr="шт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165" y="2217738"/>
            <a:ext cx="5157331" cy="3515518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 картина ОНМК</a:t>
            </a:r>
          </a:p>
        </p:txBody>
      </p:sp>
      <p:pic>
        <p:nvPicPr>
          <p:cNvPr id="6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491880" y="1340768"/>
            <a:ext cx="5482952" cy="5112568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4.Односторонние нарушения чувствительности </a:t>
            </a:r>
            <a:r>
              <a:rPr lang="ru-RU" sz="3200" dirty="0" smtClean="0"/>
              <a:t>в руке и/или в ноге. Ощущение будто больной отлежал свою конечность.</a:t>
            </a:r>
            <a:br>
              <a:rPr lang="ru-RU" sz="3200" dirty="0" smtClean="0"/>
            </a:br>
            <a:r>
              <a:rPr lang="ru-RU" sz="3200" dirty="0" smtClean="0"/>
              <a:t>Для выявления нарушения чувствительности нужно наносить уколы на симметричные участки конечностей справа и слева.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08504" cy="1266708"/>
          </a:xfrm>
          <a:prstGeom prst="rect">
            <a:avLst/>
          </a:prstGeom>
          <a:solidFill>
            <a:srgbClr val="5BB95F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 картина ОНМК</a:t>
            </a:r>
          </a:p>
        </p:txBody>
      </p:sp>
      <p:pic>
        <p:nvPicPr>
          <p:cNvPr id="4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5672" cy="124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 descr="Картинки по запросу рука плетью при инсуль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276872"/>
            <a:ext cx="3606661" cy="31683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2038</Words>
  <Application>Microsoft Office PowerPoint</Application>
  <PresentationFormat>Экран (4:3)</PresentationFormat>
  <Paragraphs>254</Paragraphs>
  <Slides>39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Острое нарушение мозгового кровообращения  порядок оказания медицинской помощи на территории Курганской области,  диагностика, лечение кодирование по МКБ10 Заболевании ЦНС,  тактика ведения, кодирование по МКБ10 </vt:lpstr>
      <vt:lpstr>Что такое инсульт?</vt:lpstr>
      <vt:lpstr>Слайд 3</vt:lpstr>
      <vt:lpstr> Неизменяемые факторы риска:   -возраст(с увеличением которого риск инсульта увеличивается) -мужской пол -генетическая предрасположенность к некоторым заболеваниям приводящим к инсульту (гипертоническая болезнь, ожирение) -раса.   </vt:lpstr>
      <vt:lpstr>                Поддающиеся коррекции факторы риска:  -артериальная гипертензия -атеросклероз сосудов головного мозга -ишемическая болезнь сердца, мерцательная аритмия -сахарный диабет -курение -инсульт или ТИА в анамнезе -инфаркт миокарда в анамнезе -повышенное содержание холестерина -злоупотребление алкоголем </vt:lpstr>
      <vt:lpstr>Клиническая картина ОНМК</vt:lpstr>
      <vt:lpstr>2.Речевые нарушения (дизартирия.афазия)</vt:lpstr>
      <vt:lpstr>3.Ассиметрия лица.</vt:lpstr>
      <vt:lpstr>4.Односторонние нарушения чувствительности в руке и/или в ноге. Ощущение будто больной отлежал свою конечность. Для выявления нарушения чувствительности нужно наносить уколы на симметричные участки конечностей справа и слева.</vt:lpstr>
      <vt:lpstr>Общемозговые симптомы: относят изменение уровня сознания, головная боль, тошнота, рвота, головокружение, генерализованные судороги. Формы изменения сознания: Оглушение(умеренное, глубокое) нарушение внимания, утраты связанности мыслей или действий. Больной вял, сонлив. Сопор-больной открывает глаза после интенсивного тормошения или болевого раздражения. При этом целенаправные защитные реакции сохранены.</vt:lpstr>
      <vt:lpstr>Кома-полная утрата сознания, больной неразбудим. 1.Кома поверхностная. 2.Кома глубокая. 3.Кома атоническая. Менингеальные симптомы характерны для геморрагического инсульта-регидность мышц затылка-невозможность приведения подбородка к груди. Симптом Кернига-невозможность разогнуть ногу в коленном суставе при согнутой в тазобедренном.</vt:lpstr>
      <vt:lpstr>Когда необходимо заподозрить инсульт</vt:lpstr>
      <vt:lpstr>-гипогликемия -эпилептический припадок -черепно-мозговая травма -менингит -энцефалит -осложненный приступ мигрени -опухоль мозга -истерия</vt:lpstr>
      <vt:lpstr> Цели лечения </vt:lpstr>
      <vt:lpstr>Каждый пациент с диагнозом  «Острое нарушение мозгового кровообращения» должен быть госпитализирован, причем наиболее эффективна терапия в стационаре, в случае госпитализации больного в первые часы от момента развития мозговой катастрофы</vt:lpstr>
      <vt:lpstr>Слайд 16</vt:lpstr>
      <vt:lpstr>Слайд 17</vt:lpstr>
      <vt:lpstr>Слайд 18</vt:lpstr>
      <vt:lpstr>Этап I. Догоспитальный</vt:lpstr>
      <vt:lpstr>)</vt:lpstr>
      <vt:lpstr>Во время медицинской эвакуации </vt:lpstr>
      <vt:lpstr> </vt:lpstr>
      <vt:lpstr>Этап III. Реабилитация</vt:lpstr>
      <vt:lpstr>Слайд 24</vt:lpstr>
      <vt:lpstr>Слайд 25</vt:lpstr>
      <vt:lpstr>Слайд 26</vt:lpstr>
      <vt:lpstr>Слайд 27</vt:lpstr>
      <vt:lpstr>Диспансерное наблюдение</vt:lpstr>
      <vt:lpstr>Слайд 29</vt:lpstr>
      <vt:lpstr>                                 Другие дегенеративные болезни нервной системы</vt:lpstr>
      <vt:lpstr>Слайд 31</vt:lpstr>
      <vt:lpstr>Информация для врачей  </vt:lpstr>
      <vt:lpstr>                                         G31 Другие дегенеративные болезни  нервной                             системы, не классифицированные в других рубриках    </vt:lpstr>
      <vt:lpstr>Прогноз жизни 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Острое нарушение мозгового кровообращения  порядок оказания медицинской помощи на территории Курганской области,  диагностика, лечение кодирование по МКБ10 Заболевании ЦНС,  тактика ведения, кодирование по МКБ10</dc:title>
  <dc:creator>nervord3</dc:creator>
  <cp:lastModifiedBy>gnxir</cp:lastModifiedBy>
  <cp:revision>11</cp:revision>
  <dcterms:created xsi:type="dcterms:W3CDTF">2021-03-29T07:58:37Z</dcterms:created>
  <dcterms:modified xsi:type="dcterms:W3CDTF">2021-03-29T09:34:23Z</dcterms:modified>
</cp:coreProperties>
</file>