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25"/>
  </p:notesMasterIdLst>
  <p:sldIdLst>
    <p:sldId id="498" r:id="rId2"/>
    <p:sldId id="538" r:id="rId3"/>
    <p:sldId id="560" r:id="rId4"/>
    <p:sldId id="561" r:id="rId5"/>
    <p:sldId id="562" r:id="rId6"/>
    <p:sldId id="563" r:id="rId7"/>
    <p:sldId id="564" r:id="rId8"/>
    <p:sldId id="565" r:id="rId9"/>
    <p:sldId id="575" r:id="rId10"/>
    <p:sldId id="577" r:id="rId11"/>
    <p:sldId id="578" r:id="rId12"/>
    <p:sldId id="576" r:id="rId13"/>
    <p:sldId id="566" r:id="rId14"/>
    <p:sldId id="580" r:id="rId15"/>
    <p:sldId id="579" r:id="rId16"/>
    <p:sldId id="581" r:id="rId17"/>
    <p:sldId id="569" r:id="rId18"/>
    <p:sldId id="567" r:id="rId19"/>
    <p:sldId id="568" r:id="rId20"/>
    <p:sldId id="518" r:id="rId21"/>
    <p:sldId id="573" r:id="rId22"/>
    <p:sldId id="574" r:id="rId23"/>
    <p:sldId id="30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8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483B8-C55B-4AE7-84B8-F20975914F4C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8A888-3DAD-4313-8737-BD57B26F50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096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8A888-3DAD-4313-8737-BD57B26F50DB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727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8A888-3DAD-4313-8737-BD57B26F50DB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727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29.03.2018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870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29.03.2018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10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29.03.2018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37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29.03.2018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657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29.03.2018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834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29.03.2018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01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29.03.2018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48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29.03.2018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5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29.03.2018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90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29.03.2018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234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29.03.2018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072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87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352927" cy="13208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Организация и контроль качества проведения диспансеризации определенных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групп взрослого населения </a:t>
            </a:r>
            <a:b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293096"/>
            <a:ext cx="8064896" cy="3880773"/>
          </a:xfrm>
        </p:spPr>
        <p:txBody>
          <a:bodyPr>
            <a:normAutofit/>
          </a:bodyPr>
          <a:lstStyle/>
          <a:p>
            <a:pPr marL="0" lvl="0" indent="0">
              <a:buClr>
                <a:srgbClr val="90C226"/>
              </a:buClr>
              <a:buNone/>
            </a:pP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Семинар 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режиме видеоконференцсвязи с медицинскими организациями Курганской области</a:t>
            </a:r>
          </a:p>
          <a:p>
            <a:pPr marL="0" lvl="0" indent="0">
              <a:buClr>
                <a:srgbClr val="90C226"/>
              </a:buClr>
              <a:buNone/>
            </a:pPr>
            <a:endParaRPr lang="ru-RU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Clr>
                <a:srgbClr val="90C226"/>
              </a:buClr>
              <a:buNone/>
            </a:pPr>
            <a:endParaRPr lang="ru-RU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29.03.2018</a:t>
            </a:r>
            <a:endParaRPr lang="ru-RU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Главный 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внештатный специалист по профилактической медицине Департамента здравоохранения Курганской области </a:t>
            </a:r>
            <a:r>
              <a:rPr lang="ru-RU" sz="1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Хайрова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Н.Ф.</a:t>
            </a:r>
          </a:p>
          <a:p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43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388" y="544513"/>
            <a:ext cx="4392612" cy="158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5"/>
            <a:ext cx="4590226" cy="5521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730" y="3010970"/>
            <a:ext cx="4446270" cy="2843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7092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963" y="207762"/>
            <a:ext cx="6245373" cy="665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5831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02" y="0"/>
            <a:ext cx="3888432" cy="5621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661248"/>
            <a:ext cx="3888432" cy="756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28346"/>
            <a:ext cx="3919791" cy="5341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9927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748464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Приказ Министерства здравоохранения  Российской Федерации от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26 октября 2017г. №869н «Об утверждении порядка проведения диспансеризации определенных 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групп взрослого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населения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», зарегистрирован Министерством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ю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стиции 12 декабря 2017 года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2" cy="5400600"/>
          </a:xfrm>
        </p:spPr>
        <p:txBody>
          <a:bodyPr>
            <a:normAutofit/>
          </a:bodyPr>
          <a:lstStyle/>
          <a:p>
            <a:pPr lvl="0" indent="0" eaLnBrk="0" hangingPunct="0">
              <a:buClr>
                <a:srgbClr val="90C226"/>
              </a:buClr>
              <a:buNone/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Второй этап включает в себя:</a:t>
            </a:r>
          </a:p>
          <a:p>
            <a:pPr lvl="0" indent="0" eaLnBrk="0" hangingPunct="0">
              <a:buClr>
                <a:srgbClr val="90C226"/>
              </a:buClr>
              <a:buNone/>
              <a:defRPr/>
            </a:pPr>
            <a:endParaRPr lang="ru-RU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6. Спирометрию </a:t>
            </a:r>
            <a:r>
              <a:rPr lang="ru-RU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(для граждан с подозрением на хроническое бронхо-легочное заболевание по результатам анкетирования, курящих по направлению врача-терапевта)</a:t>
            </a:r>
          </a:p>
          <a:p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Осмотр (консультацию) </a:t>
            </a:r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врачом-акушером-гинекологом 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(для </a:t>
            </a:r>
            <a:r>
              <a:rPr lang="ru-RU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женщин  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возрасте </a:t>
            </a:r>
            <a:r>
              <a:rPr lang="ru-RU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39 до 69 лет включительно с выявленными патологическими изменениями по результатам цитологического исследования мазка с шейки матки и(или) маммографии )</a:t>
            </a:r>
            <a:endParaRPr lang="ru-RU" sz="1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ru-RU" sz="18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ru-RU" sz="18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ru-RU" sz="18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ru-RU" sz="1800" dirty="0" smtClean="0"/>
          </a:p>
          <a:p>
            <a:pPr fontAlgn="t"/>
            <a:endParaRPr lang="ru-RU" sz="1800" dirty="0" smtClean="0"/>
          </a:p>
          <a:p>
            <a:pPr lvl="0" indent="0" algn="just" eaLnBrk="0" hangingPunct="0">
              <a:buClr>
                <a:srgbClr val="90C226"/>
              </a:buClr>
              <a:buNone/>
              <a:defRPr/>
            </a:pPr>
            <a:endParaRPr lang="ru-RU" sz="1800" b="1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lvl="0" indent="0" algn="just" eaLnBrk="0" hangingPunct="0">
              <a:buClr>
                <a:srgbClr val="90C226"/>
              </a:buClr>
              <a:buNone/>
              <a:defRPr/>
            </a:pPr>
            <a:endParaRPr lang="ru-RU" sz="1800" b="1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96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tx2"/>
                </a:solidFill>
              </a:rPr>
              <a:t>Приказ Департамента здравоохранения Курганской области от 26.03.2018 №340 «О проведении </a:t>
            </a:r>
            <a:r>
              <a:rPr lang="ru-RU" sz="2700" b="1" dirty="0" err="1" smtClean="0">
                <a:solidFill>
                  <a:schemeClr val="tx2"/>
                </a:solidFill>
              </a:rPr>
              <a:t>скрининговых</a:t>
            </a:r>
            <a:r>
              <a:rPr lang="ru-RU" sz="2700" b="1" dirty="0" smtClean="0">
                <a:solidFill>
                  <a:schemeClr val="tx2"/>
                </a:solidFill>
              </a:rPr>
              <a:t> исследований по раннему выявлению злокачественных новообразований легкого, бронхов, трахеи»</a:t>
            </a:r>
            <a:endParaRPr lang="ru-RU" sz="2700" b="1" dirty="0">
              <a:solidFill>
                <a:schemeClr val="tx2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4401294" cy="4918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7999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Компьютерная томография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При прохождении диспансеризации и выявления фактора риска – курение по анкете, </a:t>
            </a:r>
            <a:r>
              <a:rPr lang="ru-RU" b="1" dirty="0">
                <a:solidFill>
                  <a:srgbClr val="FF0000"/>
                </a:solidFill>
              </a:rPr>
              <a:t>г</a:t>
            </a:r>
            <a:r>
              <a:rPr lang="ru-RU" b="1" dirty="0" smtClean="0">
                <a:solidFill>
                  <a:srgbClr val="FF0000"/>
                </a:solidFill>
              </a:rPr>
              <a:t>ражданам с 50 до 65 лет 1 раз в 3 года вне рамок диспансеризации проводится компьютерная томография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987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Жидкостная цитология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Проводится в рамках диспансеризации определенных групп взрослого населения женщинам в возрасте с 30 до 45 лет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411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748464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Приказ Министерства здравоохранения  Российской Федерации от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26 октября 2017г. №869н «Об утверждении порядка проведения диспансеризации определенных 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групп взрослого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населения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», зарегистрирован Министерством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ю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стиции 12 декабря 2017 года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2" cy="5400600"/>
          </a:xfrm>
        </p:spPr>
        <p:txBody>
          <a:bodyPr>
            <a:normAutofit/>
          </a:bodyPr>
          <a:lstStyle/>
          <a:p>
            <a:pPr indent="0" eaLnBrk="0" hangingPunct="0">
              <a:buClr>
                <a:srgbClr val="90C226"/>
              </a:buClr>
              <a:buNone/>
              <a:defRPr/>
            </a:pP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Второй этап включает в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себя:</a:t>
            </a:r>
          </a:p>
          <a:p>
            <a:pPr indent="0" eaLnBrk="0" hangingPunct="0">
              <a:buClr>
                <a:srgbClr val="90C226"/>
              </a:buClr>
              <a:buNone/>
              <a:defRPr/>
            </a:pPr>
            <a:endParaRPr lang="ru-RU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8. Осмотр (консультацию) врачом-</a:t>
            </a:r>
            <a:r>
              <a:rPr lang="ru-RU" sz="18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оториноларинголом</a:t>
            </a:r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(для граждан в возрасте 75 лет и старше при наличии медицинских показаний по результатам анкетирования или осмотра врача-терапевта)</a:t>
            </a:r>
          </a:p>
          <a:p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9. Осмотр (консультацию) врачом-офтальмологом  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(для граждан в возрасте 60 лет и старше, имеющих повышенное внутриглазное давление и для граждан в возрасте  75  лет  и   старше,  имеющих   снижение     остроты       зрения,    не  поддающееся  очковой  коррекции,  выявленное по результатам анкетирования)</a:t>
            </a:r>
          </a:p>
          <a:p>
            <a:pPr lvl="0" indent="0" eaLnBrk="0" hangingPunct="0">
              <a:buClr>
                <a:srgbClr val="90C226"/>
              </a:buClr>
              <a:buNone/>
              <a:defRPr/>
            </a:pPr>
            <a:endParaRPr lang="ru-RU" sz="18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ru-RU" sz="18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indent="0" eaLnBrk="0" hangingPunct="0">
              <a:buClr>
                <a:srgbClr val="90C226"/>
              </a:buClr>
              <a:buNone/>
              <a:defRPr/>
            </a:pPr>
            <a:endParaRPr lang="ru-RU" sz="18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ru-RU" sz="1700" b="1" dirty="0" smtClean="0"/>
          </a:p>
          <a:p>
            <a:endParaRPr lang="ru-RU" sz="1800" b="1" dirty="0" smtClean="0"/>
          </a:p>
          <a:p>
            <a:endParaRPr lang="ru-RU" sz="1800" dirty="0" smtClean="0"/>
          </a:p>
          <a:p>
            <a:pPr fontAlgn="t"/>
            <a:endParaRPr lang="ru-RU" sz="1800" dirty="0" smtClean="0"/>
          </a:p>
          <a:p>
            <a:pPr lvl="0" indent="0" algn="just" eaLnBrk="0" hangingPunct="0">
              <a:buClr>
                <a:srgbClr val="90C226"/>
              </a:buClr>
              <a:buNone/>
              <a:defRPr/>
            </a:pPr>
            <a:endParaRPr lang="ru-RU" sz="1800" b="1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lvl="0" indent="0" algn="just" eaLnBrk="0" hangingPunct="0">
              <a:buClr>
                <a:srgbClr val="90C226"/>
              </a:buClr>
              <a:buNone/>
              <a:defRPr/>
            </a:pPr>
            <a:endParaRPr lang="ru-RU" sz="1800" b="1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46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748464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Приказ Министерства здравоохранения  Российской Федерации от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26 октября 2017г. №869н «Об утверждении порядка проведения диспансеризации определенных 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групп взрослого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населения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», зарегистрирован Министерством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ю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стиции 12 декабря 2017 года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2" cy="5400600"/>
          </a:xfrm>
        </p:spPr>
        <p:txBody>
          <a:bodyPr>
            <a:normAutofit/>
          </a:bodyPr>
          <a:lstStyle/>
          <a:p>
            <a:pPr indent="0" algn="just" eaLnBrk="0" hangingPunct="0">
              <a:buClr>
                <a:srgbClr val="90C226"/>
              </a:buClr>
              <a:buNone/>
              <a:defRPr/>
            </a:pP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Второй этап включает в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себя:</a:t>
            </a:r>
          </a:p>
          <a:p>
            <a:pPr indent="0" algn="just" eaLnBrk="0" hangingPunct="0">
              <a:buClr>
                <a:srgbClr val="90C226"/>
              </a:buClr>
              <a:buNone/>
              <a:defRPr/>
            </a:pPr>
            <a:endParaRPr lang="ru-RU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10. Проведение индивидуального и группового (школы для пациентов) углубленного профилактического консультировани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я в отделении (кабинете) медицинской профилактики (центре здоровья, фельдшерском здравпункте или фельдшерско-акушерском пункте) для граждан:</a:t>
            </a:r>
          </a:p>
          <a:p>
            <a:pPr algn="just"/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а) в возрасте 72 лет с выявленной ишемической болезнью сердца, цереброваскулярными заболеваниями, хронической ишемией нижних конечностей атеросклеротического генеза или болезнями характеризующимися повышенным кровяным давлением;</a:t>
            </a:r>
          </a:p>
          <a:p>
            <a:pPr algn="just"/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б) с выявленным по результатам опроса (анкетирования) риска пагубного потребления алкоголя и (или) потребления наркотических средств и психотропных веществ без назначения врача;</a:t>
            </a:r>
          </a:p>
          <a:p>
            <a:pPr algn="just"/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в) для всех граждан в возрасте 75 лет и старше в целях коррекции выявленных факторов риска и (или) профилактики старческой астении</a:t>
            </a:r>
          </a:p>
          <a:p>
            <a:pPr lvl="0" indent="0" algn="just" eaLnBrk="0" hangingPunct="0">
              <a:buClr>
                <a:srgbClr val="90C226"/>
              </a:buClr>
              <a:buNone/>
              <a:defRPr/>
            </a:pPr>
            <a:endParaRPr lang="ru-RU" sz="18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ru-RU" sz="1800" b="1" dirty="0" smtClean="0"/>
          </a:p>
          <a:p>
            <a:pPr lvl="0" indent="0" algn="just" eaLnBrk="0" hangingPunct="0">
              <a:buClr>
                <a:srgbClr val="90C226"/>
              </a:buClr>
              <a:buNone/>
              <a:defRPr/>
            </a:pPr>
            <a:endParaRPr lang="ru-RU" sz="1800" b="1" dirty="0" smtClean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endParaRPr lang="ru-RU" sz="1700" b="1" dirty="0" smtClean="0"/>
          </a:p>
          <a:p>
            <a:endParaRPr lang="ru-RU" sz="1800" b="1" dirty="0" smtClean="0"/>
          </a:p>
          <a:p>
            <a:endParaRPr lang="ru-RU" sz="1800" dirty="0" smtClean="0"/>
          </a:p>
          <a:p>
            <a:pPr fontAlgn="t"/>
            <a:endParaRPr lang="ru-RU" sz="1800" dirty="0" smtClean="0"/>
          </a:p>
          <a:p>
            <a:pPr lvl="0" indent="0" algn="just" eaLnBrk="0" hangingPunct="0">
              <a:buClr>
                <a:srgbClr val="90C226"/>
              </a:buClr>
              <a:buNone/>
              <a:defRPr/>
            </a:pPr>
            <a:endParaRPr lang="ru-RU" sz="1800" b="1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lvl="0" indent="0" algn="just" eaLnBrk="0" hangingPunct="0">
              <a:buClr>
                <a:srgbClr val="90C226"/>
              </a:buClr>
              <a:buNone/>
              <a:defRPr/>
            </a:pPr>
            <a:endParaRPr lang="ru-RU" sz="1800" b="1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56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748464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Приказ Министерства здравоохранения  Российской Федерации от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26 октября 2017г. №869н «Об утверждении порядка проведения диспансеризации определенных 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групп взрослого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населения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», зарегистрирован Министерством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ю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стиции 12 декабря 2017 года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2" cy="5400600"/>
          </a:xfrm>
        </p:spPr>
        <p:txBody>
          <a:bodyPr>
            <a:normAutofit/>
          </a:bodyPr>
          <a:lstStyle/>
          <a:p>
            <a:pPr indent="0" eaLnBrk="0" hangingPunct="0">
              <a:buClr>
                <a:srgbClr val="90C226"/>
              </a:buClr>
              <a:buNone/>
              <a:defRPr/>
            </a:pP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Второй этап включает в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себя:</a:t>
            </a:r>
          </a:p>
          <a:p>
            <a:pPr indent="0" eaLnBrk="0" hangingPunct="0">
              <a:buClr>
                <a:srgbClr val="90C226"/>
              </a:buClr>
              <a:buNone/>
              <a:defRPr/>
            </a:pPr>
            <a:endParaRPr lang="ru-RU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Прием (осмотр) врачом-терапевтом,  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завершению второго этапа диспансеризации , включающий установление (уточнение) диагноза, определение (уточнение) группы здоровья, определение группы диспансерного наблюдения (с учетом заключения врачей-специалистов), а также направление граждан при наличии медицинских показаний на дополнительное обследование, не входящее в объем диспансеризации, для получения специализированной, в том числе высокотехнологичной медицинской помощи, на санаторно-курортное лечение</a:t>
            </a:r>
          </a:p>
          <a:p>
            <a:endParaRPr lang="ru-RU" sz="18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indent="0" eaLnBrk="0" hangingPunct="0">
              <a:buClr>
                <a:srgbClr val="90C226"/>
              </a:buClr>
              <a:buNone/>
              <a:defRPr/>
            </a:pPr>
            <a:endParaRPr lang="ru-RU" sz="18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ru-RU" sz="18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ru-RU" sz="1800" b="1" dirty="0" smtClean="0"/>
          </a:p>
          <a:p>
            <a:endParaRPr lang="ru-RU" sz="1800" dirty="0" smtClean="0"/>
          </a:p>
          <a:p>
            <a:pPr fontAlgn="t"/>
            <a:endParaRPr lang="ru-RU" sz="1800" dirty="0" smtClean="0"/>
          </a:p>
          <a:p>
            <a:pPr lvl="0" indent="0" algn="just" eaLnBrk="0" hangingPunct="0">
              <a:buClr>
                <a:srgbClr val="90C226"/>
              </a:buClr>
              <a:buNone/>
              <a:defRPr/>
            </a:pPr>
            <a:endParaRPr lang="ru-RU" sz="1800" b="1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lvl="0" indent="0" algn="just" eaLnBrk="0" hangingPunct="0">
              <a:buClr>
                <a:srgbClr val="90C226"/>
              </a:buClr>
              <a:buNone/>
              <a:defRPr/>
            </a:pPr>
            <a:endParaRPr lang="ru-RU" sz="1800" b="1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89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36" y="33503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Нормативные документы</a:t>
            </a:r>
            <a:endParaRPr lang="ru-RU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136904" cy="5400600"/>
          </a:xfrm>
        </p:spPr>
        <p:txBody>
          <a:bodyPr>
            <a:normAutofit/>
          </a:bodyPr>
          <a:lstStyle/>
          <a:p>
            <a:pPr lvl="0" indent="0" algn="just" eaLnBrk="0" hangingPunct="0">
              <a:buClr>
                <a:srgbClr val="90C226"/>
              </a:buClr>
              <a:buNone/>
              <a:defRPr/>
            </a:pPr>
            <a:endParaRPr lang="ru-RU" sz="170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just" eaLnBrk="0" hangingPunct="0">
              <a:buClr>
                <a:srgbClr val="90C226"/>
              </a:buClr>
              <a:defRPr/>
            </a:pPr>
            <a:endParaRPr lang="ru-RU" sz="17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just" eaLnBrk="0" hangingPunct="0">
              <a:buClr>
                <a:srgbClr val="90C226"/>
              </a:buClr>
              <a:defRPr/>
            </a:pPr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Минздрава РФ от </a:t>
            </a:r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26 октября 2017г</a:t>
            </a:r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№869н </a:t>
            </a:r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«Об утверждении порядка проведения диспансеризации определенных групп взрослого населения</a:t>
            </a:r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lvl="0" indent="450850" algn="just" eaLnBrk="0" hangingPunct="0">
              <a:buClr>
                <a:srgbClr val="90C226"/>
              </a:buClr>
              <a:defRPr/>
            </a:pPr>
            <a:endParaRPr lang="ru-RU" sz="18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just" eaLnBrk="0" hangingPunct="0">
              <a:buClr>
                <a:srgbClr val="90C226"/>
              </a:buClr>
              <a:defRPr/>
            </a:pPr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Методические </a:t>
            </a:r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рекомендации </a:t>
            </a:r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(4-е </a:t>
            </a:r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издание с дополнениями и уточнениями) «Организация проведения диспансеризации определенных групп взрослого населения</a:t>
            </a:r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», Москва 2017 год</a:t>
            </a:r>
          </a:p>
          <a:p>
            <a:pPr lvl="0" indent="450850" algn="just" eaLnBrk="0" hangingPunct="0">
              <a:buClr>
                <a:srgbClr val="90C226"/>
              </a:buClr>
              <a:defRPr/>
            </a:pPr>
            <a:endParaRPr lang="ru-RU" sz="18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just" eaLnBrk="0" hangingPunct="0">
              <a:buClr>
                <a:srgbClr val="90C226"/>
              </a:buClr>
              <a:defRPr/>
            </a:pPr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Национальные рекомендации «Кардиоваскулярная профилактика 2017»</a:t>
            </a:r>
          </a:p>
          <a:p>
            <a:pPr lvl="0" indent="0" algn="just" eaLnBrk="0" hangingPunct="0">
              <a:buClr>
                <a:srgbClr val="90C226"/>
              </a:buClr>
              <a:buNone/>
              <a:defRPr/>
            </a:pPr>
            <a:endParaRPr lang="ru-RU" sz="20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just" eaLnBrk="0" hangingPunct="0">
              <a:buClr>
                <a:srgbClr val="90C226"/>
              </a:buClr>
              <a:defRPr/>
            </a:pP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just" eaLnBrk="0" hangingPunct="0">
              <a:buClr>
                <a:srgbClr val="90C226"/>
              </a:buClr>
              <a:defRPr/>
            </a:pPr>
            <a:endParaRPr lang="ru-RU" sz="17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34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1" y="2431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Группы состояния здоровья</a:t>
            </a:r>
            <a:endParaRPr lang="ru-RU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673919" cy="5400600"/>
          </a:xfrm>
        </p:spPr>
        <p:txBody>
          <a:bodyPr>
            <a:normAutofit fontScale="25000" lnSpcReduction="20000"/>
          </a:bodyPr>
          <a:lstStyle/>
          <a:p>
            <a:pPr lvl="0" indent="0" eaLnBrk="0" hangingPunct="0">
              <a:buClr>
                <a:srgbClr val="90C226"/>
              </a:buClr>
              <a:buNone/>
              <a:defRPr/>
            </a:pPr>
            <a:r>
              <a:rPr lang="ru-RU" sz="7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группа здоровья – </a:t>
            </a:r>
            <a:r>
              <a:rPr lang="ru-RU" sz="5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граждане, у которых не установлены хронические неинфекционные заболевания, факторы риска развития таких заболеваний или имеются указанные факторы риска при низком или среднем абсолютном сердечно-сосудистом риске и которые не нуждаются в диспансерном наблюдении по поводу заболеваний (состояний). </a:t>
            </a:r>
            <a:endParaRPr lang="ru-RU" sz="5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indent="0" eaLnBrk="0" hangingPunct="0">
              <a:buClr>
                <a:srgbClr val="90C226"/>
              </a:buClr>
              <a:buNone/>
              <a:defRPr/>
            </a:pPr>
            <a:endParaRPr lang="ru-RU" sz="5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indent="0" eaLnBrk="0" hangingPunct="0">
              <a:buClr>
                <a:srgbClr val="90C226"/>
              </a:buClr>
              <a:buNone/>
              <a:defRPr/>
            </a:pPr>
            <a:r>
              <a:rPr lang="ru-RU" sz="7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 группа здоровья - </a:t>
            </a:r>
            <a:r>
              <a:rPr lang="ru-RU" sz="5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граждане, у которых не установлены хронические неинфекционные заболевания, но имеются факторы риска развития таких заболеваний при высоком или очень высоком абсолютном сердечно-сосудистом риске, а также граждане, у которых выявлено ожирение и (или) </a:t>
            </a:r>
            <a:r>
              <a:rPr lang="ru-RU" sz="5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гиперхолестеринемия</a:t>
            </a:r>
            <a:r>
              <a:rPr lang="ru-RU" sz="5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с уровнем общего холестерина 8 </a:t>
            </a:r>
            <a:r>
              <a:rPr lang="ru-RU" sz="5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ммоль</a:t>
            </a:r>
            <a:r>
              <a:rPr lang="ru-RU" sz="5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/л и более, и (или) лица курящие более 20 сигарет в день, и (или) лица с выявленным риском пагубного потребления алкоголя и (или) риском потребления наркотических средств и психотропных веществ без назначения врача, и которые не нуждаются в диспансерном наблюдении по поводу других заболеваний (состояний). </a:t>
            </a:r>
            <a:endParaRPr lang="ru-RU" sz="5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indent="0" eaLnBrk="0" hangingPunct="0">
              <a:buClr>
                <a:srgbClr val="90C226"/>
              </a:buClr>
              <a:buNone/>
              <a:defRPr/>
            </a:pPr>
            <a:endParaRPr lang="ru-RU" sz="5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indent="0" eaLnBrk="0" hangingPunct="0">
              <a:buClr>
                <a:srgbClr val="90C226"/>
              </a:buClr>
              <a:buNone/>
              <a:defRPr/>
            </a:pPr>
            <a:r>
              <a:rPr lang="ru-RU" sz="7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IIIа</a:t>
            </a:r>
            <a:r>
              <a:rPr lang="ru-RU" sz="7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группа здоровья - </a:t>
            </a:r>
            <a:r>
              <a:rPr lang="ru-RU" sz="5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граждане, имеющие хронические неинфекционные заболевания, требующие установления диспансерного наблюдения или оказания специализированной, в том числе высокотехнологичной медицинской помощи, а также граждане с подозрением на наличие этих заболеваний (состояний), нуждающиеся в дополнительном обследовании. </a:t>
            </a:r>
            <a:endParaRPr lang="ru-RU" sz="5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indent="0" eaLnBrk="0" hangingPunct="0">
              <a:buClr>
                <a:srgbClr val="90C226"/>
              </a:buClr>
              <a:buNone/>
              <a:defRPr/>
            </a:pPr>
            <a:endParaRPr lang="ru-RU" sz="7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indent="0" eaLnBrk="0" hangingPunct="0">
              <a:buClr>
                <a:srgbClr val="90C226"/>
              </a:buClr>
              <a:buNone/>
              <a:defRPr/>
            </a:pPr>
            <a:r>
              <a:rPr lang="ru-RU" sz="7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IIIб</a:t>
            </a:r>
            <a:r>
              <a:rPr lang="ru-RU" sz="7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группа здоровья - </a:t>
            </a:r>
            <a:r>
              <a:rPr lang="ru-RU" sz="5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граждане, не имеющие хронические неинфекционные заболевания, но требующие установления диспансерного наблюдения или оказания специализированной, в том числе высокотехнологичной медицинской помощи по поводу иных заболеваний, а также граждане с подозрением на наличие этих заболеваний, нуждающиеся в дополнительном обследовании.</a:t>
            </a:r>
          </a:p>
          <a:p>
            <a:pPr lvl="0" indent="0" eaLnBrk="0" hangingPunct="0">
              <a:buClr>
                <a:srgbClr val="90C226"/>
              </a:buClr>
              <a:buNone/>
              <a:defRPr/>
            </a:pPr>
            <a:endParaRPr lang="ru-RU" sz="43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indent="0" eaLnBrk="0" hangingPunct="0">
              <a:buClr>
                <a:srgbClr val="90C226"/>
              </a:buClr>
              <a:buNone/>
              <a:defRPr/>
            </a:pPr>
            <a:r>
              <a:rPr lang="ru-RU" sz="43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3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43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3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43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indent="0" eaLnBrk="0" hangingPunct="0">
              <a:buClr>
                <a:srgbClr val="90C226"/>
              </a:buClr>
              <a:buNone/>
              <a:defRPr/>
            </a:pPr>
            <a:endParaRPr lang="ru-RU" sz="20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indent="450850" eaLnBrk="0" hangingPunct="0">
              <a:buClr>
                <a:srgbClr val="90C226"/>
              </a:buClr>
              <a:defRPr/>
            </a:pPr>
            <a:endParaRPr lang="ru-RU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450850" eaLnBrk="0" hangingPunct="0">
              <a:buClr>
                <a:srgbClr val="90C226"/>
              </a:buClr>
              <a:defRPr/>
            </a:pPr>
            <a:endParaRPr lang="ru-RU" sz="17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47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indent="0" algn="just" eaLnBrk="0" hangingPunct="0">
              <a:buClr>
                <a:srgbClr val="90C226"/>
              </a:buClr>
              <a:buNone/>
              <a:defRPr/>
            </a:pPr>
            <a:endParaRPr lang="ru-RU" sz="1800" b="1" dirty="0" smtClean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lvl="0" indent="0" algn="just" eaLnBrk="0" hangingPunct="0">
              <a:buClr>
                <a:srgbClr val="90C226"/>
              </a:buClr>
              <a:buNone/>
              <a:defRPr/>
            </a:pPr>
            <a:endParaRPr lang="ru-RU" sz="170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855497"/>
              </p:ext>
            </p:extLst>
          </p:nvPr>
        </p:nvGraphicFramePr>
        <p:xfrm>
          <a:off x="107504" y="764704"/>
          <a:ext cx="8568952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5983"/>
                <a:gridCol w="2804384"/>
                <a:gridCol w="2648585"/>
              </a:tblGrid>
              <a:tr h="339732">
                <a:tc rowSpan="2"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Вид консультирования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Кто проводит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Когда проводится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2436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В рамках диспансеризации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891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Индивидуальное профилактическое консультирование</a:t>
                      </a:r>
                    </a:p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(продолжительность 7-10 минут)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- Фельдшер ФЗП или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ФАПа</a:t>
                      </a:r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- Медработники ОМП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КМП,</a:t>
                      </a: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в </a:t>
                      </a:r>
                      <a:r>
                        <a:rPr lang="ru-RU" sz="1600" baseline="0" dirty="0" err="1" smtClean="0">
                          <a:latin typeface="Arial" pitchFamily="34" charset="0"/>
                          <a:cs typeface="Arial" pitchFamily="34" charset="0"/>
                        </a:rPr>
                        <a:t>т.ч</a:t>
                      </a: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. находящихся в составе ЦЗ</a:t>
                      </a:r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Проводится на 1 этапе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61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Краткое профилактическое консультирование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(продолжительность 3-5 минут)</a:t>
                      </a:r>
                    </a:p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Врач-терапевт участковый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Проводится на 1 этапе</a:t>
                      </a:r>
                    </a:p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62296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Углубленное (индивидуальное или групповое) профилактическое консультирование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(продолжительность 30-40 минут)</a:t>
                      </a:r>
                    </a:p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- Фельдшер ФЗП или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ФАПа</a:t>
                      </a:r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- Медработники ОМП/КМП, в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т.ч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. находящихся в составе ЦЗ</a:t>
                      </a:r>
                    </a:p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Проводится на 2 этапе</a:t>
                      </a:r>
                    </a:p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-12834"/>
            <a:ext cx="8856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1F497D"/>
                </a:solidFill>
                <a:ea typeface="+mj-ea"/>
                <a:cs typeface="+mj-cs"/>
              </a:rPr>
              <a:t>Виды профилактического консультирования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67991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Профилактическое консультирование в первичном звене здравоохранения</a:t>
            </a:r>
            <a:b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indent="0" algn="just" eaLnBrk="0" hangingPunct="0">
              <a:buClr>
                <a:srgbClr val="90C226"/>
              </a:buClr>
              <a:buNone/>
              <a:defRPr/>
            </a:pPr>
            <a:endParaRPr lang="ru-RU" sz="1800" b="1" dirty="0" smtClean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lvl="0" indent="0" algn="just" eaLnBrk="0" hangingPunct="0">
              <a:buClr>
                <a:srgbClr val="90C226"/>
              </a:buClr>
              <a:buNone/>
              <a:defRPr/>
            </a:pPr>
            <a:endParaRPr lang="ru-RU" sz="170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834531"/>
              </p:ext>
            </p:extLst>
          </p:nvPr>
        </p:nvGraphicFramePr>
        <p:xfrm>
          <a:off x="107504" y="764704"/>
          <a:ext cx="8568952" cy="583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6601"/>
                <a:gridCol w="5932351"/>
              </a:tblGrid>
              <a:tr h="86409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Вид консультирования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Целевая группа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8918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Индивидуальное профилактическое консультирование</a:t>
                      </a:r>
                    </a:p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(продолжительность 7-10 минут)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Граждане до 72 лет с высоким относительным, высоким и очень высоким абсолютным</a:t>
                      </a:r>
                      <a:r>
                        <a:rPr lang="ru-RU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сердечно-сосудистым риском, и(или) ожирением, и(или) </a:t>
                      </a:r>
                      <a:r>
                        <a:rPr lang="ru-RU" sz="14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гиперхолестеинемией</a:t>
                      </a:r>
                      <a:r>
                        <a:rPr lang="ru-RU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с уровнем общего холестерина 8ммоль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л и более, и(или) курящих более 20 сигарет в день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61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Краткое профилактическое консультирование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(продолжительность 3-5 минут)</a:t>
                      </a:r>
                    </a:p>
                    <a:p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Все граждане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45725">
                <a:tc rowSpan="3"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Углубленное (индивидуальное или групповое) профилактическое консультирование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(продолжительность 30-40 минут)</a:t>
                      </a:r>
                    </a:p>
                    <a:p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Граждане до 72 лет с выявленными ИБС, ЦВЗ, хронической ишемией нижних конечностей атеросклеротического генеза и болезнями, характеризующимися повышенным артериальным давлением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81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Граждане с выявленным по результатам опроса(анкетирования) риска пагубного потребления алкоголя и (или) потребления наркотических средств и психотропных веществ без назначения врача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9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Граждане в 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возрасте 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75 лет и старше в целях коррекции выявленных факторов риска и(или профилактики старческой астении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20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132856"/>
            <a:ext cx="7560840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lvl="0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Информационный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материалы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сайте ГКУ «Курганский областной Центр медицинской профилактики» </a:t>
            </a: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82296" lvl="0">
              <a:spcBef>
                <a:spcPts val="600"/>
              </a:spcBef>
              <a:buClr>
                <a:srgbClr val="3891A7"/>
              </a:buClr>
              <a:buSzPct val="80000"/>
            </a:pP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82296" lvl="0">
              <a:spcBef>
                <a:spcPts val="600"/>
              </a:spcBef>
              <a:buClr>
                <a:srgbClr val="3891A7"/>
              </a:buClr>
              <a:buSzPct val="80000"/>
            </a:pP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82296" lvl="0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медпроф45.рф</a:t>
            </a:r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2996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748464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Приказ Министерства здравоохранения  Российской Федерации от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26 октября 2017г. №869н «Об утверждении порядка проведения диспансеризации определенных 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групп взрослого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населения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», зарегистрирован Министерством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ю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стиции 12 декабря 2017 года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90802"/>
            <a:ext cx="8856984" cy="5400600"/>
          </a:xfrm>
        </p:spPr>
        <p:txBody>
          <a:bodyPr>
            <a:normAutofit/>
          </a:bodyPr>
          <a:lstStyle/>
          <a:p>
            <a:pPr indent="0" algn="just" eaLnBrk="0" hangingPunct="0">
              <a:buClr>
                <a:srgbClr val="90C226"/>
              </a:buClr>
              <a:buNone/>
              <a:defRPr/>
            </a:pP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Первый этап включает в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себя:</a:t>
            </a:r>
          </a:p>
          <a:p>
            <a:pPr indent="0" algn="just" eaLnBrk="0" hangingPunct="0">
              <a:buClr>
                <a:srgbClr val="90C226"/>
              </a:buClr>
              <a:buNone/>
              <a:defRPr/>
            </a:pPr>
            <a:endParaRPr lang="ru-RU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Опрос 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(анкетирование) на выявление ХНИЗ, факторов риска их развития, потребления наркотических средств и психотропных веществ без назначения врача</a:t>
            </a:r>
          </a:p>
          <a:p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Антропометрия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(измерение роста стоя, массы тела, окружности талии) расчет индекса массы тела</a:t>
            </a:r>
          </a:p>
          <a:p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Измерение артериального давления</a:t>
            </a:r>
            <a:endParaRPr lang="ru-RU" sz="1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Определение уровня общего холестерина 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крови (допускается использование экспресс-метода) </a:t>
            </a:r>
          </a:p>
          <a:p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Определение уровня глюкозы в крови экспресс-методом 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(допускается использование лабораторного метода) </a:t>
            </a:r>
          </a:p>
          <a:p>
            <a:pPr lvl="0" indent="0" eaLnBrk="0" hangingPunct="0">
              <a:buClr>
                <a:srgbClr val="90C226"/>
              </a:buClr>
              <a:buNone/>
              <a:defRPr/>
            </a:pPr>
            <a:endParaRPr lang="ru-RU" sz="1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indent="0" algn="just" eaLnBrk="0" hangingPunct="0">
              <a:buClr>
                <a:srgbClr val="90C226"/>
              </a:buClr>
              <a:buNone/>
              <a:defRPr/>
            </a:pPr>
            <a:endParaRPr lang="ru-RU" sz="1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59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748464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Приказ Министерства здравоохранения  Российской Федерации от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26 октября 2017г. №869н «Об утверждении порядка проведения диспансеризации определенных 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групп взрослого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населения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», зарегистрирован Министерством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ю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стиции 12 декабря 2017 года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568952" cy="5400600"/>
          </a:xfrm>
        </p:spPr>
        <p:txBody>
          <a:bodyPr>
            <a:normAutofit/>
          </a:bodyPr>
          <a:lstStyle/>
          <a:p>
            <a:pPr indent="0" algn="just" eaLnBrk="0" hangingPunct="0">
              <a:buClr>
                <a:srgbClr val="90C226"/>
              </a:buClr>
              <a:buNone/>
              <a:defRPr/>
            </a:pP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Первый этап включает в себя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Определение относительного 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суммарного сердечно-сосудистого риска</a:t>
            </a:r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 граждан в возрасте от 21 до 39 лет включительно</a:t>
            </a:r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и абсолютного суммарного сердечно-сосудистого риска 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 граждан в возрасте от 42 до 63 лет включительно, не имеющих заболеваний, связанных с атеросклерозом, сахарного диабета второго типа и хронических болезней почек</a:t>
            </a:r>
          </a:p>
          <a:p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7. Проведение индивидуального профилактического консультирования 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отделении (кабинете) медицинской профилактики (центре здоровья, фельдшерском здравпункте или фельдшерско-акушерском пункте) для граждан в возрасте  до 72 лет с высоким относительным и высоким и очень высоким абсолютным сердечно-сосудистым риском, и (или)  ожирением, и (или) </a:t>
            </a:r>
            <a:r>
              <a:rPr lang="ru-RU" sz="18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гиперхолестеринемией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с уровнем общего холестерина 8 </a:t>
            </a:r>
            <a:r>
              <a:rPr lang="ru-RU" sz="18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ммоль</a:t>
            </a:r>
            <a:r>
              <a:rPr lang="en-US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моль и более, и (или) курящих более 20 сигарет в день; направление указанных граждан на углубленное (индивидуальное или групповое) профилактическое консультирование вне рамок диспансеризации</a:t>
            </a:r>
          </a:p>
          <a:p>
            <a:pPr lvl="0" indent="0" algn="just" eaLnBrk="0" hangingPunct="0">
              <a:buClr>
                <a:srgbClr val="90C226"/>
              </a:buClr>
              <a:buNone/>
              <a:defRPr/>
            </a:pPr>
            <a:endParaRPr lang="ru-RU" sz="1800" b="1" dirty="0" smtClean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fontAlgn="t"/>
            <a:endParaRPr lang="ru-RU" sz="1800" dirty="0" smtClean="0"/>
          </a:p>
          <a:p>
            <a:pPr lvl="0" indent="0" algn="just" eaLnBrk="0" hangingPunct="0">
              <a:buClr>
                <a:srgbClr val="90C226"/>
              </a:buClr>
              <a:buNone/>
              <a:defRPr/>
            </a:pPr>
            <a:endParaRPr lang="ru-RU" sz="1800" b="1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lvl="0" indent="0" algn="just" eaLnBrk="0" hangingPunct="0">
              <a:buClr>
                <a:srgbClr val="90C226"/>
              </a:buClr>
              <a:buNone/>
              <a:defRPr/>
            </a:pPr>
            <a:endParaRPr lang="ru-RU" sz="1800" b="1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14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748464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Приказ Министерства здравоохранения  Российской Федерации от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26 октября 2017г. №869н «Об утверждении порядка проведения диспансеризации определенных 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групп взрослого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населения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», зарегистрирован Министерством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ю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стиции 12 декабря 2017 года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5400600"/>
          </a:xfrm>
        </p:spPr>
        <p:txBody>
          <a:bodyPr>
            <a:normAutofit/>
          </a:bodyPr>
          <a:lstStyle/>
          <a:p>
            <a:pPr indent="0" algn="just" eaLnBrk="0" hangingPunct="0">
              <a:buClr>
                <a:srgbClr val="90C226"/>
              </a:buClr>
              <a:buNone/>
              <a:defRPr/>
            </a:pP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Первый этап включает в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себя:</a:t>
            </a:r>
          </a:p>
          <a:p>
            <a:pPr indent="0" algn="just" eaLnBrk="0" hangingPunct="0">
              <a:buClr>
                <a:srgbClr val="90C226"/>
              </a:buClr>
              <a:buNone/>
              <a:defRPr/>
            </a:pPr>
            <a:endParaRPr lang="ru-RU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8. Электрокардиография 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покое (для мужчин в возрасте 36 лет и старше, для женщин в возрасте 45 лет и старше 1 раз в 3 года)</a:t>
            </a:r>
          </a:p>
          <a:p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9. Осмотр фельдшером (акушеркой), взятие с использованием щетки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цитологической цервикального мазка (соскоба) с поверхности шейки матки (наружного маточного зева) и цервикального канала на цитологическое исследование (далее - мазок с шейки матки), цитологическое исследование мазка с шейки матки </a:t>
            </a:r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(для женщин в возрасте от 30 до 60 лет 1 раз в 3 года) </a:t>
            </a:r>
            <a:endParaRPr lang="ru-RU" sz="1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10. Флюорография легких 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 раз в 3 года</a:t>
            </a:r>
          </a:p>
          <a:p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11. Маммографию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обеих молочных желез </a:t>
            </a:r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двух проекциях (для женщин в возрасте от 39 до 48 лет 1 раз в 3 года и в возрасте 50-70 лет 1 раз в 2 года)</a:t>
            </a:r>
            <a:endParaRPr lang="ru-RU" sz="1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indent="0" algn="just" eaLnBrk="0" hangingPunct="0">
              <a:buClr>
                <a:srgbClr val="90C226"/>
              </a:buClr>
              <a:buNone/>
              <a:defRPr/>
            </a:pPr>
            <a:endParaRPr lang="ru-RU" sz="18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ru-RU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fontAlgn="t"/>
            <a:endParaRPr lang="ru-RU" sz="1800" dirty="0" smtClean="0"/>
          </a:p>
          <a:p>
            <a:pPr lvl="0" indent="0" algn="just" eaLnBrk="0" hangingPunct="0">
              <a:buClr>
                <a:srgbClr val="90C226"/>
              </a:buClr>
              <a:buNone/>
              <a:defRPr/>
            </a:pPr>
            <a:endParaRPr lang="ru-RU" sz="1800" b="1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lvl="0" indent="0" algn="just" eaLnBrk="0" hangingPunct="0">
              <a:buClr>
                <a:srgbClr val="90C226"/>
              </a:buClr>
              <a:buNone/>
              <a:defRPr/>
            </a:pPr>
            <a:endParaRPr lang="ru-RU" sz="1800" b="1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45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748464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Приказ Министерства здравоохранения  Российской Федерации от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26 октября 2017г. №869н «Об утверждении порядка проведения диспансеризации определенных 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групп взрослого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населения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», зарегистрирован Министерством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ю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стиции 12 декабря 2017 года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879" y="1340768"/>
            <a:ext cx="8964488" cy="5400600"/>
          </a:xfrm>
        </p:spPr>
        <p:txBody>
          <a:bodyPr>
            <a:normAutofit/>
          </a:bodyPr>
          <a:lstStyle/>
          <a:p>
            <a:pPr indent="0" algn="just" eaLnBrk="0" hangingPunct="0">
              <a:buClr>
                <a:srgbClr val="90C226"/>
              </a:buClr>
              <a:buNone/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Первый 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этап включает в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себя:</a:t>
            </a:r>
          </a:p>
          <a:p>
            <a:pPr indent="0" algn="just" eaLnBrk="0" hangingPunct="0">
              <a:buClr>
                <a:srgbClr val="90C226"/>
              </a:buClr>
              <a:buNone/>
              <a:defRPr/>
            </a:pPr>
            <a:endParaRPr lang="ru-RU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12. Исследование кала на скрытую кровь иммунохимическим методом 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(для граждан в возрасте от 49 до 73 лет 1 раз в 2 года)</a:t>
            </a:r>
          </a:p>
          <a:p>
            <a:pPr fontAlgn="t"/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13. Определение </a:t>
            </a:r>
            <a:r>
              <a:rPr lang="ru-RU" sz="18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простатспецифического</a:t>
            </a:r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антигена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(ПСА) в крови (для мужчин в возрасте 45 и 51 года</a:t>
            </a:r>
            <a:r>
              <a:rPr lang="ru-RU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fontAlgn="t"/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14. Измерение внутриглазного давления 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 раз в 3 года  (для граждан в возрасте 60 лет и старше</a:t>
            </a:r>
            <a:r>
              <a:rPr lang="ru-RU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fontAlgn="t"/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15. Прием (осмотр) врачом-терапевтом 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 завершению исследований первого этапа диспансеризации, проводимых с периодичностью 1 раз в 3 года, включающий установление диагноза, определения  группы состояния здоровья, группы диспансерного наблюдения, краткого профилактического консультирования, включая рекомендации по здоровому питанию уровню физической активности, отказу от курения табака и пагубного потребления алкоголя, определение медицинских показаний для обследований и консультаций в рамках 2 этапа диспансеризации</a:t>
            </a:r>
          </a:p>
          <a:p>
            <a:pPr fontAlgn="t"/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fontAlgn="t"/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fontAlgn="t"/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fontAlgn="t"/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fontAlgn="t"/>
            <a:endParaRPr lang="ru-RU" sz="1800" dirty="0"/>
          </a:p>
          <a:p>
            <a:pPr lvl="0" indent="0" algn="just" eaLnBrk="0" hangingPunct="0">
              <a:buClr>
                <a:srgbClr val="90C226"/>
              </a:buClr>
              <a:buNone/>
              <a:defRPr/>
            </a:pPr>
            <a:endParaRPr lang="ru-RU" sz="1800" b="1" dirty="0" smtClean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endParaRPr lang="ru-RU" sz="1800" b="1" dirty="0" smtClean="0"/>
          </a:p>
          <a:p>
            <a:endParaRPr lang="ru-RU" sz="1800" dirty="0" smtClean="0"/>
          </a:p>
          <a:p>
            <a:pPr fontAlgn="t"/>
            <a:endParaRPr lang="ru-RU" sz="1800" dirty="0" smtClean="0"/>
          </a:p>
          <a:p>
            <a:pPr lvl="0" indent="0" algn="just" eaLnBrk="0" hangingPunct="0">
              <a:buClr>
                <a:srgbClr val="90C226"/>
              </a:buClr>
              <a:buNone/>
              <a:defRPr/>
            </a:pPr>
            <a:endParaRPr lang="ru-RU" sz="1800" b="1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lvl="0" indent="0" algn="just" eaLnBrk="0" hangingPunct="0">
              <a:buClr>
                <a:srgbClr val="90C226"/>
              </a:buClr>
              <a:buNone/>
              <a:defRPr/>
            </a:pPr>
            <a:endParaRPr lang="ru-RU" sz="1800" b="1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26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748464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Приказ Министерства здравоохранения  Российской Федерации от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26 октября 2017г. №869н «Об утверждении порядка проведения диспансеризации определенных 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групп взрослого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населения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», зарегистрирован Министерством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ю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стиции 12 декабря 2017 года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57400"/>
            <a:ext cx="8568952" cy="5400600"/>
          </a:xfrm>
        </p:spPr>
        <p:txBody>
          <a:bodyPr>
            <a:normAutofit fontScale="92500" lnSpcReduction="10000"/>
          </a:bodyPr>
          <a:lstStyle/>
          <a:p>
            <a:pPr indent="0" algn="just" eaLnBrk="0" hangingPunct="0">
              <a:buClr>
                <a:srgbClr val="90C226"/>
              </a:buClr>
              <a:buNone/>
              <a:defRPr/>
            </a:pPr>
            <a:r>
              <a:rPr lang="ru-RU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Второй этап включает в </a:t>
            </a: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себя:</a:t>
            </a:r>
          </a:p>
          <a:p>
            <a:pPr indent="0" algn="just" eaLnBrk="0" hangingPunct="0">
              <a:buClr>
                <a:srgbClr val="90C226"/>
              </a:buClr>
              <a:buNone/>
              <a:defRPr/>
            </a:pPr>
            <a:endParaRPr lang="ru-RU" sz="19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9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1. Осмотр </a:t>
            </a:r>
            <a:r>
              <a:rPr lang="ru-RU" sz="19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(консультация) врачом-неврологом </a:t>
            </a:r>
            <a:r>
              <a:rPr lang="ru-RU" sz="19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(при наличии впервые выявленных указаний или подозрений на ранее перенесенное острое нарушение мозгового кровообращения для граждан, не находящихся по этому поводу под диспансерным наблюдением, а также в случаях выявления по результатам анкетирования нарушений двигательной функции, когнитивных нарушений и подозрения на депрессию у граждан в возрасте 75 лет и старше, не находящихся по этому поводу под диспансерным </a:t>
            </a:r>
            <a:r>
              <a:rPr lang="ru-RU" sz="19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наблюдением</a:t>
            </a:r>
          </a:p>
          <a:p>
            <a:r>
              <a:rPr lang="ru-RU" sz="19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2. Дуплексное сканирование брахицефальных артерий </a:t>
            </a:r>
            <a:r>
              <a:rPr lang="ru-RU" sz="19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(для мужчин в возрасте от 45 лет до 72 лет и женщин в возрасте от 54 до 72 лет при наличии комбинации трех факторов риска развития хронических неинфекционных заболеваний: повышенный уровень артериального давления, </a:t>
            </a:r>
            <a:r>
              <a:rPr lang="ru-RU" sz="19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гиперхолестеринемия</a:t>
            </a:r>
            <a:r>
              <a:rPr lang="ru-RU" sz="19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избыточная масса тела или ожирение, а также по направлению врачом-неврологом при впервые выявленном указании или подозрении на ранее перенесенное острое нарушение мозгового кровообращения для граждан в возрасте 75-90 лет, не находящихся по этому поводу под диспансерным </a:t>
            </a:r>
            <a:r>
              <a:rPr lang="ru-RU" sz="19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наблюдением</a:t>
            </a:r>
            <a:endParaRPr lang="ru-RU" sz="19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indent="0" algn="just" eaLnBrk="0" hangingPunct="0">
              <a:buClr>
                <a:srgbClr val="90C226"/>
              </a:buClr>
              <a:buNone/>
              <a:defRPr/>
            </a:pPr>
            <a:endParaRPr lang="ru-RU" sz="1800" b="1" dirty="0" smtClean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endParaRPr lang="ru-RU" sz="1800" b="1" dirty="0" smtClean="0"/>
          </a:p>
          <a:p>
            <a:endParaRPr lang="ru-RU" sz="1800" dirty="0" smtClean="0"/>
          </a:p>
          <a:p>
            <a:pPr fontAlgn="t"/>
            <a:endParaRPr lang="ru-RU" sz="1800" dirty="0" smtClean="0"/>
          </a:p>
          <a:p>
            <a:pPr lvl="0" indent="0" algn="just" eaLnBrk="0" hangingPunct="0">
              <a:buClr>
                <a:srgbClr val="90C226"/>
              </a:buClr>
              <a:buNone/>
              <a:defRPr/>
            </a:pPr>
            <a:endParaRPr lang="ru-RU" sz="1800" b="1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lvl="0" indent="0" algn="just" eaLnBrk="0" hangingPunct="0">
              <a:buClr>
                <a:srgbClr val="90C226"/>
              </a:buClr>
              <a:buNone/>
              <a:defRPr/>
            </a:pPr>
            <a:endParaRPr lang="ru-RU" sz="1800" b="1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49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748464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Приказ Министерства здравоохранения  Российской Федерации от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26 октября 2017г. №869н «Об утверждении порядка проведения диспансеризации определенных 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групп взрослого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населения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», зарегистрирован Министерством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ю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стиции 12 декабря 2017 года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6476"/>
            <a:ext cx="8568952" cy="5400600"/>
          </a:xfrm>
        </p:spPr>
        <p:txBody>
          <a:bodyPr>
            <a:normAutofit/>
          </a:bodyPr>
          <a:lstStyle/>
          <a:p>
            <a:pPr indent="0" eaLnBrk="0" hangingPunct="0">
              <a:buClr>
                <a:srgbClr val="90C226"/>
              </a:buClr>
              <a:buNone/>
              <a:defRPr/>
            </a:pP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Второй этап включает в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себя:</a:t>
            </a:r>
          </a:p>
          <a:p>
            <a:pPr indent="0" eaLnBrk="0" hangingPunct="0">
              <a:buClr>
                <a:srgbClr val="90C226"/>
              </a:buClr>
              <a:buNone/>
              <a:defRPr/>
            </a:pPr>
            <a:endParaRPr lang="ru-RU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3. Осмотр (консультация) врачом-хирургом или врачом урологом 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для мужчин в возрасте 45 лет и 51 года при повышении уровня </a:t>
            </a:r>
            <a:r>
              <a:rPr lang="ru-RU" sz="18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простатспецифического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антигена в крови более 1 </a:t>
            </a:r>
            <a:r>
              <a:rPr lang="ru-RU" sz="18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нг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/мл</a:t>
            </a:r>
          </a:p>
          <a:p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Осмотр (консультация) врачом-хирургом или врачом-</a:t>
            </a:r>
            <a:r>
              <a:rPr lang="ru-RU" sz="18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колопроктологом</a:t>
            </a:r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, включая проведение </a:t>
            </a:r>
            <a:r>
              <a:rPr lang="ru-RU" sz="18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ректороманоскопии</a:t>
            </a:r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(при положительном анализе кала на скрытую кровь, для граждан в возрасте 49 лет и старше при отягощенной наследственности по семейному </a:t>
            </a:r>
            <a:r>
              <a:rPr lang="ru-RU" sz="18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аденоматозу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онкологическим заболеваниям </a:t>
            </a:r>
            <a:r>
              <a:rPr lang="ru-RU" sz="18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колоректальной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области, при выявлении других медицинских показаний по результатам анкетирования, а также по назначению врача-терапевта, врача-уролога, врача-акушера-гинеколога, в случаях выявления симптомов онкологических заболеваний </a:t>
            </a:r>
            <a:r>
              <a:rPr lang="ru-RU" sz="18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колоректальной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области)</a:t>
            </a:r>
          </a:p>
          <a:p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18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Колоноскопия</a:t>
            </a:r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(для граждан в случае подозрения на онкологическое заболевание толстой кишки по назначению врача-хирурга или врача </a:t>
            </a:r>
            <a:r>
              <a:rPr lang="ru-RU" sz="18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колопроктолога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0" indent="0" algn="just" eaLnBrk="0" hangingPunct="0">
              <a:buClr>
                <a:srgbClr val="90C226"/>
              </a:buClr>
              <a:buNone/>
              <a:defRPr/>
            </a:pPr>
            <a:endParaRPr lang="ru-RU" sz="1800" b="1" dirty="0" smtClean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endParaRPr lang="ru-RU" sz="1700" b="1" dirty="0" smtClean="0"/>
          </a:p>
          <a:p>
            <a:endParaRPr lang="ru-RU" sz="1800" b="1" dirty="0" smtClean="0"/>
          </a:p>
          <a:p>
            <a:endParaRPr lang="ru-RU" sz="1800" dirty="0" smtClean="0"/>
          </a:p>
          <a:p>
            <a:pPr fontAlgn="t"/>
            <a:endParaRPr lang="ru-RU" sz="1800" dirty="0" smtClean="0"/>
          </a:p>
          <a:p>
            <a:pPr lvl="0" indent="0" algn="just" eaLnBrk="0" hangingPunct="0">
              <a:buClr>
                <a:srgbClr val="90C226"/>
              </a:buClr>
              <a:buNone/>
              <a:defRPr/>
            </a:pPr>
            <a:endParaRPr lang="ru-RU" sz="1800" b="1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lvl="0" indent="0" algn="just" eaLnBrk="0" hangingPunct="0">
              <a:buClr>
                <a:srgbClr val="90C226"/>
              </a:buClr>
              <a:buNone/>
              <a:defRPr/>
            </a:pPr>
            <a:endParaRPr lang="ru-RU" sz="1800" b="1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81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err="1" smtClean="0">
                <a:solidFill>
                  <a:schemeClr val="tx2"/>
                </a:solidFill>
              </a:rPr>
              <a:t>Колоноскопия</a:t>
            </a:r>
            <a:r>
              <a:rPr lang="ru-RU" sz="2800" b="1" dirty="0" smtClean="0">
                <a:solidFill>
                  <a:schemeClr val="tx2"/>
                </a:solidFill>
              </a:rPr>
              <a:t> - маршрутизация</a:t>
            </a:r>
            <a:endParaRPr lang="ru-RU" sz="2800" b="1" dirty="0">
              <a:solidFill>
                <a:schemeClr val="tx2"/>
              </a:solidFill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-747464"/>
            <a:ext cx="3625767" cy="6968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84557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2225</TotalTime>
  <Words>2071</Words>
  <Application>Microsoft Office PowerPoint</Application>
  <PresentationFormat>Экран (4:3)</PresentationFormat>
  <Paragraphs>178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  Организация и контроль качества проведения диспансеризации определенных групп взрослого населения  </vt:lpstr>
      <vt:lpstr>Нормативные документы</vt:lpstr>
      <vt:lpstr>Приказ Министерства здравоохранения  Российской Федерации от 26 октября 2017г. №869н «Об утверждении порядка проведения диспансеризации определенных групп взрослого населения», зарегистрирован Министерством юстиции 12 декабря 2017 года </vt:lpstr>
      <vt:lpstr>Приказ Министерства здравоохранения  Российской Федерации от 26 октября 2017г. №869н «Об утверждении порядка проведения диспансеризации определенных групп взрослого населения», зарегистрирован Министерством юстиции 12 декабря 2017 года </vt:lpstr>
      <vt:lpstr>Приказ Министерства здравоохранения  Российской Федерации от 26 октября 2017г. №869н «Об утверждении порядка проведения диспансеризации определенных групп взрослого населения», зарегистрирован Министерством юстиции 12 декабря 2017 года </vt:lpstr>
      <vt:lpstr>Приказ Министерства здравоохранения  Российской Федерации от 26 октября 2017г. №869н «Об утверждении порядка проведения диспансеризации определенных групп взрослого населения», зарегистрирован Министерством юстиции 12 декабря 2017 года </vt:lpstr>
      <vt:lpstr>Приказ Министерства здравоохранения  Российской Федерации от 26 октября 2017г. №869н «Об утверждении порядка проведения диспансеризации определенных групп взрослого населения», зарегистрирован Министерством юстиции 12 декабря 2017 года </vt:lpstr>
      <vt:lpstr>Приказ Министерства здравоохранения  Российской Федерации от 26 октября 2017г. №869н «Об утверждении порядка проведения диспансеризации определенных групп взрослого населения», зарегистрирован Министерством юстиции 12 декабря 2017 года </vt:lpstr>
      <vt:lpstr>Колоноскопия - маршрутизация</vt:lpstr>
      <vt:lpstr>Презентация PowerPoint</vt:lpstr>
      <vt:lpstr>Презентация PowerPoint</vt:lpstr>
      <vt:lpstr>Презентация PowerPoint</vt:lpstr>
      <vt:lpstr>Приказ Министерства здравоохранения  Российской Федерации от 26 октября 2017г. №869н «Об утверждении порядка проведения диспансеризации определенных групп взрослого населения», зарегистрирован Министерством юстиции 12 декабря 2017 года </vt:lpstr>
      <vt:lpstr>Приказ Департамента здравоохранения Курганской области от 26.03.2018 №340 «О проведении скрининговых исследований по раннему выявлению злокачественных новообразований легкого, бронхов, трахеи»</vt:lpstr>
      <vt:lpstr>Компьютерная томография</vt:lpstr>
      <vt:lpstr>Жидкостная цитология</vt:lpstr>
      <vt:lpstr>Приказ Министерства здравоохранения  Российской Федерации от 26 октября 2017г. №869н «Об утверждении порядка проведения диспансеризации определенных групп взрослого населения», зарегистрирован Министерством юстиции 12 декабря 2017 года </vt:lpstr>
      <vt:lpstr>Приказ Министерства здравоохранения  Российской Федерации от 26 октября 2017г. №869н «Об утверждении порядка проведения диспансеризации определенных групп взрослого населения», зарегистрирован Министерством юстиции 12 декабря 2017 года </vt:lpstr>
      <vt:lpstr>Приказ Министерства здравоохранения  Российской Федерации от 26 октября 2017г. №869н «Об утверждении порядка проведения диспансеризации определенных групп взрослого населения», зарегистрирован Министерством юстиции 12 декабря 2017 года </vt:lpstr>
      <vt:lpstr>Группы состояния здоровья</vt:lpstr>
      <vt:lpstr>   </vt:lpstr>
      <vt:lpstr>Профилактическое консультирование в первичном звене здравоохранения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разъяснительной работы с населением по профилактике заболеваемости.</dc:title>
  <dc:creator>Пользователь</dc:creator>
  <cp:lastModifiedBy>Пользователь</cp:lastModifiedBy>
  <cp:revision>160</cp:revision>
  <dcterms:created xsi:type="dcterms:W3CDTF">2016-03-29T05:56:11Z</dcterms:created>
  <dcterms:modified xsi:type="dcterms:W3CDTF">2018-03-29T04:59:32Z</dcterms:modified>
</cp:coreProperties>
</file>