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2" r:id="rId26"/>
    <p:sldId id="283" r:id="rId27"/>
    <p:sldId id="284" r:id="rId28"/>
    <p:sldId id="285" r:id="rId29"/>
    <p:sldId id="286" r:id="rId30"/>
    <p:sldId id="287" r:id="rId31"/>
    <p:sldId id="288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72729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00872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54112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414423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01656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7912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87358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219817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15710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67546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5807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9248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27763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05654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01297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22619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82330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28327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45673" y="1321724"/>
            <a:ext cx="8695315" cy="3936075"/>
          </a:xfrm>
        </p:spPr>
        <p:txBody>
          <a:bodyPr>
            <a:noAutofit/>
          </a:bodyPr>
          <a:lstStyle/>
          <a:p>
            <a:r>
              <a:rPr lang="ru-RU" dirty="0" smtClean="0"/>
              <a:t>Хронические болезни органов дыхания.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особенности ведения на амбулаторном</a:t>
            </a:r>
            <a:br>
              <a:rPr lang="ru-RU" dirty="0" smtClean="0"/>
            </a:br>
            <a:r>
              <a:rPr lang="ru-RU" dirty="0" smtClean="0"/>
              <a:t>этапе лиц</a:t>
            </a:r>
            <a:br>
              <a:rPr lang="ru-RU" dirty="0" smtClean="0"/>
            </a:br>
            <a:r>
              <a:rPr lang="ru-RU" dirty="0" smtClean="0"/>
              <a:t>перенесших </a:t>
            </a:r>
            <a:r>
              <a:rPr lang="en-US" dirty="0" smtClean="0"/>
              <a:t>Covid-19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281678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2960" y="232756"/>
            <a:ext cx="9618028" cy="6126480"/>
          </a:xfrm>
        </p:spPr>
        <p:txBody>
          <a:bodyPr>
            <a:normAutofit lnSpcReduction="10000"/>
          </a:bodyPr>
          <a:lstStyle/>
          <a:p>
            <a:r>
              <a:rPr lang="ru-RU" sz="2800" dirty="0"/>
              <a:t>— Диспансерное наблюдение пациентов с ХОБЛ, перенесших COVID-19, </a:t>
            </a:r>
            <a:r>
              <a:rPr lang="ru-RU" sz="2800" dirty="0" smtClean="0"/>
              <a:t>осложненный </a:t>
            </a:r>
            <a:r>
              <a:rPr lang="ru-RU" sz="2800" dirty="0"/>
              <a:t>пневмонией, осуществляется в соответствии с рекомендациями диспансерного наблюдения за пациентами с COVID-19 и пневмонией</a:t>
            </a:r>
            <a:r>
              <a:rPr lang="ru-RU" sz="2800" dirty="0" smtClean="0"/>
              <a:t>.</a:t>
            </a:r>
          </a:p>
          <a:p>
            <a:endParaRPr lang="ru-RU" sz="2800" dirty="0"/>
          </a:p>
          <a:p>
            <a:r>
              <a:rPr lang="ru-RU" sz="2800" dirty="0" smtClean="0"/>
              <a:t>— </a:t>
            </a:r>
            <a:r>
              <a:rPr lang="ru-RU" sz="2800" dirty="0"/>
              <a:t>Частота наблюдения определяется риском развития тяжелого течения (</a:t>
            </a:r>
            <a:r>
              <a:rPr lang="ru-RU" sz="2800" dirty="0" smtClean="0"/>
              <a:t>табл.5), </a:t>
            </a:r>
            <a:r>
              <a:rPr lang="ru-RU" sz="2800" dirty="0"/>
              <a:t>тяжестью респираторных симптомов, адекватностью пациентов и возможностями системы здравоохранения.</a:t>
            </a:r>
            <a:endParaRPr lang="ru-RU" cap="none" dirty="0"/>
          </a:p>
        </p:txBody>
      </p:sp>
    </p:spTree>
    <p:extLst>
      <p:ext uri="{BB962C8B-B14F-4D97-AF65-F5344CB8AC3E}">
        <p14:creationId xmlns="" xmlns:p14="http://schemas.microsoft.com/office/powerpoint/2010/main" val="22346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2960" y="232756"/>
            <a:ext cx="9618028" cy="6126480"/>
          </a:xfrm>
        </p:spPr>
        <p:txBody>
          <a:bodyPr>
            <a:normAutofit/>
          </a:bodyPr>
          <a:lstStyle/>
          <a:p>
            <a:r>
              <a:rPr lang="ru-RU" sz="2800" dirty="0"/>
              <a:t>— Для большинства пациентов консультация рекомендуется на 4-е, 7-е и 10-е сутки от момента появления </a:t>
            </a:r>
            <a:r>
              <a:rPr lang="ru-RU" sz="2800" dirty="0" smtClean="0"/>
              <a:t>клинических </a:t>
            </a:r>
            <a:r>
              <a:rPr lang="ru-RU" sz="2800" dirty="0"/>
              <a:t>симптомов и первичной консультации</a:t>
            </a:r>
            <a:r>
              <a:rPr lang="ru-RU" sz="2800" dirty="0" smtClean="0"/>
              <a:t>.</a:t>
            </a:r>
          </a:p>
          <a:p>
            <a:endParaRPr lang="ru-RU" sz="2800" dirty="0"/>
          </a:p>
          <a:p>
            <a:r>
              <a:rPr lang="ru-RU" sz="2800" dirty="0" smtClean="0"/>
              <a:t>— </a:t>
            </a:r>
            <a:r>
              <a:rPr lang="ru-RU" sz="2800" dirty="0"/>
              <a:t>Для пациентов с высоким уровнем риска тяжелого течения заболевания рекомендуется повторная (и возможно последующие) консультация в течение 24 ч. </a:t>
            </a:r>
            <a:endParaRPr lang="ru-RU" cap="none" dirty="0"/>
          </a:p>
        </p:txBody>
      </p:sp>
    </p:spTree>
    <p:extLst>
      <p:ext uri="{BB962C8B-B14F-4D97-AF65-F5344CB8AC3E}">
        <p14:creationId xmlns="" xmlns:p14="http://schemas.microsoft.com/office/powerpoint/2010/main" val="2675954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615143"/>
            <a:ext cx="8689976" cy="822959"/>
          </a:xfrm>
        </p:spPr>
        <p:txBody>
          <a:bodyPr>
            <a:normAutofit/>
          </a:bodyPr>
          <a:lstStyle/>
          <a:p>
            <a:r>
              <a:rPr lang="ru-RU" sz="3600" dirty="0"/>
              <a:t>К таким пациентам относятся: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2960" y="1579418"/>
            <a:ext cx="10557164" cy="3948546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ru-RU" sz="2400" dirty="0" smtClean="0"/>
              <a:t>Пациенты </a:t>
            </a:r>
            <a:r>
              <a:rPr lang="ru-RU" sz="2400" dirty="0"/>
              <a:t>в возрасте ≥65 лет, у которых есть один или несколько дополнительных факторов риска тяжелого </a:t>
            </a:r>
            <a:r>
              <a:rPr lang="ru-RU" sz="2400" dirty="0" smtClean="0"/>
              <a:t>течения </a:t>
            </a:r>
            <a:r>
              <a:rPr lang="ru-RU" sz="2400" dirty="0"/>
              <a:t>заболевания (табл. 5</a:t>
            </a:r>
            <a:r>
              <a:rPr lang="ru-RU" sz="2400" dirty="0" smtClean="0"/>
              <a:t>).</a:t>
            </a:r>
          </a:p>
          <a:p>
            <a:pPr marL="457200" indent="-457200" algn="just">
              <a:buAutoNum type="arabicPeriod"/>
            </a:pPr>
            <a:r>
              <a:rPr lang="ru-RU" sz="2400" dirty="0" smtClean="0"/>
              <a:t>Любой </a:t>
            </a:r>
            <a:r>
              <a:rPr lang="ru-RU" sz="2400" dirty="0"/>
              <a:t>пациент с умеренной или тяжелой одышкой на момент первоначальной </a:t>
            </a:r>
            <a:r>
              <a:rPr lang="ru-RU" sz="2400" dirty="0" smtClean="0"/>
              <a:t>оценки.</a:t>
            </a:r>
          </a:p>
          <a:p>
            <a:pPr marL="457200" indent="-457200" algn="just">
              <a:buAutoNum type="arabicPeriod"/>
            </a:pPr>
            <a:r>
              <a:rPr lang="ru-RU" sz="2400" dirty="0" smtClean="0"/>
              <a:t>Пациент</a:t>
            </a:r>
            <a:r>
              <a:rPr lang="ru-RU" sz="2400" dirty="0"/>
              <a:t>, который не может достоверно сообщить об ухудшении симптомов (субъективное мнение врача — при первичной консультации).</a:t>
            </a:r>
            <a:endParaRPr lang="ru-RU" sz="2400" cap="none" dirty="0"/>
          </a:p>
        </p:txBody>
      </p:sp>
    </p:spTree>
    <p:extLst>
      <p:ext uri="{BB962C8B-B14F-4D97-AF65-F5344CB8AC3E}">
        <p14:creationId xmlns="" xmlns:p14="http://schemas.microsoft.com/office/powerpoint/2010/main" val="4162482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1644" y="972589"/>
            <a:ext cx="1109749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— При каждой дистанционной консультации рекомендуется оценивать респираторный статус пациента, уделяя особое внимание новым или ухудшающимся проявлениям одышки и гипоксемии. При их наличии/ухудшении требуется решать вопрос личного консультирования и потенциальной госпитализации</a:t>
            </a:r>
            <a:r>
              <a:rPr lang="ru-RU" sz="2200" dirty="0" smtClean="0"/>
              <a:t>.</a:t>
            </a:r>
          </a:p>
          <a:p>
            <a:r>
              <a:rPr lang="ru-RU" sz="2200" dirty="0" smtClean="0"/>
              <a:t>— </a:t>
            </a:r>
            <a:r>
              <a:rPr lang="ru-RU" sz="2200" dirty="0"/>
              <a:t>Очная консультация рекомендуется в тех случаях, когда у пациента есть жалобы, свидетельствующие о серьезных состояниях или осложнениях, которые не улучшились с момента первичного дистанционного консультирования. Например, есть подозрения, что у пациента развивается тяжелая внебольничная пневмония (например</a:t>
            </a:r>
            <a:r>
              <a:rPr lang="ru-RU" sz="2200"/>
              <a:t>, </a:t>
            </a:r>
            <a:r>
              <a:rPr lang="ru-RU" sz="2200" smtClean="0"/>
              <a:t>появились </a:t>
            </a:r>
            <a:r>
              <a:rPr lang="ru-RU" sz="2200" dirty="0"/>
              <a:t>продуктивный кашель, которого не было; дискомфорт в области грудной клетки, боли похожие на плевральные), обострение астмы или ХОБЛ (например, усиление одышки, кашля, хрипов), симптомы легочной эмболии (например, усиление одышки, кровохарканье), сердечной недостаточности (усиление одышки, появление/усиление отеков ног, </a:t>
            </a:r>
            <a:r>
              <a:rPr lang="ru-RU" sz="2200" dirty="0" err="1"/>
              <a:t>ортопноэ</a:t>
            </a:r>
            <a:r>
              <a:rPr lang="ru-RU" sz="2200" dirty="0"/>
              <a:t>) или острого перикардита (например, боль в груди).</a:t>
            </a:r>
          </a:p>
        </p:txBody>
      </p:sp>
    </p:spTree>
    <p:extLst>
      <p:ext uri="{BB962C8B-B14F-4D97-AF65-F5344CB8AC3E}">
        <p14:creationId xmlns="" xmlns:p14="http://schemas.microsoft.com/office/powerpoint/2010/main" val="370498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0800000" flipV="1">
            <a:off x="1751012" y="340822"/>
            <a:ext cx="8689976" cy="723207"/>
          </a:xfrm>
        </p:spPr>
        <p:txBody>
          <a:bodyPr>
            <a:normAutofit/>
          </a:bodyPr>
          <a:lstStyle/>
          <a:p>
            <a:r>
              <a:rPr lang="ru-RU" sz="4000" dirty="0"/>
              <a:t>Лечение ХОБЛ: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23207" y="1421476"/>
            <a:ext cx="1072341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dirty="0" smtClean="0"/>
              <a:t>	</a:t>
            </a:r>
            <a:r>
              <a:rPr lang="ru-RU" sz="2800" dirty="0"/>
              <a:t>Пациенты с ХОБЛ должны продолжать регулярную терапию.</a:t>
            </a:r>
          </a:p>
          <a:p>
            <a:pPr algn="just"/>
            <a:r>
              <a:rPr lang="ru-RU" sz="2800" dirty="0" smtClean="0"/>
              <a:t>	— </a:t>
            </a:r>
            <a:r>
              <a:rPr lang="ru-RU" sz="2800" dirty="0"/>
              <a:t>В настоящее время нет научных данных о том, что ингаляционные </a:t>
            </a:r>
            <a:r>
              <a:rPr lang="ru-RU" sz="2800" dirty="0" err="1"/>
              <a:t>глюкокортокостероиды</a:t>
            </a:r>
            <a:r>
              <a:rPr lang="ru-RU" sz="2800" dirty="0"/>
              <a:t> (ИГКС) или системные </a:t>
            </a:r>
            <a:r>
              <a:rPr lang="ru-RU" sz="2800" dirty="0" err="1"/>
              <a:t>глюкокортикостероиды</a:t>
            </a:r>
            <a:r>
              <a:rPr lang="ru-RU" sz="2800" dirty="0"/>
              <a:t> (СГКС) следует отменить пациентам с ХОБЛ или что они увеличивают риск развития осложнений при COVID-19 и ХОБЛ во время пандемии COVID-19. Целесообразно продолжать прием ИГКС и отложить отмену (если это </a:t>
            </a:r>
            <a:r>
              <a:rPr lang="ru-RU" sz="2800" dirty="0" smtClean="0"/>
              <a:t>планировалось), </a:t>
            </a:r>
            <a:r>
              <a:rPr lang="ru-RU" sz="2800" dirty="0"/>
              <a:t>несмотря на то что их использование при ХОБЛ может повысить риск развития пневмонии.</a:t>
            </a:r>
          </a:p>
        </p:txBody>
      </p:sp>
    </p:spTree>
    <p:extLst>
      <p:ext uri="{BB962C8B-B14F-4D97-AF65-F5344CB8AC3E}">
        <p14:creationId xmlns="" xmlns:p14="http://schemas.microsoft.com/office/powerpoint/2010/main" val="22505880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6829" y="573578"/>
            <a:ext cx="108397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dirty="0" smtClean="0"/>
              <a:t>	</a:t>
            </a:r>
            <a:r>
              <a:rPr lang="ru-RU" sz="2800" dirty="0"/>
              <a:t>— При лечении COVID-19 у пациентов с ХОБЛ следует </a:t>
            </a:r>
            <a:r>
              <a:rPr lang="ru-RU" sz="2800" dirty="0" err="1"/>
              <a:t>мониторировать</a:t>
            </a:r>
            <a:r>
              <a:rPr lang="ru-RU" sz="2800" dirty="0"/>
              <a:t> возможное возникновение побочных эффектов препаратов терапии ХОБЛ</a:t>
            </a:r>
            <a:r>
              <a:rPr lang="ru-RU" sz="2800" dirty="0" smtClean="0"/>
              <a:t>.</a:t>
            </a:r>
          </a:p>
          <a:p>
            <a:pPr algn="just"/>
            <a:r>
              <a:rPr lang="ru-RU" sz="2800" dirty="0"/>
              <a:t>	</a:t>
            </a:r>
            <a:r>
              <a:rPr lang="ru-RU" sz="2800" dirty="0" smtClean="0"/>
              <a:t>— </a:t>
            </a:r>
            <a:r>
              <a:rPr lang="ru-RU" sz="2800" dirty="0" err="1"/>
              <a:t>Кислородотерапия</a:t>
            </a:r>
            <a:r>
              <a:rPr lang="ru-RU" sz="2800" dirty="0"/>
              <a:t> при необходимости должна проводиться согласно стандартным рекомендациям</a:t>
            </a:r>
            <a:r>
              <a:rPr lang="ru-RU" sz="2800" dirty="0" smtClean="0"/>
              <a:t>.</a:t>
            </a:r>
          </a:p>
          <a:p>
            <a:pPr algn="just"/>
            <a:r>
              <a:rPr lang="ru-RU" sz="2800" dirty="0"/>
              <a:t>	</a:t>
            </a:r>
            <a:r>
              <a:rPr lang="ru-RU" sz="2800" dirty="0" smtClean="0"/>
              <a:t>— </a:t>
            </a:r>
            <a:r>
              <a:rPr lang="ru-RU" sz="2800" dirty="0"/>
              <a:t>При развитии у пациента обострения ХОБЛ лечение проводится в зависимости от тяжести обострения. Вопрос усиления </a:t>
            </a:r>
            <a:r>
              <a:rPr lang="ru-RU" sz="2800" dirty="0" err="1"/>
              <a:t>бронхолитической</a:t>
            </a:r>
            <a:r>
              <a:rPr lang="ru-RU" sz="2800" dirty="0"/>
              <a:t> терапии, назначения ГКС и/или антибиотиков решается в зависимости от типа обострения и наличия критериев инфекционного обострения ХОБЛ. Госпитализация пациента показана при наличии тяжелого обострения.</a:t>
            </a:r>
            <a:endParaRPr lang="ru-RU" sz="2500" dirty="0"/>
          </a:p>
        </p:txBody>
      </p:sp>
    </p:spTree>
    <p:extLst>
      <p:ext uri="{BB962C8B-B14F-4D97-AF65-F5344CB8AC3E}">
        <p14:creationId xmlns="" xmlns:p14="http://schemas.microsoft.com/office/powerpoint/2010/main" val="3415983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6829" y="573578"/>
            <a:ext cx="108397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dirty="0" smtClean="0"/>
              <a:t>	</a:t>
            </a:r>
            <a:r>
              <a:rPr lang="ru-RU" sz="2800" dirty="0"/>
              <a:t>— Необходимо информировать пациентов о симптомах COVID-19 и необходимости при их появлении (например, лихорадки, сухого кашля или </a:t>
            </a:r>
            <a:r>
              <a:rPr lang="ru-RU" sz="2800" dirty="0" smtClean="0"/>
              <a:t>миалгии), </a:t>
            </a:r>
            <a:r>
              <a:rPr lang="ru-RU" sz="2800" dirty="0"/>
              <a:t>не </a:t>
            </a:r>
            <a:r>
              <a:rPr lang="ru-RU" sz="2800" dirty="0" smtClean="0"/>
              <a:t>начиная </a:t>
            </a:r>
            <a:r>
              <a:rPr lang="ru-RU" sz="2800" dirty="0"/>
              <a:t>самостоятельно прием пероральных кортикостероидов и/или антибиотиков, вызвать врача на дом для решения вопроса о дальнейшей тактике ведения пациента</a:t>
            </a:r>
            <a:r>
              <a:rPr lang="ru-RU" sz="2800" dirty="0" smtClean="0"/>
              <a:t>.</a:t>
            </a:r>
          </a:p>
          <a:p>
            <a:pPr algn="just"/>
            <a:r>
              <a:rPr lang="ru-RU" sz="2800" dirty="0" smtClean="0"/>
              <a:t>	— </a:t>
            </a:r>
            <a:r>
              <a:rPr lang="ru-RU" sz="2800" dirty="0"/>
              <a:t>Профилактический прием антибактериальных препаратов для снижения риска от COVID-19 не показан. </a:t>
            </a:r>
            <a:endParaRPr lang="ru-RU" sz="2800" dirty="0" smtClean="0"/>
          </a:p>
          <a:p>
            <a:pPr algn="just"/>
            <a:r>
              <a:rPr lang="ru-RU" sz="2800" dirty="0" smtClean="0"/>
              <a:t>	— </a:t>
            </a:r>
            <a:r>
              <a:rPr lang="ru-RU" sz="2800" dirty="0"/>
              <a:t>Пациенты могут продолжать использование </a:t>
            </a:r>
            <a:r>
              <a:rPr lang="ru-RU" sz="2800" dirty="0" err="1"/>
              <a:t>небулайзера</a:t>
            </a:r>
            <a:r>
              <a:rPr lang="ru-RU" sz="2800" dirty="0"/>
              <a:t>, так как аэрозоль поступает из жидкости в распылительной камере и не повышает риск инфицирования окружающих и </a:t>
            </a:r>
            <a:r>
              <a:rPr lang="ru-RU" sz="2800" dirty="0" smtClean="0"/>
              <a:t>оборудования.</a:t>
            </a:r>
            <a:endParaRPr lang="ru-RU" sz="2500" dirty="0"/>
          </a:p>
        </p:txBody>
      </p:sp>
    </p:spTree>
    <p:extLst>
      <p:ext uri="{BB962C8B-B14F-4D97-AF65-F5344CB8AC3E}">
        <p14:creationId xmlns="" xmlns:p14="http://schemas.microsoft.com/office/powerpoint/2010/main" val="515488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6829" y="573578"/>
            <a:ext cx="1083979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dirty="0" smtClean="0"/>
              <a:t>	</a:t>
            </a:r>
            <a:r>
              <a:rPr lang="ru-RU" sz="2800" dirty="0"/>
              <a:t>— Необходимо предупредить пациентов как можно чаще мыть руки и регулярно промывать маски для лица, мундштуки, </a:t>
            </a:r>
            <a:r>
              <a:rPr lang="ru-RU" sz="2800" dirty="0" err="1"/>
              <a:t>пикфлоуметры</a:t>
            </a:r>
            <a:r>
              <a:rPr lang="ru-RU" sz="2800" dirty="0"/>
              <a:t> жидкостью для мытья посуды или следовать инструкциям производителя</a:t>
            </a:r>
            <a:r>
              <a:rPr lang="ru-RU" sz="2800" dirty="0" smtClean="0"/>
              <a:t>.</a:t>
            </a:r>
          </a:p>
          <a:p>
            <a:pPr algn="just"/>
            <a:r>
              <a:rPr lang="ru-RU" sz="2800" dirty="0"/>
              <a:t>	</a:t>
            </a:r>
            <a:r>
              <a:rPr lang="ru-RU" sz="2800" dirty="0" smtClean="0"/>
              <a:t>— </a:t>
            </a:r>
            <a:r>
              <a:rPr lang="ru-RU" sz="2800" dirty="0"/>
              <a:t>Необходимо предупредить пациентов о запрете использования ингаляторов другими членами семьи с целью профилактики распространения COVID-19.</a:t>
            </a:r>
            <a:endParaRPr lang="ru-RU" sz="2500" dirty="0"/>
          </a:p>
        </p:txBody>
      </p:sp>
    </p:spTree>
    <p:extLst>
      <p:ext uri="{BB962C8B-B14F-4D97-AF65-F5344CB8AC3E}">
        <p14:creationId xmlns="" xmlns:p14="http://schemas.microsoft.com/office/powerpoint/2010/main" val="566353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0800000" flipV="1">
            <a:off x="1751012" y="340822"/>
            <a:ext cx="8689976" cy="723207"/>
          </a:xfrm>
        </p:spPr>
        <p:txBody>
          <a:bodyPr>
            <a:normAutofit/>
          </a:bodyPr>
          <a:lstStyle/>
          <a:p>
            <a:r>
              <a:rPr lang="ru-RU" sz="4000" dirty="0"/>
              <a:t>Бронхиальная </a:t>
            </a:r>
            <a:r>
              <a:rPr lang="ru-RU" sz="4000" dirty="0" smtClean="0"/>
              <a:t>астма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0451" y="1147156"/>
            <a:ext cx="1095617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dirty="0" smtClean="0"/>
              <a:t>	</a:t>
            </a:r>
            <a:r>
              <a:rPr lang="ru-RU" sz="2800" dirty="0"/>
              <a:t>Бронхиальная астма (БА), по мнению экспертов, не является высоким фактором риска для развития COVID-19. Однако тяжелая и неконтролируемая БА увеличивает риск тяжелого течения COVID-19. При пандемии COVID-19 пациенты с БА должны продолжить прием всех лекарственных препаратов для контроля БА, в том числе ингаляционные и системные </a:t>
            </a:r>
            <a:r>
              <a:rPr lang="ru-RU" sz="2800" dirty="0" err="1"/>
              <a:t>глюкокортикостероиды</a:t>
            </a:r>
            <a:r>
              <a:rPr lang="ru-RU" sz="2800" dirty="0"/>
              <a:t>, генно-инженерные биологические препараты. Это минимизирует риск обострений и, как следствие, контактов с медицинским персоналом и посещений медицинских организаций, что снижает риск инфицирования COVID-19.</a:t>
            </a:r>
            <a:endParaRPr lang="ru-RU" sz="2500" dirty="0"/>
          </a:p>
        </p:txBody>
      </p:sp>
    </p:spTree>
    <p:extLst>
      <p:ext uri="{BB962C8B-B14F-4D97-AF65-F5344CB8AC3E}">
        <p14:creationId xmlns="" xmlns:p14="http://schemas.microsoft.com/office/powerpoint/2010/main" val="32095048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0451" y="1147156"/>
            <a:ext cx="1095617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dirty="0" smtClean="0"/>
              <a:t>	</a:t>
            </a:r>
            <a:r>
              <a:rPr lang="ru-RU" sz="2800" dirty="0"/>
              <a:t>В соответствии с «Временными клиническими рекомендациями по диагностике и лечению новой </a:t>
            </a:r>
            <a:r>
              <a:rPr lang="ru-RU" sz="2800" dirty="0" err="1"/>
              <a:t>коронавирусной</a:t>
            </a:r>
            <a:r>
              <a:rPr lang="ru-RU" sz="2800" dirty="0"/>
              <a:t> инфекции» (версия 6) имеются риски неблагоприятного лекарственного взаимодействия при этиотропной терапии COVID-19 и некоторых ИГКС (табл. 6).</a:t>
            </a:r>
            <a:endParaRPr lang="ru-RU" sz="2500" dirty="0"/>
          </a:p>
        </p:txBody>
      </p:sp>
    </p:spTree>
    <p:extLst>
      <p:ext uri="{BB962C8B-B14F-4D97-AF65-F5344CB8AC3E}">
        <p14:creationId xmlns="" xmlns:p14="http://schemas.microsoft.com/office/powerpoint/2010/main" val="4272106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274321"/>
            <a:ext cx="8689976" cy="1005839"/>
          </a:xfrm>
        </p:spPr>
        <p:txBody>
          <a:bodyPr/>
          <a:lstStyle/>
          <a:p>
            <a:r>
              <a:rPr lang="ru-RU" dirty="0"/>
              <a:t>Общие положения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1012" y="1571106"/>
            <a:ext cx="8689976" cy="3686694"/>
          </a:xfrm>
        </p:spPr>
        <p:txBody>
          <a:bodyPr>
            <a:normAutofit/>
          </a:bodyPr>
          <a:lstStyle/>
          <a:p>
            <a:r>
              <a:rPr lang="ru-RU" sz="3600" dirty="0"/>
              <a:t>Пациенты с хроническими заболеваниями органов дыхания имеют высокий риск неблагоприятного течения COVID-19.</a:t>
            </a:r>
          </a:p>
        </p:txBody>
      </p:sp>
    </p:spTree>
    <p:extLst>
      <p:ext uri="{BB962C8B-B14F-4D97-AF65-F5344CB8AC3E}">
        <p14:creationId xmlns="" xmlns:p14="http://schemas.microsoft.com/office/powerpoint/2010/main" val="417299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0451" y="1147156"/>
            <a:ext cx="1095617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dirty="0" smtClean="0"/>
              <a:t>	</a:t>
            </a:r>
            <a:r>
              <a:rPr lang="ru-RU" sz="2800" dirty="0"/>
              <a:t>Однако в настоящее время нет убедительных доказательств того, что ИГКС или генно-инженерные биологические препараты, применяемые при БА, оказывают неблагоприятное влияние на течение инфекции COVID-19. Более того, прекращение приема пероральных СГКС может привести к обострению БА. При лечении обострения БА не нужно откладывать назначение СГКС, т.к. это может привести к риску </a:t>
            </a:r>
            <a:r>
              <a:rPr lang="ru-RU" sz="2800" dirty="0" err="1"/>
              <a:t>жизнеугрожающего</a:t>
            </a:r>
            <a:r>
              <a:rPr lang="ru-RU" sz="2800" dirty="0"/>
              <a:t> обострения. При общении с пациентами необходимо предупредить их об этом. При лечении COVID-19 у пациентов с БА следует </a:t>
            </a:r>
            <a:r>
              <a:rPr lang="ru-RU" sz="2800" dirty="0" err="1"/>
              <a:t>мониторировать</a:t>
            </a:r>
            <a:r>
              <a:rPr lang="ru-RU" sz="2800" dirty="0"/>
              <a:t> возможное возникновение побочных эффектов препаратов базисной терапии БА.</a:t>
            </a:r>
            <a:endParaRPr lang="ru-RU" sz="2500" dirty="0"/>
          </a:p>
        </p:txBody>
      </p:sp>
    </p:spTree>
    <p:extLst>
      <p:ext uri="{BB962C8B-B14F-4D97-AF65-F5344CB8AC3E}">
        <p14:creationId xmlns="" xmlns:p14="http://schemas.microsoft.com/office/powerpoint/2010/main" val="35999644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0575" y="349135"/>
            <a:ext cx="1100605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dirty="0" smtClean="0"/>
              <a:t>	</a:t>
            </a:r>
            <a:r>
              <a:rPr lang="ru-RU" sz="3200" dirty="0"/>
              <a:t>При подозрении на наличие у пациента с БА COVID-19</a:t>
            </a:r>
            <a:r>
              <a:rPr lang="ru-RU" sz="3200" dirty="0" smtClean="0"/>
              <a:t>:</a:t>
            </a:r>
          </a:p>
          <a:p>
            <a:pPr algn="just"/>
            <a:r>
              <a:rPr lang="ru-RU" sz="2800" dirty="0"/>
              <a:t>	</a:t>
            </a:r>
            <a:r>
              <a:rPr lang="ru-RU" sz="2800" dirty="0" smtClean="0"/>
              <a:t>— </a:t>
            </a:r>
            <a:r>
              <a:rPr lang="ru-RU" sz="2800" dirty="0"/>
              <a:t>Действия в отношении пациента определяются регламентирующими документами Минздрава России, органов исполнительной власти в сфере здравоохранения субъектов Российской Федерации</a:t>
            </a:r>
            <a:r>
              <a:rPr lang="ru-RU" sz="2800" dirty="0" smtClean="0"/>
              <a:t>.</a:t>
            </a:r>
          </a:p>
          <a:p>
            <a:pPr algn="just"/>
            <a:r>
              <a:rPr lang="ru-RU" sz="2800" dirty="0"/>
              <a:t>	</a:t>
            </a:r>
            <a:r>
              <a:rPr lang="ru-RU" sz="2800" dirty="0" smtClean="0"/>
              <a:t>— </a:t>
            </a:r>
            <a:r>
              <a:rPr lang="ru-RU" sz="2800" dirty="0"/>
              <a:t>При оценке степени тяжести течения COVID-19 следует учитывать, что у пациентов с тяжелой БА при наличии дыхательной недостаточности насыщение крови кислородом изначально может быть низким (SpО2 ≤93</a:t>
            </a:r>
            <a:r>
              <a:rPr lang="ru-RU" sz="2800" dirty="0" smtClean="0"/>
              <a:t>%).</a:t>
            </a:r>
          </a:p>
          <a:p>
            <a:pPr algn="just"/>
            <a:r>
              <a:rPr lang="ru-RU" sz="2800" dirty="0" smtClean="0"/>
              <a:t>— </a:t>
            </a:r>
            <a:r>
              <a:rPr lang="ru-RU" sz="2800" dirty="0"/>
              <a:t>Диспансерное наблюдение пациентов с БА, перенесших COVID-19, осложненную пневмонией, осуществляется в соответствии с рекомендациями диспансерного наблюдения за пациентами с COVID-19 и пневмонией.</a:t>
            </a:r>
            <a:endParaRPr lang="ru-RU" sz="2500" dirty="0"/>
          </a:p>
        </p:txBody>
      </p:sp>
    </p:spTree>
    <p:extLst>
      <p:ext uri="{BB962C8B-B14F-4D97-AF65-F5344CB8AC3E}">
        <p14:creationId xmlns="" xmlns:p14="http://schemas.microsoft.com/office/powerpoint/2010/main" val="102847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0575" y="349135"/>
            <a:ext cx="1100605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dirty="0" smtClean="0"/>
              <a:t>	</a:t>
            </a:r>
            <a:r>
              <a:rPr lang="ru-RU" sz="3200" dirty="0"/>
              <a:t>— При развитии у пациента обострения БА лечение проводится в зависимости от тяжести обострения. Вопрос усиления </a:t>
            </a:r>
            <a:r>
              <a:rPr lang="ru-RU" sz="3200" dirty="0" err="1"/>
              <a:t>бронхолитической</a:t>
            </a:r>
            <a:r>
              <a:rPr lang="ru-RU" sz="3200" dirty="0"/>
              <a:t> терапии, назначения СГКС решается в зависимости от тяжести обострения БА. Госпитализация пациента показана при наличии тяжелого обострения</a:t>
            </a:r>
            <a:r>
              <a:rPr lang="ru-RU" sz="3200" dirty="0" smtClean="0"/>
              <a:t>.</a:t>
            </a:r>
          </a:p>
          <a:p>
            <a:pPr algn="just"/>
            <a:r>
              <a:rPr lang="ru-RU" sz="3200" dirty="0" smtClean="0"/>
              <a:t>— </a:t>
            </a:r>
            <a:r>
              <a:rPr lang="ru-RU" sz="3200" dirty="0"/>
              <a:t>Необходимо предупредить пациентов не начинать короткий курс пероральных ГКС и/или антибиотиков при появлении симптомов COVID-19 (например, лихорадки, сухого кашля или миалгии). В этом случае необходимо вызвать врача на дом для решения вопроса о дальнейшей тактике ведения пациента.</a:t>
            </a:r>
            <a:endParaRPr lang="ru-RU" sz="2500" dirty="0"/>
          </a:p>
        </p:txBody>
      </p:sp>
    </p:spTree>
    <p:extLst>
      <p:ext uri="{BB962C8B-B14F-4D97-AF65-F5344CB8AC3E}">
        <p14:creationId xmlns="" xmlns:p14="http://schemas.microsoft.com/office/powerpoint/2010/main" val="164201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0575" y="349135"/>
            <a:ext cx="1100605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dirty="0" smtClean="0"/>
              <a:t>	</a:t>
            </a:r>
            <a:r>
              <a:rPr lang="ru-RU" sz="3200" dirty="0"/>
              <a:t>— Пациенты могут продолжать использование </a:t>
            </a:r>
            <a:r>
              <a:rPr lang="ru-RU" sz="3200" dirty="0" err="1"/>
              <a:t>небулайзера</a:t>
            </a:r>
            <a:r>
              <a:rPr lang="ru-RU" sz="3200" dirty="0"/>
              <a:t>, т.к. аэрозоль поступает из жидкости в распылительной камере и не повышает риск инфицирования окружающих и оборудования</a:t>
            </a:r>
            <a:r>
              <a:rPr lang="ru-RU" sz="3200" dirty="0" smtClean="0"/>
              <a:t>.</a:t>
            </a:r>
          </a:p>
          <a:p>
            <a:pPr algn="just"/>
            <a:r>
              <a:rPr lang="ru-RU" sz="3200" dirty="0" smtClean="0"/>
              <a:t>— </a:t>
            </a:r>
            <a:r>
              <a:rPr lang="ru-RU" sz="3200" dirty="0"/>
              <a:t>Необходимо предупредить пациентов как можно чаще мыть руки и регулярно промывать маски для лица, мундштуки, </a:t>
            </a:r>
            <a:r>
              <a:rPr lang="ru-RU" sz="3200" dirty="0" err="1"/>
              <a:t>пикфлоуметры</a:t>
            </a:r>
            <a:r>
              <a:rPr lang="ru-RU" sz="3200" dirty="0"/>
              <a:t> жидкостью для мытья посуды , следуя инструкциям производителя</a:t>
            </a:r>
            <a:r>
              <a:rPr lang="ru-RU" sz="3200" dirty="0" smtClean="0"/>
              <a:t>.</a:t>
            </a:r>
          </a:p>
          <a:p>
            <a:pPr algn="just"/>
            <a:r>
              <a:rPr lang="ru-RU" sz="3200" dirty="0" smtClean="0"/>
              <a:t>— </a:t>
            </a:r>
            <a:r>
              <a:rPr lang="ru-RU" sz="3200" dirty="0"/>
              <a:t>Необходимо предупредить пациентов о запрете использования ингаляторов другими членами семьи с целью профилактики распространения COVID-19.</a:t>
            </a:r>
            <a:endParaRPr lang="ru-RU" sz="2500" dirty="0"/>
          </a:p>
        </p:txBody>
      </p:sp>
    </p:spTree>
    <p:extLst>
      <p:ext uri="{BB962C8B-B14F-4D97-AF65-F5344CB8AC3E}">
        <p14:creationId xmlns="" xmlns:p14="http://schemas.microsoft.com/office/powerpoint/2010/main" val="98471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Таблица 5. Стратификация риска тяжелого течения COVID-19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3836999"/>
              </p:ext>
            </p:extLst>
          </p:nvPr>
        </p:nvGraphicFramePr>
        <p:xfrm>
          <a:off x="1141413" y="2249488"/>
          <a:ext cx="99060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0">
                  <a:extLst>
                    <a:ext uri="{9D8B030D-6E8A-4147-A177-3AD203B41FA5}">
                      <a16:colId xmlns="" xmlns:a16="http://schemas.microsoft.com/office/drawing/2014/main" val="598620898"/>
                    </a:ext>
                  </a:extLst>
                </a:gridCol>
                <a:gridCol w="3302000">
                  <a:extLst>
                    <a:ext uri="{9D8B030D-6E8A-4147-A177-3AD203B41FA5}">
                      <a16:colId xmlns="" xmlns:a16="http://schemas.microsoft.com/office/drawing/2014/main" val="3011712282"/>
                    </a:ext>
                  </a:extLst>
                </a:gridCol>
                <a:gridCol w="3302000">
                  <a:extLst>
                    <a:ext uri="{9D8B030D-6E8A-4147-A177-3AD203B41FA5}">
                      <a16:colId xmlns="" xmlns:a16="http://schemas.microsoft.com/office/drawing/2014/main" val="1401338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Высокий риск</a:t>
                      </a:r>
                      <a:endParaRPr lang="ru-RU" dirty="0"/>
                    </a:p>
                  </a:txBody>
                  <a:tcPr marL="87406" marR="8740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Умеренный риск</a:t>
                      </a:r>
                      <a:endParaRPr lang="ru-RU" dirty="0"/>
                    </a:p>
                  </a:txBody>
                  <a:tcPr marL="87406" marR="8740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Низкий риск</a:t>
                      </a:r>
                      <a:endParaRPr lang="ru-RU" dirty="0"/>
                    </a:p>
                  </a:txBody>
                  <a:tcPr marL="87406" marR="87406"/>
                </a:tc>
                <a:extLst>
                  <a:ext uri="{0D108BD9-81ED-4DB2-BD59-A6C34878D82A}">
                    <a16:rowId xmlns="" xmlns:a16="http://schemas.microsoft.com/office/drawing/2014/main" val="1792295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 ≥65 лет; проживание в доме престарелых или учреждении длительного ухода; </a:t>
                      </a:r>
                      <a:r>
                        <a:rPr lang="ru-RU" dirty="0" err="1" smtClean="0"/>
                        <a:t>иммунокомпрометирующее</a:t>
                      </a:r>
                      <a:r>
                        <a:rPr lang="ru-RU" dirty="0" smtClean="0"/>
                        <a:t> состояние; ХОБЛ/БА средней или тяжелой степени; ССЗ; ИМТ ≥40 кг/м2 ; СД; пациент на диализе; цереброваскулярные заболевания; хроническая болезнь печени</a:t>
                      </a:r>
                      <a:endParaRPr lang="ru-RU" dirty="0"/>
                    </a:p>
                  </a:txBody>
                  <a:tcPr marL="87406" marR="8740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 от 20 до 64 лет без сопутствующих заболеваний из группы высокого риска. Возраст </a:t>
                      </a:r>
                      <a:r>
                        <a:rPr lang="ru-RU" dirty="0" smtClean="0"/>
                        <a:t> менее 20 лет с заболеваниями из группы из группы высокого риска.</a:t>
                      </a:r>
                      <a:endParaRPr lang="ru-RU" dirty="0"/>
                    </a:p>
                  </a:txBody>
                  <a:tcPr marL="87406" marR="8740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 </a:t>
                      </a:r>
                      <a:r>
                        <a:rPr lang="ru-RU" dirty="0" smtClean="0"/>
                        <a:t>менее</a:t>
                      </a:r>
                      <a:r>
                        <a:rPr lang="ru-RU" baseline="0" dirty="0" smtClean="0"/>
                        <a:t> 20 лет без хронических заболеваний</a:t>
                      </a:r>
                      <a:endParaRPr lang="ru-RU" dirty="0"/>
                    </a:p>
                  </a:txBody>
                  <a:tcPr marL="87406" marR="87406"/>
                </a:tc>
                <a:extLst>
                  <a:ext uri="{0D108BD9-81ED-4DB2-BD59-A6C34878D82A}">
                    <a16:rowId xmlns="" xmlns:a16="http://schemas.microsoft.com/office/drawing/2014/main" val="1323887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6580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174568"/>
            <a:ext cx="10364451" cy="706582"/>
          </a:xfrm>
        </p:spPr>
        <p:txBody>
          <a:bodyPr>
            <a:normAutofit/>
          </a:bodyPr>
          <a:lstStyle/>
          <a:p>
            <a:r>
              <a:rPr lang="ru-RU" dirty="0"/>
              <a:t>Чек-лист опроса пациента с ХОБЛ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55817071"/>
              </p:ext>
            </p:extLst>
          </p:nvPr>
        </p:nvGraphicFramePr>
        <p:xfrm>
          <a:off x="914400" y="881143"/>
          <a:ext cx="10363200" cy="5096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0596">
                  <a:extLst>
                    <a:ext uri="{9D8B030D-6E8A-4147-A177-3AD203B41FA5}">
                      <a16:colId xmlns="" xmlns:a16="http://schemas.microsoft.com/office/drawing/2014/main" val="3079049504"/>
                    </a:ext>
                  </a:extLst>
                </a:gridCol>
                <a:gridCol w="1098204">
                  <a:extLst>
                    <a:ext uri="{9D8B030D-6E8A-4147-A177-3AD203B41FA5}">
                      <a16:colId xmlns="" xmlns:a16="http://schemas.microsoft.com/office/drawing/2014/main" val="3174975765"/>
                    </a:ext>
                  </a:extLst>
                </a:gridCol>
                <a:gridCol w="3454400">
                  <a:extLst>
                    <a:ext uri="{9D8B030D-6E8A-4147-A177-3AD203B41FA5}">
                      <a16:colId xmlns="" xmlns:a16="http://schemas.microsoft.com/office/drawing/2014/main" val="2824346974"/>
                    </a:ext>
                  </a:extLst>
                </a:gridCol>
              </a:tblGrid>
              <a:tr h="44513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Вопрос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Алгоритм действий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2054210"/>
                  </a:ext>
                </a:extLst>
              </a:tr>
              <a:tr h="26977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Оценка текущего состояния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48824974"/>
                  </a:ext>
                </a:extLst>
              </a:tr>
              <a:tr h="445131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Определение степени одышки по шкале </a:t>
                      </a:r>
                      <a:r>
                        <a:rPr lang="ru-RU" sz="1600" dirty="0" err="1" smtClean="0"/>
                        <a:t>mMRC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55591536"/>
                  </a:ext>
                </a:extLst>
              </a:tr>
              <a:tr h="445131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1.1. Вы чувствуете одышку только при сильной физической нагрузке?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ДА/НЕТ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При ответе ДА — 0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6745232"/>
                  </a:ext>
                </a:extLst>
              </a:tr>
              <a:tr h="445131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1.2. Вы задыхаетесь, когда быстро идете по ровной местности или поднимаетесь по пологому холму?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ДА/НЕТ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При ответе ДА — 1-я степень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99392885"/>
                  </a:ext>
                </a:extLst>
              </a:tr>
              <a:tr h="445131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1.3. Из-за одышки Вы ходите по ровной местности медленнее, чем люди того же возраста, или у Вас останавливается дыхание, когда Вы идете по ровной местности в привычном для Вас темпе?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ДА/НЕТ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При ответе ДА — 2-я степень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34024230"/>
                  </a:ext>
                </a:extLst>
              </a:tr>
              <a:tr h="445131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1.4. Вы задыхаетесь после того, как пройдете примерно 100 м, или после нескольких минут ходьбы по ровной местности?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ДА/НЕТ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При ответе ДА — 3-я степень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00223474"/>
                  </a:ext>
                </a:extLst>
              </a:tr>
              <a:tr h="445131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1.5. У Вас слишком сильная одышка, чтобы выходить из дому, или Вы </a:t>
                      </a:r>
                      <a:r>
                        <a:rPr lang="ru-RU" sz="1600" dirty="0" smtClean="0"/>
                        <a:t>задыхаетесь</a:t>
                      </a:r>
                      <a:r>
                        <a:rPr lang="ru-RU" sz="1600" dirty="0" smtClean="0"/>
                        <a:t>, когда одеваетесь или раздеваетесь?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ДА/НЕТ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При ответе ДА — 4 степень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7090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6662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46505085"/>
              </p:ext>
            </p:extLst>
          </p:nvPr>
        </p:nvGraphicFramePr>
        <p:xfrm>
          <a:off x="914400" y="266700"/>
          <a:ext cx="10363200" cy="646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5535">
                  <a:extLst>
                    <a:ext uri="{9D8B030D-6E8A-4147-A177-3AD203B41FA5}">
                      <a16:colId xmlns="" xmlns:a16="http://schemas.microsoft.com/office/drawing/2014/main" val="2060313726"/>
                    </a:ext>
                  </a:extLst>
                </a:gridCol>
                <a:gridCol w="1073265">
                  <a:extLst>
                    <a:ext uri="{9D8B030D-6E8A-4147-A177-3AD203B41FA5}">
                      <a16:colId xmlns="" xmlns:a16="http://schemas.microsoft.com/office/drawing/2014/main" val="2024257905"/>
                    </a:ext>
                  </a:extLst>
                </a:gridCol>
                <a:gridCol w="3454400">
                  <a:extLst>
                    <a:ext uri="{9D8B030D-6E8A-4147-A177-3AD203B41FA5}">
                      <a16:colId xmlns="" xmlns:a16="http://schemas.microsoft.com/office/drawing/2014/main" val="32213562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Вопрос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Алгоритм действий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37178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2. Необходимо оценивать одышку и в момент общения с пациентом. Говорит он длинными предложениями, без затруднений. Или речь его фразами, или отдельными словами — т.е. одышка не позволяет пациенту закончить предложение. Или можно услышать хрипы, которые есть у пациента при выраженной бронхиальной обструкции.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ДА/НЕТ</a:t>
                      </a:r>
                      <a:endParaRPr lang="ru-RU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При ответе ДА — выяснение причин, опрос на наличие симптомов COVID-19, решение вопроса о наличии обострения/исключение других причин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63306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3. При оценке степени одышки — уточнить, не произошло ли усиления ее за последний день, неделю.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/>
                        <a:t>ДА/НЕТ</a:t>
                      </a:r>
                      <a:endParaRPr lang="ru-RU" sz="16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90530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4. Вы так затаили дыхание, что не можете сказать больше, чем несколько слов?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/>
                        <a:t>ДА/НЕТ</a:t>
                      </a:r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При ответе ДА — исключение других причин, усиление терапии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94423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5. Вы дышите тяжелее или быстрее, чем обычно, когда вообще ничего не делаете?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ДА/НЕТ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При ответе ДА — исключение других причин, усиление </a:t>
                      </a:r>
                      <a:r>
                        <a:rPr lang="ru-RU" sz="1600" dirty="0" err="1" smtClean="0"/>
                        <a:t>бронхолитической</a:t>
                      </a:r>
                      <a:r>
                        <a:rPr lang="ru-RU" sz="1600" dirty="0" smtClean="0"/>
                        <a:t> терапии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09330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6. Вы так больны, что перестали заниматься всеми своими обычными повседневными делами?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/>
                        <a:t>ДА/НЕТ</a:t>
                      </a:r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При ответе ДА — исключение других причин, усиление терапии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99051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7. Ваше дыхание быстрее, медленнее или такое же, как обычно?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ДА/НЕТ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При ответе ДА — исключение других причин, усиление терапии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71289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8. Что Вы могли сделать вчера, Вы не можете сделать сегодня?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/>
                        <a:t>ДА/НЕТ</a:t>
                      </a:r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При ответе ДА — исключение других причин, усиление терапии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80336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9. Сегодня Вы задыхаетесь больше, чем вчера? Какие действия сегодня вызывают одышку, а вчера Вы их выполняли без нее?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ДА/НЕТ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При ответе ДА — может свидетельствовать об обострении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2969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7809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10434793"/>
              </p:ext>
            </p:extLst>
          </p:nvPr>
        </p:nvGraphicFramePr>
        <p:xfrm>
          <a:off x="914400" y="266700"/>
          <a:ext cx="10363200" cy="595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5535">
                  <a:extLst>
                    <a:ext uri="{9D8B030D-6E8A-4147-A177-3AD203B41FA5}">
                      <a16:colId xmlns="" xmlns:a16="http://schemas.microsoft.com/office/drawing/2014/main" val="2060313726"/>
                    </a:ext>
                  </a:extLst>
                </a:gridCol>
                <a:gridCol w="1073265">
                  <a:extLst>
                    <a:ext uri="{9D8B030D-6E8A-4147-A177-3AD203B41FA5}">
                      <a16:colId xmlns="" xmlns:a16="http://schemas.microsoft.com/office/drawing/2014/main" val="2024257905"/>
                    </a:ext>
                  </a:extLst>
                </a:gridCol>
                <a:gridCol w="3454400">
                  <a:extLst>
                    <a:ext uri="{9D8B030D-6E8A-4147-A177-3AD203B41FA5}">
                      <a16:colId xmlns="" xmlns:a16="http://schemas.microsoft.com/office/drawing/2014/main" val="32213562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Вопрос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Алгоритм действий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3717814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Оценка кашля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63306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10. Изменился ли характер кашля, его интенсивность?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/>
                        <a:t>ДА/НЕТ</a:t>
                      </a:r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 ответе ДА — может свидетельствовать об обострении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90530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11. Кашель стал чаще? С чем это связано?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/>
                        <a:t>ДА/НЕТ</a:t>
                      </a:r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При ответе ДА — может свидетельствовать об обострении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94423156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Оценка хронической продукции мокроты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09330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ru-RU" sz="1600" dirty="0" smtClean="0"/>
                    </a:p>
                    <a:p>
                      <a:pPr algn="just"/>
                      <a:r>
                        <a:rPr lang="ru-RU" sz="1600" dirty="0" smtClean="0"/>
                        <a:t>12. Мокроты столько же, как обычно?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ДА/НЕТ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При ответе ДА — увеличение количества мокроты может свидетельствовать об обострении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99051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ru-RU" sz="1600" dirty="0" smtClean="0"/>
                    </a:p>
                    <a:p>
                      <a:pPr algn="just"/>
                      <a:r>
                        <a:rPr lang="ru-RU" sz="1600" dirty="0" smtClean="0"/>
                        <a:t>13. Она отходит легко?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ДА/НЕТ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При ответе ДА — затруднение отхождения мокроты может свидетельствовать об обострении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71289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ru-RU" sz="1600" dirty="0" smtClean="0"/>
                    </a:p>
                    <a:p>
                      <a:pPr algn="just"/>
                      <a:endParaRPr lang="ru-RU" sz="1600" dirty="0" smtClean="0"/>
                    </a:p>
                    <a:p>
                      <a:pPr algn="just"/>
                      <a:endParaRPr lang="ru-RU" sz="1600" dirty="0" smtClean="0"/>
                    </a:p>
                    <a:p>
                      <a:pPr algn="just"/>
                      <a:r>
                        <a:rPr lang="ru-RU" sz="1600" dirty="0" smtClean="0"/>
                        <a:t>14. Какого цвета мокрота? Светлая, желтая, зеленая?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описание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Усиление </a:t>
                      </a:r>
                      <a:r>
                        <a:rPr lang="ru-RU" sz="1600" dirty="0" err="1" smtClean="0"/>
                        <a:t>гнойности</a:t>
                      </a:r>
                      <a:r>
                        <a:rPr lang="ru-RU" sz="1600" dirty="0" smtClean="0"/>
                        <a:t> мокроты свидетельствует о возможном бактериальном воспалении. Следует уточнить другие признаки обострения решить вопрос о необходимости назначения антибактериальных препаратов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80336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730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1138927"/>
              </p:ext>
            </p:extLst>
          </p:nvPr>
        </p:nvGraphicFramePr>
        <p:xfrm>
          <a:off x="914400" y="266700"/>
          <a:ext cx="10363200" cy="610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5535">
                  <a:extLst>
                    <a:ext uri="{9D8B030D-6E8A-4147-A177-3AD203B41FA5}">
                      <a16:colId xmlns="" xmlns:a16="http://schemas.microsoft.com/office/drawing/2014/main" val="2060313726"/>
                    </a:ext>
                  </a:extLst>
                </a:gridCol>
                <a:gridCol w="1073265">
                  <a:extLst>
                    <a:ext uri="{9D8B030D-6E8A-4147-A177-3AD203B41FA5}">
                      <a16:colId xmlns="" xmlns:a16="http://schemas.microsoft.com/office/drawing/2014/main" val="2024257905"/>
                    </a:ext>
                  </a:extLst>
                </a:gridCol>
                <a:gridCol w="3454400">
                  <a:extLst>
                    <a:ext uri="{9D8B030D-6E8A-4147-A177-3AD203B41FA5}">
                      <a16:colId xmlns="" xmlns:a16="http://schemas.microsoft.com/office/drawing/2014/main" val="32213562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Вопрос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Алгоритм действий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37178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ru-RU" sz="1600" dirty="0" smtClean="0"/>
                    </a:p>
                    <a:p>
                      <a:pPr algn="just"/>
                      <a:r>
                        <a:rPr lang="ru-RU" sz="1600" dirty="0" smtClean="0"/>
                        <a:t>15. Сколько раз Вы использовали ингалятор? Это чаще, чем обычно?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ДА/НЕТ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 ответе ДА — уточнить правильность техники ингаляции, при необходимости усиление </a:t>
                      </a:r>
                      <a:r>
                        <a:rPr lang="ru-RU" sz="1600" dirty="0" err="1" smtClean="0"/>
                        <a:t>бронхолитической</a:t>
                      </a:r>
                      <a:r>
                        <a:rPr lang="ru-RU" sz="1600" dirty="0" smtClean="0"/>
                        <a:t> терапии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90530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16. Это чаще, чем обычно?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ДА/НЕТ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При ответе ДА — усиление </a:t>
                      </a:r>
                      <a:r>
                        <a:rPr lang="ru-RU" sz="1600" dirty="0" err="1" smtClean="0"/>
                        <a:t>бронхолитической</a:t>
                      </a:r>
                      <a:r>
                        <a:rPr lang="ru-RU" sz="1600" dirty="0" smtClean="0"/>
                        <a:t> терапии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94423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17. Как Вы считаете, с чем это связано: ухудшение погоды, простуда..?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Исключение триггеров, усиление </a:t>
                      </a:r>
                      <a:r>
                        <a:rPr lang="ru-RU" sz="1600" dirty="0" err="1" smtClean="0"/>
                        <a:t>бронхолитической</a:t>
                      </a:r>
                      <a:r>
                        <a:rPr lang="ru-RU" sz="1600" dirty="0" smtClean="0"/>
                        <a:t> терапии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99051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ru-RU" sz="1600" dirty="0" smtClean="0"/>
                    </a:p>
                    <a:p>
                      <a:pPr algn="just"/>
                      <a:endParaRPr lang="ru-RU" sz="1600" dirty="0" smtClean="0"/>
                    </a:p>
                    <a:p>
                      <a:pPr algn="just"/>
                      <a:endParaRPr lang="ru-RU" sz="1600" dirty="0" smtClean="0"/>
                    </a:p>
                    <a:p>
                      <a:pPr algn="just"/>
                      <a:endParaRPr lang="ru-RU" sz="1600" dirty="0" smtClean="0"/>
                    </a:p>
                    <a:p>
                      <a:pPr algn="just"/>
                      <a:r>
                        <a:rPr lang="ru-RU" sz="1600" dirty="0" smtClean="0"/>
                        <a:t>18. Следует подумать об обострении заболевания при усилении одышки, усилении кашля. Затруднения в отхождении мокроты, усилении </a:t>
                      </a:r>
                      <a:r>
                        <a:rPr lang="ru-RU" sz="1600" dirty="0" err="1" smtClean="0"/>
                        <a:t>гнойности</a:t>
                      </a:r>
                      <a:r>
                        <a:rPr lang="ru-RU" sz="1600" dirty="0" smtClean="0"/>
                        <a:t> мокроты — изменения в состоянии больного, выходящие за рамки ежедневных колебаний.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ДА/НЕТ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Во всех случаях при выявлении риска обострения необходимо проводить опрос на наличие симптомов COVID-19 и уточнять эпидемиологический анамнез, т.к. симптомы обострения ХОБЛ имеют сходство с симптомами COVID-19 для определения дальнейшей тактики ведения пациентов. Усиление </a:t>
                      </a:r>
                      <a:r>
                        <a:rPr lang="ru-RU" sz="1600" dirty="0" err="1" smtClean="0"/>
                        <a:t>бронхолитической</a:t>
                      </a:r>
                      <a:r>
                        <a:rPr lang="ru-RU" sz="1600" dirty="0" smtClean="0"/>
                        <a:t> терапии, рассматривается необходимость назначения ГКС и антибактериальной терапии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71289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4380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174568"/>
            <a:ext cx="10364451" cy="706582"/>
          </a:xfrm>
        </p:spPr>
        <p:txBody>
          <a:bodyPr>
            <a:normAutofit/>
          </a:bodyPr>
          <a:lstStyle/>
          <a:p>
            <a:r>
              <a:rPr lang="ru-RU" dirty="0"/>
              <a:t>Чек-лист опроса пациента с </a:t>
            </a:r>
            <a:r>
              <a:rPr lang="ru-RU" dirty="0" smtClean="0"/>
              <a:t>Ба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85758086"/>
              </p:ext>
            </p:extLst>
          </p:nvPr>
        </p:nvGraphicFramePr>
        <p:xfrm>
          <a:off x="914400" y="881143"/>
          <a:ext cx="10363200" cy="5596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0596">
                  <a:extLst>
                    <a:ext uri="{9D8B030D-6E8A-4147-A177-3AD203B41FA5}">
                      <a16:colId xmlns="" xmlns:a16="http://schemas.microsoft.com/office/drawing/2014/main" val="3079049504"/>
                    </a:ext>
                  </a:extLst>
                </a:gridCol>
                <a:gridCol w="1098204">
                  <a:extLst>
                    <a:ext uri="{9D8B030D-6E8A-4147-A177-3AD203B41FA5}">
                      <a16:colId xmlns="" xmlns:a16="http://schemas.microsoft.com/office/drawing/2014/main" val="3174975765"/>
                    </a:ext>
                  </a:extLst>
                </a:gridCol>
                <a:gridCol w="3454400">
                  <a:extLst>
                    <a:ext uri="{9D8B030D-6E8A-4147-A177-3AD203B41FA5}">
                      <a16:colId xmlns="" xmlns:a16="http://schemas.microsoft.com/office/drawing/2014/main" val="2824346974"/>
                    </a:ext>
                  </a:extLst>
                </a:gridCol>
              </a:tblGrid>
              <a:tr h="44513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Вопрос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Алгоритм действий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2054210"/>
                  </a:ext>
                </a:extLst>
              </a:tr>
              <a:tr h="26977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Определение уровня контроля над бронхиальной астмой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48824974"/>
                  </a:ext>
                </a:extLst>
              </a:tr>
              <a:tr h="445131">
                <a:tc>
                  <a:txBody>
                    <a:bodyPr/>
                    <a:lstStyle/>
                    <a:p>
                      <a:pPr algn="just"/>
                      <a:endParaRPr lang="ru-RU" sz="1400" dirty="0" smtClean="0"/>
                    </a:p>
                    <a:p>
                      <a:pPr algn="just"/>
                      <a:endParaRPr lang="ru-RU" sz="1400" dirty="0" smtClean="0"/>
                    </a:p>
                    <a:p>
                      <a:pPr algn="just"/>
                      <a:r>
                        <a:rPr lang="ru-RU" sz="1400" dirty="0" smtClean="0"/>
                        <a:t>Вы испытываете дневные симптомы?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ДА/НЕТ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При ответе ДА — уточнить частоту и длительность приступа, использование </a:t>
                      </a:r>
                      <a:r>
                        <a:rPr lang="ru-RU" sz="1400" dirty="0" err="1" smtClean="0"/>
                        <a:t>бронхолитика</a:t>
                      </a:r>
                      <a:r>
                        <a:rPr lang="ru-RU" sz="1400" dirty="0" smtClean="0"/>
                        <a:t> короткого действия для снятия симптомов, как быстро купируется приступ*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6745232"/>
                  </a:ext>
                </a:extLst>
              </a:tr>
              <a:tr h="445131">
                <a:tc>
                  <a:txBody>
                    <a:bodyPr/>
                    <a:lstStyle/>
                    <a:p>
                      <a:pPr algn="just"/>
                      <a:endParaRPr lang="ru-RU" sz="1400" dirty="0" smtClean="0"/>
                    </a:p>
                    <a:p>
                      <a:pPr algn="just"/>
                      <a:endParaRPr lang="ru-RU" sz="1400" dirty="0" smtClean="0"/>
                    </a:p>
                    <a:p>
                      <a:pPr algn="just"/>
                      <a:r>
                        <a:rPr lang="ru-RU" sz="1400" dirty="0" smtClean="0"/>
                        <a:t>Вы просыпаетесь ночью из-за приступов удушья?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ДА/НЕТ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При ответе ДА — уточнить частоту и длительность приступа, использование </a:t>
                      </a:r>
                      <a:r>
                        <a:rPr lang="ru-RU" sz="1400" dirty="0" err="1" smtClean="0"/>
                        <a:t>бронхолитика</a:t>
                      </a:r>
                      <a:r>
                        <a:rPr lang="ru-RU" sz="1400" dirty="0" smtClean="0"/>
                        <a:t> короткого действия для снятия симптомов, как быстро купируется приступ* 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99392885"/>
                  </a:ext>
                </a:extLst>
              </a:tr>
              <a:tr h="445131">
                <a:tc>
                  <a:txBody>
                    <a:bodyPr/>
                    <a:lstStyle/>
                    <a:p>
                      <a:pPr algn="just"/>
                      <a:endParaRPr lang="ru-RU" sz="1400" dirty="0" smtClean="0"/>
                    </a:p>
                    <a:p>
                      <a:pPr algn="just"/>
                      <a:r>
                        <a:rPr lang="ru-RU" sz="1400" dirty="0" smtClean="0"/>
                        <a:t>Сколько раз за день Вы пользовались ингалятором для купирования приступов удушья?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Использование короткодействующих </a:t>
                      </a:r>
                      <a:r>
                        <a:rPr lang="ru-RU" sz="1400" dirty="0" err="1" smtClean="0"/>
                        <a:t>бронходилататоров</a:t>
                      </a:r>
                      <a:r>
                        <a:rPr lang="ru-RU" sz="1400" dirty="0" smtClean="0"/>
                        <a:t> более 2 раз в неделю свидетельствует об отсутствии контроля БА*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34024230"/>
                  </a:ext>
                </a:extLst>
              </a:tr>
              <a:tr h="445131">
                <a:tc>
                  <a:txBody>
                    <a:bodyPr/>
                    <a:lstStyle/>
                    <a:p>
                      <a:pPr algn="just"/>
                      <a:endParaRPr lang="ru-RU" sz="1400" dirty="0" smtClean="0"/>
                    </a:p>
                    <a:p>
                      <a:pPr algn="just"/>
                      <a:endParaRPr lang="ru-RU" sz="1400" dirty="0" smtClean="0"/>
                    </a:p>
                    <a:p>
                      <a:pPr algn="just"/>
                      <a:r>
                        <a:rPr lang="ru-RU" sz="1400" dirty="0" smtClean="0"/>
                        <a:t>Испытываете ли Вы ограничение физической активности?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ДА/НЕТ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При ответе ДА — уточнить, изменилась ли степень физической активности за последние дни и связано ли это с БА или другими причинами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00223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1017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9463" y="415636"/>
            <a:ext cx="1038259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dirty="0" smtClean="0"/>
              <a:t>	Необходимо </a:t>
            </a:r>
            <a:r>
              <a:rPr lang="ru-RU" sz="3000" dirty="0"/>
              <a:t>минимизировать посещение пациентами медицинских организаций для уменьшения риска заражения COVID-19, в том числе для проведения диспансерного наблюдения</a:t>
            </a:r>
            <a:r>
              <a:rPr lang="ru-RU" sz="3000" dirty="0" smtClean="0"/>
              <a:t>:</a:t>
            </a:r>
          </a:p>
          <a:p>
            <a:pPr algn="just"/>
            <a:r>
              <a:rPr lang="ru-RU" sz="3000" dirty="0" smtClean="0"/>
              <a:t>	— </a:t>
            </a:r>
            <a:r>
              <a:rPr lang="ru-RU" sz="3000" dirty="0"/>
              <a:t>использовать телефон, видео или консультации по электронной почте, когда это возможно</a:t>
            </a:r>
            <a:r>
              <a:rPr lang="ru-RU" sz="3000" dirty="0" smtClean="0"/>
              <a:t>;</a:t>
            </a:r>
          </a:p>
          <a:p>
            <a:pPr algn="just"/>
            <a:r>
              <a:rPr lang="ru-RU" sz="3000" dirty="0" smtClean="0"/>
              <a:t>	— </a:t>
            </a:r>
            <a:r>
              <a:rPr lang="ru-RU" sz="3000" dirty="0"/>
              <a:t>организовать выписку рецептов и обеспечение лекарственными препаратами без посещения пациентами медицинских организаций</a:t>
            </a:r>
            <a:r>
              <a:rPr lang="ru-RU" sz="3000" dirty="0" smtClean="0"/>
              <a:t>;</a:t>
            </a:r>
          </a:p>
          <a:p>
            <a:pPr algn="just"/>
            <a:r>
              <a:rPr lang="ru-RU" sz="3000" dirty="0" smtClean="0"/>
              <a:t>	— </a:t>
            </a:r>
            <a:r>
              <a:rPr lang="ru-RU" sz="3000" dirty="0"/>
              <a:t>отложить проведение плановых диагностических обследований, в том числе спирографию и бронхоскопию, т.к. эти обследования увеличивают риск инфицирования COVID-19.</a:t>
            </a:r>
          </a:p>
        </p:txBody>
      </p:sp>
    </p:spTree>
    <p:extLst>
      <p:ext uri="{BB962C8B-B14F-4D97-AF65-F5344CB8AC3E}">
        <p14:creationId xmlns="" xmlns:p14="http://schemas.microsoft.com/office/powerpoint/2010/main" val="11337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34714763"/>
              </p:ext>
            </p:extLst>
          </p:nvPr>
        </p:nvGraphicFramePr>
        <p:xfrm>
          <a:off x="914400" y="266700"/>
          <a:ext cx="103632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5535">
                  <a:extLst>
                    <a:ext uri="{9D8B030D-6E8A-4147-A177-3AD203B41FA5}">
                      <a16:colId xmlns="" xmlns:a16="http://schemas.microsoft.com/office/drawing/2014/main" val="2060313726"/>
                    </a:ext>
                  </a:extLst>
                </a:gridCol>
                <a:gridCol w="1073265">
                  <a:extLst>
                    <a:ext uri="{9D8B030D-6E8A-4147-A177-3AD203B41FA5}">
                      <a16:colId xmlns="" xmlns:a16="http://schemas.microsoft.com/office/drawing/2014/main" val="2024257905"/>
                    </a:ext>
                  </a:extLst>
                </a:gridCol>
                <a:gridCol w="3454400">
                  <a:extLst>
                    <a:ext uri="{9D8B030D-6E8A-4147-A177-3AD203B41FA5}">
                      <a16:colId xmlns="" xmlns:a16="http://schemas.microsoft.com/office/drawing/2014/main" val="32213562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Вопрос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Алгоритм действий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3717814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При наличии 1—2 вышеперечисленных признаков имеет место недостаточный контроль БА.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90530085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Необходимо усилить базисную терапию и ГКС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94423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У Вас усилилась одышка за последние дни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НЕТ/ДА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При ответе НЕТ — продолжить терапию. При ответе ДА — выяснить характер и выраженность одышки — усилить терапию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99051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Вы стали чаще пользоваться ингалятором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НЕТ/ДА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При ответе НЕТ — продолжить терапию. При ответе ДА — уточнить правильность техники ингаляции, исключить сопутствующие заболевания — усилить терапию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71289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Как Вы считаете, с чем это связано: ухудшение погоды, простуда, стрессовая ситуация, контакт с аллергеном …?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НЕТ/ДА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При ответе НЕТ — усиление терапии. При ответе ДА — устранение триггеров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7348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533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70718297"/>
              </p:ext>
            </p:extLst>
          </p:nvPr>
        </p:nvGraphicFramePr>
        <p:xfrm>
          <a:off x="914400" y="266700"/>
          <a:ext cx="10363200" cy="633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0356">
                  <a:extLst>
                    <a:ext uri="{9D8B030D-6E8A-4147-A177-3AD203B41FA5}">
                      <a16:colId xmlns="" xmlns:a16="http://schemas.microsoft.com/office/drawing/2014/main" val="2060313726"/>
                    </a:ext>
                  </a:extLst>
                </a:gridCol>
                <a:gridCol w="1945179">
                  <a:extLst>
                    <a:ext uri="{9D8B030D-6E8A-4147-A177-3AD203B41FA5}">
                      <a16:colId xmlns="" xmlns:a16="http://schemas.microsoft.com/office/drawing/2014/main" val="864275176"/>
                    </a:ext>
                  </a:extLst>
                </a:gridCol>
                <a:gridCol w="1073265">
                  <a:extLst>
                    <a:ext uri="{9D8B030D-6E8A-4147-A177-3AD203B41FA5}">
                      <a16:colId xmlns="" xmlns:a16="http://schemas.microsoft.com/office/drawing/2014/main" val="2024257905"/>
                    </a:ext>
                  </a:extLst>
                </a:gridCol>
                <a:gridCol w="3454400">
                  <a:extLst>
                    <a:ext uri="{9D8B030D-6E8A-4147-A177-3AD203B41FA5}">
                      <a16:colId xmlns="" xmlns:a16="http://schemas.microsoft.com/office/drawing/2014/main" val="322135621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Вопрос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Алгоритм действий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37178140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Оценка кашля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90530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Наличие продукции мокроты</a:t>
                      </a:r>
                      <a:endParaRPr lang="ru-RU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НЕТ/ДА (выяснить характер мокроты (слизистая, гнойная), объем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При ответе ДА — решение вопроса о антибактериальной терапии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99051764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Температура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7128932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Повышение температуры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НЕТ/ДА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При ответе ДА — тактика ведения пациента с подозрением на COVID-19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73485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Самоконтроль ПСВ (</a:t>
                      </a:r>
                      <a:r>
                        <a:rPr lang="ru-RU" sz="1600" dirty="0" err="1" smtClean="0"/>
                        <a:t>пикфлоуметрия</a:t>
                      </a:r>
                      <a:r>
                        <a:rPr lang="ru-RU" sz="1600" dirty="0" smtClean="0"/>
                        <a:t>)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4649839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Снижение показателей ПСВ ниже должных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НЕТ/ДА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При ответе ДА — усилить терапию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0879079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Суточный разброс показателей ПСВ более 20%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НЕТ/ДА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При ответе ДА — усилить терапию 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86932198"/>
                  </a:ext>
                </a:extLst>
              </a:tr>
              <a:tr h="370840">
                <a:tc rowSpan="2" gridSpan="2"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Лекарственная непереносимость</a:t>
                      </a:r>
                      <a:endParaRPr lang="ru-RU" sz="16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Хорошая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Продолжить терапию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53568749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pPr algn="just"/>
                      <a:endParaRPr lang="ru-RU" sz="16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Побочные</a:t>
                      </a:r>
                      <a:r>
                        <a:rPr lang="ru-RU" sz="1600" dirty="0" smtClean="0"/>
                        <a:t> эффекты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Уточнить, какие. Коррекция терапии, если необходимо 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86345881"/>
                  </a:ext>
                </a:extLst>
              </a:tr>
              <a:tr h="370840">
                <a:tc rowSpan="2" gridSpan="2"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Пациент получает противовирусные препараты по поводу COVID-19</a:t>
                      </a:r>
                      <a:endParaRPr lang="ru-RU" sz="16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Продолжить терапию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20377278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pPr algn="just"/>
                      <a:endParaRPr lang="ru-RU" sz="16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Оценить возможные лекарственные взаимодействия с препаратами, применяемыми для лечения БА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95716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9086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1025" y="1072342"/>
            <a:ext cx="1034103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В клинической картине хронических заболеваний органов дыхания могут присутствовать кашель, одышка, заложенность в грудной клетке — симптомы, часто наблюдающиеся при COVID-19. В связи с этим необходимо предупредить пациентов о необходимости контролировать изменения своего состояния, и при усилении интенсивности имеющихся симптомов или появления клиники ОРВИ — вызвать врача на </a:t>
            </a:r>
            <a:r>
              <a:rPr lang="ru-RU" sz="3200" dirty="0" smtClean="0"/>
              <a:t>дом.</a:t>
            </a:r>
            <a:endParaRPr lang="ru-RU" sz="3000" dirty="0"/>
          </a:p>
        </p:txBody>
      </p:sp>
    </p:spTree>
    <p:extLst>
      <p:ext uri="{BB962C8B-B14F-4D97-AF65-F5344CB8AC3E}">
        <p14:creationId xmlns="" xmlns:p14="http://schemas.microsoft.com/office/powerpoint/2010/main" val="171794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6087" y="1562792"/>
            <a:ext cx="103659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В условиях неблагоприятной эпидемиологической обстановки целесообразно организовать диспансерное наблюдение дистанционно. Цель проведения дистанционного диспансерного наблюдения — мониторинг состояния здоровья пациента, выявление признаков декомпенсации, обострения заболевания, коррекция терапии.</a:t>
            </a:r>
            <a:endParaRPr lang="ru-RU" sz="3000" dirty="0"/>
          </a:p>
        </p:txBody>
      </p:sp>
    </p:spTree>
    <p:extLst>
      <p:ext uri="{BB962C8B-B14F-4D97-AF65-F5344CB8AC3E}">
        <p14:creationId xmlns="" xmlns:p14="http://schemas.microsoft.com/office/powerpoint/2010/main" val="117808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6458" y="399012"/>
            <a:ext cx="10515601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При </a:t>
            </a:r>
            <a:r>
              <a:rPr lang="ru-RU" sz="2400" dirty="0"/>
              <a:t>организации диспансерного наблюдения дистанционно возможно проведения опроса пациента с применением чек-листов. Опрос по чек-листам могут проводить: врач-терапевт участковый/врач общей практики, медицинская сестра участковая, врач и/или фельдшер кабинет медицинской профилактики, врачи других специальностей, которые могут быть привлечены для этой работы в условиях неблагоприятной эпидемиологической обстановки. Результаты опроса оценивает врач терапевт участковый/врач общей практики, принимает решение о дальнейшей тактике ведения пациента и связывается с ним для принятия окончательного решения. Сведения о диспансерном наблюдении вносятся в медицинскую документацию пациента, а также в учетную форму №030/у «Контрольная карта диспансерного наблюдения». При необходимости коррекции терапии врач, осуществляющий диспансерное наблюдение, принимает решение о необходимости очной консультации — на дому и/или в условиях медицинской организации первичного звена здравоохранения, оказании медицинской помощи в плановой, неотложной или экстренной форме.</a:t>
            </a:r>
          </a:p>
        </p:txBody>
      </p:sp>
    </p:spTree>
    <p:extLst>
      <p:ext uri="{BB962C8B-B14F-4D97-AF65-F5344CB8AC3E}">
        <p14:creationId xmlns="" xmlns:p14="http://schemas.microsoft.com/office/powerpoint/2010/main" val="137690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6087" y="931025"/>
            <a:ext cx="103659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При необходимости очной консультации в условиях медицинской организации, оказывающей первичную медико-санитарную помощь, необходимо свести к минимуму время ожидания приема: планировать время, чтобы избежать контактов с другими пациентами, предупредить пациента не приходить раньше назначенного времени, иметь возможность позвонить пациенту и пригласить на прием, если у него есть возможность ждать в </a:t>
            </a:r>
            <a:r>
              <a:rPr lang="ru-RU" sz="2800" dirty="0" smtClean="0"/>
              <a:t>машине.</a:t>
            </a:r>
          </a:p>
          <a:p>
            <a:pPr algn="ctr"/>
            <a:r>
              <a:rPr lang="ru-RU" sz="2800" dirty="0" smtClean="0"/>
              <a:t>Периодичность </a:t>
            </a:r>
            <a:r>
              <a:rPr lang="ru-RU" sz="2800" dirty="0"/>
              <a:t>дистанционного диспансерного наблюдения определяется индивидуально, зависит от течения заболевания, необходимости коррекции терапии.</a:t>
            </a:r>
          </a:p>
        </p:txBody>
      </p:sp>
    </p:spTree>
    <p:extLst>
      <p:ext uri="{BB962C8B-B14F-4D97-AF65-F5344CB8AC3E}">
        <p14:creationId xmlns="" xmlns:p14="http://schemas.microsoft.com/office/powerpoint/2010/main" val="3665441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615143"/>
            <a:ext cx="8689976" cy="1845424"/>
          </a:xfrm>
        </p:spPr>
        <p:txBody>
          <a:bodyPr>
            <a:normAutofit fontScale="90000"/>
          </a:bodyPr>
          <a:lstStyle/>
          <a:p>
            <a:r>
              <a:rPr lang="ru-RU" dirty="0"/>
              <a:t>Хроническая </a:t>
            </a:r>
            <a:r>
              <a:rPr lang="ru-RU" dirty="0" err="1"/>
              <a:t>обструктивная</a:t>
            </a:r>
            <a:r>
              <a:rPr lang="ru-RU" dirty="0"/>
              <a:t> болезнь легких (ХОБЛ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1012" y="2527070"/>
            <a:ext cx="8689976" cy="3832166"/>
          </a:xfrm>
        </p:spPr>
        <p:txBody>
          <a:bodyPr>
            <a:normAutofit/>
          </a:bodyPr>
          <a:lstStyle/>
          <a:p>
            <a:r>
              <a:rPr lang="ru-RU" sz="2800" cap="none" dirty="0" smtClean="0"/>
              <a:t>При подозрении на наличие у пациента с ХОБЛ COVID-19:</a:t>
            </a:r>
          </a:p>
          <a:p>
            <a:r>
              <a:rPr lang="ru-RU" dirty="0" smtClean="0"/>
              <a:t>— </a:t>
            </a:r>
            <a:r>
              <a:rPr lang="ru-RU" dirty="0"/>
              <a:t>Действия в отношении пациента определяются регламентирующими документами Минздрава России, органов исполнительной власти в сфере здравоохранения субъектов Российской Федерации.</a:t>
            </a:r>
            <a:endParaRPr lang="ru-RU" cap="none" dirty="0"/>
          </a:p>
        </p:txBody>
      </p:sp>
    </p:spTree>
    <p:extLst>
      <p:ext uri="{BB962C8B-B14F-4D97-AF65-F5344CB8AC3E}">
        <p14:creationId xmlns="" xmlns:p14="http://schemas.microsoft.com/office/powerpoint/2010/main" val="3799829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2960" y="232756"/>
            <a:ext cx="9618028" cy="6126480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/>
              <a:t>— При оценке степени тяжести течения COVID-19 следует учитывать, что у пациентов с тяжелой ХОБЛ при наличии дыхательной недостаточности показатели насыщения крови кислородом может быть изначально низкими (SpО2 ≤93%), таким образом, риск тяжелого течения COVID-19 у пациентов с ХОБЛ тяжелого течения может рассматриваться при SpО2 ≤88</a:t>
            </a:r>
            <a:r>
              <a:rPr lang="ru-RU" sz="2800" dirty="0" smtClean="0"/>
              <a:t>%.</a:t>
            </a:r>
          </a:p>
          <a:p>
            <a:r>
              <a:rPr lang="ru-RU" sz="2800" dirty="0" smtClean="0"/>
              <a:t> </a:t>
            </a:r>
          </a:p>
          <a:p>
            <a:r>
              <a:rPr lang="ru-RU" sz="2800" dirty="0" smtClean="0"/>
              <a:t>— </a:t>
            </a:r>
            <a:r>
              <a:rPr lang="ru-RU" sz="2800" dirty="0"/>
              <a:t>Все данные должны быть внесены в медицинскую карту. При последующем наблюдении оценивается респираторный статус пациента, уделяя особое внимание оценке новой или ухудшающейся </a:t>
            </a:r>
            <a:r>
              <a:rPr lang="ru-RU" sz="2800" dirty="0" smtClean="0"/>
              <a:t>одышке</a:t>
            </a:r>
            <a:r>
              <a:rPr lang="ru-RU" sz="2800" dirty="0"/>
              <a:t>.</a:t>
            </a:r>
            <a:endParaRPr lang="ru-RU" cap="none" dirty="0"/>
          </a:p>
        </p:txBody>
      </p:sp>
    </p:spTree>
    <p:extLst>
      <p:ext uri="{BB962C8B-B14F-4D97-AF65-F5344CB8AC3E}">
        <p14:creationId xmlns="" xmlns:p14="http://schemas.microsoft.com/office/powerpoint/2010/main" val="42185870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230</TotalTime>
  <Words>1887</Words>
  <Application>Microsoft Office PowerPoint</Application>
  <PresentationFormat>Произвольный</PresentationFormat>
  <Paragraphs>247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Контур</vt:lpstr>
      <vt:lpstr>Хронические болезни органов дыхания.   особенности ведения на амбулаторном этапе лиц перенесших Covid-19</vt:lpstr>
      <vt:lpstr>Общие положения</vt:lpstr>
      <vt:lpstr>Слайд 3</vt:lpstr>
      <vt:lpstr>Слайд 4</vt:lpstr>
      <vt:lpstr>Слайд 5</vt:lpstr>
      <vt:lpstr>Слайд 6</vt:lpstr>
      <vt:lpstr>Слайд 7</vt:lpstr>
      <vt:lpstr>Хроническая обструктивная болезнь легких (ХОБЛ)</vt:lpstr>
      <vt:lpstr>Слайд 9</vt:lpstr>
      <vt:lpstr>Слайд 10</vt:lpstr>
      <vt:lpstr>Слайд 11</vt:lpstr>
      <vt:lpstr>К таким пациентам относятся:</vt:lpstr>
      <vt:lpstr>Слайд 13</vt:lpstr>
      <vt:lpstr>Лечение ХОБЛ:</vt:lpstr>
      <vt:lpstr>Слайд 15</vt:lpstr>
      <vt:lpstr>Слайд 16</vt:lpstr>
      <vt:lpstr>Слайд 17</vt:lpstr>
      <vt:lpstr>Бронхиальная астма</vt:lpstr>
      <vt:lpstr>Слайд 19</vt:lpstr>
      <vt:lpstr>Слайд 20</vt:lpstr>
      <vt:lpstr>Слайд 21</vt:lpstr>
      <vt:lpstr>Слайд 22</vt:lpstr>
      <vt:lpstr>Слайд 23</vt:lpstr>
      <vt:lpstr>Таблица 5. Стратификация риска тяжелого течения COVID-19</vt:lpstr>
      <vt:lpstr>Чек-лист опроса пациента с ХОБЛ</vt:lpstr>
      <vt:lpstr>Слайд 26</vt:lpstr>
      <vt:lpstr>Слайд 27</vt:lpstr>
      <vt:lpstr>Слайд 28</vt:lpstr>
      <vt:lpstr>Чек-лист опроса пациента с Ба</vt:lpstr>
      <vt:lpstr>Слайд 30</vt:lpstr>
      <vt:lpstr>Слайд 31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Оказание амбулаторно-поликлинической медицинской помощи пациентам с болезнями органов дыхания в условиях пандемии COVID-19</dc:title>
  <dc:creator>Олег</dc:creator>
  <cp:lastModifiedBy>Pulm</cp:lastModifiedBy>
  <cp:revision>21</cp:revision>
  <dcterms:created xsi:type="dcterms:W3CDTF">2021-03-02T13:33:21Z</dcterms:created>
  <dcterms:modified xsi:type="dcterms:W3CDTF">2021-03-03T07:20:02Z</dcterms:modified>
</cp:coreProperties>
</file>