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9"/>
  </p:handoutMasterIdLst>
  <p:sldIdLst>
    <p:sldId id="261" r:id="rId2"/>
    <p:sldId id="257" r:id="rId3"/>
    <p:sldId id="258" r:id="rId4"/>
    <p:sldId id="262" r:id="rId5"/>
    <p:sldId id="259" r:id="rId6"/>
    <p:sldId id="260" r:id="rId7"/>
    <p:sldId id="263" r:id="rId8"/>
  </p:sldIdLst>
  <p:sldSz cx="9144000" cy="6858000" type="screen4x3"/>
  <p:notesSz cx="6669088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8D39B9-25B8-4904-AA9A-C967902289D0}" type="datetimeFigureOut">
              <a:rPr lang="ru-RU" smtClean="0"/>
              <a:t>20.04.2021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777607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2ACE7B-7958-4566-BACF-C2C160E08F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54109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20.04.2021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20.04.2021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20.04.2021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85800" y="428625"/>
            <a:ext cx="7772400" cy="1357313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altLang="ru-RU" sz="2700" b="1" dirty="0" smtClean="0"/>
              <a:t>Организация оказания медицинской помощи взрослому населению Курганской области по профилю «Терапия»</a:t>
            </a:r>
            <a:r>
              <a:rPr lang="ru-RU" altLang="ru-RU" b="1" dirty="0" smtClean="0"/>
              <a:t/>
            </a:r>
            <a:br>
              <a:rPr lang="ru-RU" altLang="ru-RU" b="1" dirty="0" smtClean="0"/>
            </a:br>
            <a:endParaRPr lang="ru-RU" dirty="0"/>
          </a:p>
        </p:txBody>
      </p:sp>
      <p:sp>
        <p:nvSpPr>
          <p:cNvPr id="2051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331913" y="1412875"/>
            <a:ext cx="6400800" cy="4138613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70000"/>
              </a:lnSpc>
            </a:pPr>
            <a:endParaRPr lang="ru-RU" altLang="ru-RU" sz="1200" dirty="0" smtClean="0">
              <a:solidFill>
                <a:srgbClr val="898989"/>
              </a:solidFill>
            </a:endParaRPr>
          </a:p>
          <a:p>
            <a:pPr eaLnBrk="1" hangingPunct="1">
              <a:lnSpc>
                <a:spcPct val="70000"/>
              </a:lnSpc>
            </a:pPr>
            <a:endParaRPr lang="ru-RU" altLang="ru-RU" sz="2500" b="1" dirty="0" smtClean="0">
              <a:solidFill>
                <a:srgbClr val="898989"/>
              </a:solidFill>
              <a:latin typeface="Arial" charset="0"/>
              <a:cs typeface="Arial" charset="0"/>
            </a:endParaRPr>
          </a:p>
          <a:p>
            <a:pPr eaLnBrk="1" hangingPunct="1">
              <a:lnSpc>
                <a:spcPct val="70000"/>
              </a:lnSpc>
            </a:pPr>
            <a:endParaRPr lang="ru-RU" altLang="ru-RU" sz="2500" b="1" dirty="0" smtClean="0">
              <a:solidFill>
                <a:srgbClr val="898989"/>
              </a:solidFill>
              <a:latin typeface="Arial" charset="0"/>
              <a:cs typeface="Arial" charset="0"/>
            </a:endParaRPr>
          </a:p>
          <a:p>
            <a:pPr eaLnBrk="1" hangingPunct="1">
              <a:lnSpc>
                <a:spcPct val="70000"/>
              </a:lnSpc>
            </a:pPr>
            <a:r>
              <a:rPr lang="ru-RU" altLang="ru-RU" sz="25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ОРГАНИЗАЦИЯ   ОКАЗАНИЯ </a:t>
            </a:r>
          </a:p>
          <a:p>
            <a:pPr eaLnBrk="1" hangingPunct="1">
              <a:lnSpc>
                <a:spcPct val="70000"/>
              </a:lnSpc>
            </a:pPr>
            <a:r>
              <a:rPr lang="ru-RU" altLang="ru-RU" sz="25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МЕДИЦИНСКЙО ПОМОЩИ </a:t>
            </a:r>
          </a:p>
          <a:p>
            <a:pPr eaLnBrk="1" hangingPunct="1">
              <a:lnSpc>
                <a:spcPct val="70000"/>
              </a:lnSpc>
            </a:pPr>
            <a:r>
              <a:rPr lang="ru-RU" altLang="ru-RU" sz="25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ВЗРОСЛОМУ НАСЕЛЕКНИЮ </a:t>
            </a:r>
          </a:p>
          <a:p>
            <a:pPr eaLnBrk="1" hangingPunct="1">
              <a:lnSpc>
                <a:spcPct val="70000"/>
              </a:lnSpc>
            </a:pPr>
            <a:r>
              <a:rPr lang="ru-RU" altLang="ru-RU" sz="25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КУРГАНСКОЙ ОБЛАСТИ </a:t>
            </a:r>
          </a:p>
          <a:p>
            <a:pPr eaLnBrk="1" hangingPunct="1">
              <a:lnSpc>
                <a:spcPct val="70000"/>
              </a:lnSpc>
            </a:pPr>
            <a:endParaRPr lang="ru-RU" altLang="ru-RU" sz="2500" b="1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eaLnBrk="1" hangingPunct="1">
              <a:lnSpc>
                <a:spcPct val="70000"/>
              </a:lnSpc>
            </a:pPr>
            <a:r>
              <a:rPr lang="ru-RU" altLang="ru-RU" sz="25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ХСН</a:t>
            </a:r>
          </a:p>
          <a:p>
            <a:pPr eaLnBrk="1" hangingPunct="1">
              <a:lnSpc>
                <a:spcPct val="70000"/>
              </a:lnSpc>
            </a:pPr>
            <a:endParaRPr lang="ru-RU" altLang="ru-RU" sz="2500" b="1" dirty="0" smtClean="0">
              <a:solidFill>
                <a:schemeClr val="accent2"/>
              </a:solidFill>
              <a:latin typeface="Arial" charset="0"/>
              <a:cs typeface="Arial" charset="0"/>
            </a:endParaRPr>
          </a:p>
          <a:p>
            <a:pPr eaLnBrk="1" hangingPunct="1">
              <a:lnSpc>
                <a:spcPct val="70000"/>
              </a:lnSpc>
            </a:pPr>
            <a:endParaRPr lang="ru-RU" altLang="ru-RU" sz="1200" b="1" dirty="0" smtClean="0">
              <a:solidFill>
                <a:srgbClr val="898989"/>
              </a:solidFill>
            </a:endParaRPr>
          </a:p>
          <a:p>
            <a:pPr eaLnBrk="1" hangingPunct="1">
              <a:lnSpc>
                <a:spcPct val="70000"/>
              </a:lnSpc>
            </a:pPr>
            <a:endParaRPr lang="ru-RU" altLang="ru-RU" sz="1200" b="1" dirty="0" smtClean="0">
              <a:solidFill>
                <a:srgbClr val="898989"/>
              </a:solidFill>
            </a:endParaRPr>
          </a:p>
          <a:p>
            <a:pPr eaLnBrk="1" hangingPunct="1">
              <a:lnSpc>
                <a:spcPct val="70000"/>
              </a:lnSpc>
            </a:pPr>
            <a:endParaRPr lang="ru-RU" altLang="ru-RU" sz="1200" b="1" dirty="0" smtClean="0">
              <a:solidFill>
                <a:srgbClr val="898989"/>
              </a:solidFill>
            </a:endParaRPr>
          </a:p>
          <a:p>
            <a:pPr eaLnBrk="1" hangingPunct="1">
              <a:lnSpc>
                <a:spcPct val="70000"/>
              </a:lnSpc>
            </a:pPr>
            <a:endParaRPr lang="ru-RU" altLang="ru-RU" sz="1200" b="1" dirty="0" smtClean="0">
              <a:solidFill>
                <a:srgbClr val="898989"/>
              </a:solidFill>
            </a:endParaRPr>
          </a:p>
          <a:p>
            <a:pPr eaLnBrk="1" hangingPunct="1">
              <a:lnSpc>
                <a:spcPct val="70000"/>
              </a:lnSpc>
            </a:pPr>
            <a:endParaRPr lang="ru-RU" altLang="ru-RU" sz="1200" b="1" dirty="0" smtClean="0">
              <a:solidFill>
                <a:srgbClr val="898989"/>
              </a:solidFill>
            </a:endParaRPr>
          </a:p>
          <a:p>
            <a:pPr eaLnBrk="1" hangingPunct="1">
              <a:lnSpc>
                <a:spcPct val="70000"/>
              </a:lnSpc>
            </a:pPr>
            <a:endParaRPr lang="ru-RU" altLang="ru-RU" sz="1200" b="1" dirty="0" smtClean="0">
              <a:solidFill>
                <a:srgbClr val="898989"/>
              </a:solidFill>
            </a:endParaRPr>
          </a:p>
          <a:p>
            <a:pPr eaLnBrk="1" hangingPunct="1">
              <a:lnSpc>
                <a:spcPct val="70000"/>
              </a:lnSpc>
            </a:pPr>
            <a:r>
              <a:rPr lang="ru-RU" altLang="ru-RU" sz="1200" b="1" dirty="0" smtClean="0">
                <a:solidFill>
                  <a:schemeClr val="tx1"/>
                </a:solidFill>
                <a:latin typeface="Arial" charset="0"/>
              </a:rPr>
              <a:t>20.04.2021 </a:t>
            </a:r>
          </a:p>
          <a:p>
            <a:pPr eaLnBrk="1" hangingPunct="1">
              <a:lnSpc>
                <a:spcPct val="70000"/>
              </a:lnSpc>
            </a:pPr>
            <a:r>
              <a:rPr lang="ru-RU" altLang="ru-RU" sz="1200" b="1" dirty="0" smtClean="0">
                <a:solidFill>
                  <a:schemeClr val="tx1"/>
                </a:solidFill>
              </a:rPr>
              <a:t>Главный внештатный специалист – терапевт </a:t>
            </a:r>
          </a:p>
          <a:p>
            <a:pPr eaLnBrk="1" hangingPunct="1">
              <a:lnSpc>
                <a:spcPct val="70000"/>
              </a:lnSpc>
            </a:pPr>
            <a:r>
              <a:rPr lang="ru-RU" altLang="ru-RU" sz="1200" b="1" dirty="0" smtClean="0">
                <a:solidFill>
                  <a:schemeClr val="tx1"/>
                </a:solidFill>
              </a:rPr>
              <a:t>Департамента здравоохранения Курганской области Носова Е.Г</a:t>
            </a:r>
          </a:p>
        </p:txBody>
      </p:sp>
    </p:spTree>
    <p:extLst>
      <p:ext uri="{BB962C8B-B14F-4D97-AF65-F5344CB8AC3E}">
        <p14:creationId xmlns:p14="http://schemas.microsoft.com/office/powerpoint/2010/main" val="2092443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988840" y="-891480"/>
            <a:ext cx="14689632" cy="7920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45830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Лечение больных с ХСН в рамках диспансерного наблюдения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340768"/>
            <a:ext cx="9036496" cy="5517232"/>
          </a:xfrm>
        </p:spPr>
        <p:txBody>
          <a:bodyPr>
            <a:noAutofit/>
          </a:bodyPr>
          <a:lstStyle/>
          <a:p>
            <a:r>
              <a:rPr lang="ru-RU" sz="1400" b="1" dirty="0" smtClean="0"/>
              <a:t> Цели терапии больных с  ХСН  в  рамках  диспансерного  наблюдения  предполагают:</a:t>
            </a:r>
          </a:p>
          <a:p>
            <a:r>
              <a:rPr lang="ru-RU" sz="1400" dirty="0" smtClean="0"/>
              <a:t>A</a:t>
            </a:r>
            <a:r>
              <a:rPr lang="ru-RU" sz="1400" dirty="0"/>
              <a:t>) предотвращение  развития  </a:t>
            </a:r>
            <a:r>
              <a:rPr lang="ru-RU" sz="1400" dirty="0" err="1"/>
              <a:t>симптомной</a:t>
            </a:r>
            <a:r>
              <a:rPr lang="ru-RU" sz="1400" dirty="0"/>
              <a:t>  ХСН </a:t>
            </a:r>
            <a:r>
              <a:rPr lang="ru-RU" sz="1400" dirty="0" smtClean="0"/>
              <a:t> (</a:t>
            </a:r>
            <a:r>
              <a:rPr lang="ru-RU" sz="1400" dirty="0"/>
              <a:t>для I стадии ХСН); </a:t>
            </a:r>
          </a:p>
          <a:p>
            <a:r>
              <a:rPr lang="ru-RU" sz="1400" dirty="0"/>
              <a:t>Б) устранение симптомов ХСН (для стадий IIA–III); </a:t>
            </a:r>
          </a:p>
          <a:p>
            <a:r>
              <a:rPr lang="ru-RU" sz="1400" dirty="0"/>
              <a:t>В) замедление прогрессирования болезни путем </a:t>
            </a:r>
            <a:r>
              <a:rPr lang="ru-RU" sz="1400" dirty="0" smtClean="0"/>
              <a:t> защиты  </a:t>
            </a:r>
            <a:r>
              <a:rPr lang="ru-RU" sz="1400" dirty="0"/>
              <a:t>сердца  и  других  органов–мишеней </a:t>
            </a:r>
            <a:r>
              <a:rPr lang="ru-RU" sz="1400" dirty="0" smtClean="0"/>
              <a:t> (</a:t>
            </a:r>
            <a:r>
              <a:rPr lang="ru-RU" sz="1400" dirty="0"/>
              <a:t>мозг, почки, сосуды для стадий I–III); </a:t>
            </a:r>
          </a:p>
          <a:p>
            <a:r>
              <a:rPr lang="ru-RU" sz="1400" dirty="0"/>
              <a:t>Г)  улучшение качества жизни (для стадий IIA–III); </a:t>
            </a:r>
          </a:p>
          <a:p>
            <a:r>
              <a:rPr lang="ru-RU" sz="1400" dirty="0"/>
              <a:t>Д) уменьшение  количества  госпитализаций  </a:t>
            </a:r>
            <a:r>
              <a:rPr lang="ru-RU" sz="1400" dirty="0" smtClean="0"/>
              <a:t> (</a:t>
            </a:r>
            <a:r>
              <a:rPr lang="ru-RU" sz="1400" dirty="0"/>
              <a:t>и расходов для стадий I–III);</a:t>
            </a:r>
          </a:p>
          <a:p>
            <a:r>
              <a:rPr lang="ru-RU" sz="1400" dirty="0"/>
              <a:t>Е) улучшение жизненного прогноза (для стадий </a:t>
            </a:r>
            <a:r>
              <a:rPr lang="ru-RU" sz="1400" dirty="0" smtClean="0"/>
              <a:t> I–III).</a:t>
            </a:r>
          </a:p>
          <a:p>
            <a:pPr marL="0" indent="0">
              <a:buNone/>
            </a:pP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</a:rPr>
              <a:t>Общие рекомендации  </a:t>
            </a:r>
            <a:r>
              <a:rPr lang="ru-RU" sz="1400" b="1" dirty="0">
                <a:solidFill>
                  <a:schemeClr val="tx2">
                    <a:lumMod val="75000"/>
                  </a:schemeClr>
                </a:solidFill>
              </a:rPr>
              <a:t>независимо </a:t>
            </a: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</a:rPr>
              <a:t> от </a:t>
            </a:r>
            <a:r>
              <a:rPr lang="ru-RU" sz="1400" b="1" dirty="0">
                <a:solidFill>
                  <a:schemeClr val="tx2">
                    <a:lumMod val="75000"/>
                  </a:schemeClr>
                </a:solidFill>
              </a:rPr>
              <a:t>типа и выраженности ХСН относятся: </a:t>
            </a:r>
            <a:endParaRPr lang="ru-RU" sz="14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ru-RU" sz="1400" dirty="0" smtClean="0"/>
              <a:t>ограничение  </a:t>
            </a:r>
            <a:r>
              <a:rPr lang="ru-RU" sz="1400" dirty="0"/>
              <a:t>потребления  соли,  нормализация  и  </a:t>
            </a:r>
            <a:r>
              <a:rPr lang="ru-RU" sz="1400" dirty="0" smtClean="0"/>
              <a:t>контроль  </a:t>
            </a:r>
            <a:r>
              <a:rPr lang="ru-RU" sz="1400" dirty="0"/>
              <a:t>массы  тела,  </a:t>
            </a:r>
            <a:endParaRPr lang="ru-RU" sz="1400" dirty="0" smtClean="0"/>
          </a:p>
          <a:p>
            <a:r>
              <a:rPr lang="ru-RU" sz="1400" dirty="0" smtClean="0"/>
              <a:t>отказ  </a:t>
            </a:r>
            <a:r>
              <a:rPr lang="ru-RU" sz="1400" dirty="0"/>
              <a:t>от  курения  и  алкоголя, </a:t>
            </a:r>
            <a:r>
              <a:rPr lang="ru-RU" sz="1400" dirty="0" smtClean="0"/>
              <a:t> регулярная  </a:t>
            </a:r>
            <a:r>
              <a:rPr lang="ru-RU" sz="1400" dirty="0"/>
              <a:t>аэробная  циклическая  физическая </a:t>
            </a:r>
            <a:r>
              <a:rPr lang="ru-RU" sz="1400" dirty="0" smtClean="0"/>
              <a:t> нагрузка </a:t>
            </a:r>
            <a:r>
              <a:rPr lang="ru-RU" sz="1400" dirty="0"/>
              <a:t>с учетом результатов ТШХ, </a:t>
            </a:r>
            <a:endParaRPr lang="ru-RU" sz="1400" dirty="0" smtClean="0"/>
          </a:p>
          <a:p>
            <a:r>
              <a:rPr lang="ru-RU" sz="1400" dirty="0" smtClean="0"/>
              <a:t>вакцинация  гриппозной </a:t>
            </a:r>
            <a:r>
              <a:rPr lang="ru-RU" sz="1400" dirty="0"/>
              <a:t>и пневмококковой вакциной. </a:t>
            </a:r>
          </a:p>
          <a:p>
            <a:r>
              <a:rPr lang="ru-RU" sz="1400" dirty="0"/>
              <a:t>Объем потребляемой жидкости не должен </a:t>
            </a:r>
            <a:r>
              <a:rPr lang="ru-RU" sz="1400" dirty="0" smtClean="0"/>
              <a:t>превышать </a:t>
            </a:r>
            <a:r>
              <a:rPr lang="ru-RU" sz="1400" dirty="0"/>
              <a:t>более 2 литров в сутки, в среднем 1-1,5 </a:t>
            </a:r>
            <a:r>
              <a:rPr lang="ru-RU" sz="1400" dirty="0" smtClean="0"/>
              <a:t>л/ </a:t>
            </a:r>
            <a:r>
              <a:rPr lang="ru-RU" sz="1400" dirty="0" err="1" smtClean="0"/>
              <a:t>сут</a:t>
            </a:r>
            <a:r>
              <a:rPr lang="ru-RU" sz="1400" dirty="0" smtClean="0"/>
              <a:t> </a:t>
            </a:r>
            <a:r>
              <a:rPr lang="ru-RU" sz="1400" dirty="0"/>
              <a:t>в случае стабильного состояния больного и не </a:t>
            </a:r>
            <a:r>
              <a:rPr lang="ru-RU" sz="1400" dirty="0" smtClean="0"/>
              <a:t> более </a:t>
            </a:r>
            <a:r>
              <a:rPr lang="ru-RU" sz="1400" dirty="0"/>
              <a:t>1,5 л/</a:t>
            </a:r>
            <a:r>
              <a:rPr lang="ru-RU" sz="1400" dirty="0" err="1"/>
              <a:t>сут</a:t>
            </a:r>
            <a:r>
              <a:rPr lang="ru-RU" sz="1400" dirty="0"/>
              <a:t> в случае декомпенсации явлений </a:t>
            </a:r>
            <a:r>
              <a:rPr lang="ru-RU" sz="1400" dirty="0" smtClean="0"/>
              <a:t> ХСН</a:t>
            </a:r>
            <a:r>
              <a:rPr lang="ru-RU" sz="1400" dirty="0"/>
              <a:t>.  </a:t>
            </a:r>
            <a:endParaRPr lang="ru-RU" sz="1400" dirty="0" smtClean="0"/>
          </a:p>
          <a:p>
            <a:r>
              <a:rPr lang="ru-RU" sz="1400" dirty="0" smtClean="0"/>
              <a:t>При  </a:t>
            </a:r>
            <a:r>
              <a:rPr lang="ru-RU" sz="1400" dirty="0"/>
              <a:t>ХСН  рекомендуется  ограничение  </a:t>
            </a:r>
            <a:r>
              <a:rPr lang="ru-RU" sz="1400" dirty="0" smtClean="0"/>
              <a:t>приема  </a:t>
            </a:r>
            <a:r>
              <a:rPr lang="ru-RU" sz="1400" dirty="0"/>
              <a:t>поваренной  соли,  причем  тем  большее,  чем </a:t>
            </a:r>
            <a:r>
              <a:rPr lang="ru-RU" sz="1400" dirty="0" smtClean="0"/>
              <a:t> более </a:t>
            </a:r>
            <a:r>
              <a:rPr lang="ru-RU" sz="1400" dirty="0"/>
              <a:t>выражены симптомы болезни и застойные </a:t>
            </a:r>
            <a:r>
              <a:rPr lang="ru-RU" sz="1400" dirty="0" smtClean="0"/>
              <a:t> явления</a:t>
            </a:r>
            <a:r>
              <a:rPr lang="ru-RU" sz="1400" dirty="0"/>
              <a:t>: </a:t>
            </a:r>
            <a:endParaRPr lang="ru-RU" sz="1400" dirty="0" smtClean="0"/>
          </a:p>
          <a:p>
            <a:r>
              <a:rPr lang="ru-RU" sz="1400" dirty="0" smtClean="0"/>
              <a:t>при </a:t>
            </a:r>
            <a:r>
              <a:rPr lang="ru-RU" sz="1400" dirty="0"/>
              <a:t>I ФК – не употреблять соленой пищи </a:t>
            </a:r>
            <a:r>
              <a:rPr lang="ru-RU" sz="1400" dirty="0" smtClean="0"/>
              <a:t> (</a:t>
            </a:r>
            <a:r>
              <a:rPr lang="ru-RU" sz="1400" dirty="0"/>
              <a:t>до  3  г  </a:t>
            </a:r>
            <a:r>
              <a:rPr lang="ru-RU" sz="1400" dirty="0" err="1"/>
              <a:t>NaCl</a:t>
            </a:r>
            <a:r>
              <a:rPr lang="ru-RU" sz="1400" dirty="0"/>
              <a:t>); </a:t>
            </a:r>
            <a:endParaRPr lang="ru-RU" sz="1400" dirty="0" smtClean="0"/>
          </a:p>
          <a:p>
            <a:r>
              <a:rPr lang="ru-RU" sz="1400" dirty="0" smtClean="0"/>
              <a:t> </a:t>
            </a:r>
            <a:r>
              <a:rPr lang="ru-RU" sz="1400" dirty="0"/>
              <a:t>при  II  ФК  –  плюс  не  досаливать </a:t>
            </a:r>
            <a:r>
              <a:rPr lang="ru-RU" sz="1400" dirty="0" smtClean="0"/>
              <a:t> пищу </a:t>
            </a:r>
            <a:r>
              <a:rPr lang="ru-RU" sz="1400" dirty="0"/>
              <a:t>(до 1,5 г </a:t>
            </a:r>
            <a:r>
              <a:rPr lang="ru-RU" sz="1400" dirty="0" err="1"/>
              <a:t>NaCl</a:t>
            </a:r>
            <a:r>
              <a:rPr lang="ru-RU" sz="1400" dirty="0"/>
              <a:t>); </a:t>
            </a:r>
            <a:endParaRPr lang="ru-RU" sz="1400" dirty="0" smtClean="0"/>
          </a:p>
          <a:p>
            <a:r>
              <a:rPr lang="ru-RU" sz="1400" dirty="0" smtClean="0"/>
              <a:t>при </a:t>
            </a:r>
            <a:r>
              <a:rPr lang="ru-RU" sz="1400" dirty="0"/>
              <a:t>III-IV ФК – </a:t>
            </a:r>
            <a:r>
              <a:rPr lang="ru-RU" sz="1400" dirty="0" err="1" smtClean="0"/>
              <a:t>использо</a:t>
            </a:r>
            <a:r>
              <a:rPr lang="ru-RU" sz="1400" dirty="0" smtClean="0"/>
              <a:t> </a:t>
            </a:r>
            <a:r>
              <a:rPr lang="ru-RU" sz="1400" dirty="0" err="1" smtClean="0"/>
              <a:t>вать</a:t>
            </a:r>
            <a:r>
              <a:rPr lang="ru-RU" sz="1400" dirty="0" smtClean="0"/>
              <a:t> </a:t>
            </a:r>
            <a:r>
              <a:rPr lang="ru-RU" sz="1400" dirty="0"/>
              <a:t>продукты с уменьшенным содержанием соли </a:t>
            </a:r>
            <a:r>
              <a:rPr lang="ru-RU" sz="1400" dirty="0" smtClean="0"/>
              <a:t> и </a:t>
            </a:r>
            <a:r>
              <a:rPr lang="ru-RU" sz="1400" dirty="0"/>
              <a:t>приготовление пищи без соли (&lt;1,0 </a:t>
            </a:r>
            <a:r>
              <a:rPr lang="ru-RU" sz="1400" dirty="0" err="1"/>
              <a:t>NaCl</a:t>
            </a:r>
            <a:r>
              <a:rPr lang="ru-RU" sz="1400" dirty="0"/>
              <a:t>).</a:t>
            </a:r>
          </a:p>
          <a:p>
            <a:endParaRPr lang="ru-RU" sz="1400" dirty="0" smtClean="0"/>
          </a:p>
          <a:p>
            <a:r>
              <a:rPr lang="ru-RU" sz="1400" dirty="0" smtClean="0"/>
              <a:t> 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645806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/>
          <a:lstStyle/>
          <a:p>
            <a:pPr lvl="0"/>
            <a:endParaRPr lang="ru-RU" sz="1800" dirty="0" smtClean="0">
              <a:solidFill>
                <a:prstClr val="black"/>
              </a:solidFill>
            </a:endParaRPr>
          </a:p>
          <a:p>
            <a:pPr lvl="0"/>
            <a:endParaRPr lang="ru-RU" sz="1800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r>
              <a:rPr lang="ru-RU" sz="1800" b="1" dirty="0" smtClean="0">
                <a:solidFill>
                  <a:schemeClr val="tx2">
                    <a:lumMod val="75000"/>
                  </a:schemeClr>
                </a:solidFill>
              </a:rPr>
              <a:t>Чрезвычайно  </a:t>
            </a:r>
            <a:r>
              <a:rPr lang="ru-RU" sz="1800" b="1" dirty="0">
                <a:solidFill>
                  <a:schemeClr val="tx2">
                    <a:lumMod val="75000"/>
                  </a:schemeClr>
                </a:solidFill>
              </a:rPr>
              <a:t>важным  является  разъяснение  пациенту с ХСН, а также лицам, совместно с ним  проживающим, </a:t>
            </a:r>
            <a:endParaRPr lang="ru-RU" sz="18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0" lvl="0" indent="0">
              <a:buNone/>
            </a:pPr>
            <a:r>
              <a:rPr lang="ru-RU" sz="1800" b="1" dirty="0" smtClean="0">
                <a:solidFill>
                  <a:schemeClr val="tx2">
                    <a:lumMod val="75000"/>
                  </a:schemeClr>
                </a:solidFill>
              </a:rPr>
              <a:t>симптомов </a:t>
            </a:r>
            <a:r>
              <a:rPr lang="ru-RU" sz="1800" b="1" dirty="0">
                <a:solidFill>
                  <a:schemeClr val="tx2">
                    <a:lumMod val="75000"/>
                  </a:schemeClr>
                </a:solidFill>
              </a:rPr>
              <a:t>и правил действий при  развитии угрожающих состояний (в первую очередь приступов сердечной астмы) и </a:t>
            </a:r>
            <a:endParaRPr lang="ru-RU" sz="18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0" lvl="0" indent="0">
              <a:buNone/>
            </a:pPr>
            <a:endParaRPr lang="ru-RU" sz="1800" b="1" dirty="0" smtClean="0">
              <a:solidFill>
                <a:srgbClr val="C00000"/>
              </a:solidFill>
            </a:endParaRPr>
          </a:p>
          <a:p>
            <a:pPr marL="0" lvl="0" indent="0">
              <a:buNone/>
            </a:pPr>
            <a:r>
              <a:rPr lang="ru-RU" sz="1800" b="1" dirty="0" smtClean="0">
                <a:solidFill>
                  <a:srgbClr val="C00000"/>
                </a:solidFill>
              </a:rPr>
              <a:t>необходимости </a:t>
            </a:r>
            <a:r>
              <a:rPr lang="ru-RU" sz="1800" b="1" dirty="0">
                <a:solidFill>
                  <a:srgbClr val="C00000"/>
                </a:solidFill>
              </a:rPr>
              <a:t>своевременного вызова скорой медицинской  помощи. </a:t>
            </a:r>
            <a:endParaRPr lang="ru-RU" sz="1800" b="1" dirty="0" smtClean="0">
              <a:solidFill>
                <a:srgbClr val="C00000"/>
              </a:solidFill>
            </a:endParaRPr>
          </a:p>
          <a:p>
            <a:pPr marL="0" lvl="0" indent="0">
              <a:buNone/>
            </a:pPr>
            <a:endParaRPr lang="ru-RU" sz="1800" dirty="0">
              <a:solidFill>
                <a:prstClr val="black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63335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4704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Контролируемые  </a:t>
            </a:r>
            <a:r>
              <a:rPr lang="ru-RU" sz="3600" dirty="0"/>
              <a:t>параметры  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и  </a:t>
            </a:r>
            <a:r>
              <a:rPr lang="ru-RU" sz="3600" dirty="0"/>
              <a:t>их  целевые значения.</a:t>
            </a:r>
            <a:br>
              <a:rPr lang="ru-RU" sz="3600" dirty="0"/>
            </a:b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764704"/>
            <a:ext cx="9144000" cy="5616624"/>
          </a:xfrm>
        </p:spPr>
        <p:txBody>
          <a:bodyPr>
            <a:noAutofit/>
          </a:bodyPr>
          <a:lstStyle/>
          <a:p>
            <a:r>
              <a:rPr lang="ru-RU" sz="1600" dirty="0" smtClean="0"/>
              <a:t>Оценку </a:t>
            </a:r>
            <a:r>
              <a:rPr lang="ru-RU" sz="1600" dirty="0"/>
              <a:t>значений </a:t>
            </a:r>
            <a:r>
              <a:rPr lang="ru-RU" sz="1600" dirty="0" err="1"/>
              <a:t>физикальных</a:t>
            </a:r>
            <a:r>
              <a:rPr lang="ru-RU" sz="1600" dirty="0"/>
              <a:t>, </a:t>
            </a:r>
            <a:r>
              <a:rPr lang="ru-RU" sz="1600" dirty="0" smtClean="0"/>
              <a:t> лабораторных  </a:t>
            </a:r>
            <a:r>
              <a:rPr lang="ru-RU" sz="1600" dirty="0"/>
              <a:t>и  инструментальных  параметров </a:t>
            </a:r>
            <a:r>
              <a:rPr lang="ru-RU" sz="1600" dirty="0" smtClean="0"/>
              <a:t> на    </a:t>
            </a:r>
            <a:r>
              <a:rPr lang="ru-RU" sz="1600" dirty="0"/>
              <a:t>момент  </a:t>
            </a:r>
            <a:r>
              <a:rPr lang="ru-RU" sz="1600" dirty="0" smtClean="0"/>
              <a:t> осмотра необходимо  соотносить  </a:t>
            </a:r>
            <a:r>
              <a:rPr lang="ru-RU" sz="1600" dirty="0"/>
              <a:t>с  результатами  обследования,  </a:t>
            </a:r>
            <a:r>
              <a:rPr lang="ru-RU" sz="1600" dirty="0" smtClean="0"/>
              <a:t> в период клинической </a:t>
            </a:r>
            <a:r>
              <a:rPr lang="ru-RU" sz="1600" dirty="0"/>
              <a:t>стабилизации </a:t>
            </a:r>
            <a:r>
              <a:rPr lang="ru-RU" sz="1600" dirty="0" smtClean="0"/>
              <a:t>пациента </a:t>
            </a:r>
            <a:r>
              <a:rPr lang="ru-RU" sz="1600" dirty="0"/>
              <a:t>в течение последнего года (как </a:t>
            </a:r>
            <a:r>
              <a:rPr lang="ru-RU" sz="1600" dirty="0" smtClean="0"/>
              <a:t>правило</a:t>
            </a:r>
            <a:r>
              <a:rPr lang="ru-RU" sz="1600" dirty="0"/>
              <a:t>, на момент выписки из стационара), а также с </a:t>
            </a:r>
            <a:r>
              <a:rPr lang="ru-RU" sz="1600" dirty="0" smtClean="0"/>
              <a:t>результатами  </a:t>
            </a:r>
            <a:r>
              <a:rPr lang="ru-RU" sz="1600" dirty="0"/>
              <a:t>предыдущего  обследования  (</a:t>
            </a:r>
            <a:r>
              <a:rPr lang="ru-RU" sz="1600" dirty="0" smtClean="0"/>
              <a:t>телефонного </a:t>
            </a:r>
            <a:r>
              <a:rPr lang="ru-RU" sz="1600" dirty="0"/>
              <a:t>контакта). </a:t>
            </a:r>
          </a:p>
          <a:p>
            <a:endParaRPr lang="ru-RU" sz="1600" dirty="0" smtClean="0"/>
          </a:p>
          <a:p>
            <a:pPr marL="0" indent="0" algn="ctr">
              <a:buNone/>
            </a:pPr>
            <a:r>
              <a:rPr lang="ru-RU" sz="1600" b="1" dirty="0" smtClean="0"/>
              <a:t> </a:t>
            </a:r>
            <a:r>
              <a:rPr lang="ru-RU" sz="1600" b="1" dirty="0" err="1" smtClean="0"/>
              <a:t>Физикальные</a:t>
            </a:r>
            <a:r>
              <a:rPr lang="ru-RU" sz="1600" b="1" dirty="0" smtClean="0"/>
              <a:t>  данные  </a:t>
            </a:r>
            <a:r>
              <a:rPr lang="ru-RU" sz="1600" b="1" dirty="0"/>
              <a:t>следует  оценивать </a:t>
            </a:r>
            <a:r>
              <a:rPr lang="ru-RU" sz="1600" b="1" dirty="0" smtClean="0"/>
              <a:t>   </a:t>
            </a:r>
          </a:p>
          <a:p>
            <a:pPr marL="0" indent="0">
              <a:buNone/>
            </a:pPr>
            <a:r>
              <a:rPr lang="ru-RU" sz="1600" b="1" dirty="0"/>
              <a:t> </a:t>
            </a:r>
            <a:r>
              <a:rPr lang="ru-RU" sz="1600" b="1" dirty="0" smtClean="0"/>
              <a:t>      </a:t>
            </a:r>
            <a:r>
              <a:rPr lang="ru-RU" sz="1600" dirty="0" smtClean="0"/>
              <a:t>частоту </a:t>
            </a:r>
            <a:r>
              <a:rPr lang="ru-RU" sz="1600" dirty="0"/>
              <a:t>дыхания в покое, </a:t>
            </a:r>
            <a:endParaRPr lang="ru-RU" sz="1600" dirty="0" smtClean="0"/>
          </a:p>
          <a:p>
            <a:r>
              <a:rPr lang="ru-RU" sz="1600" dirty="0" smtClean="0"/>
              <a:t>величину </a:t>
            </a:r>
            <a:r>
              <a:rPr lang="ru-RU" sz="1600" dirty="0"/>
              <a:t>нагрузки, </a:t>
            </a:r>
            <a:r>
              <a:rPr lang="ru-RU" sz="1600" dirty="0" smtClean="0"/>
              <a:t>вызывающей </a:t>
            </a:r>
            <a:r>
              <a:rPr lang="ru-RU" sz="1600" dirty="0"/>
              <a:t>одышку или усиление одышки, </a:t>
            </a:r>
            <a:endParaRPr lang="ru-RU" sz="1600" dirty="0" smtClean="0"/>
          </a:p>
          <a:p>
            <a:r>
              <a:rPr lang="ru-RU" sz="1600" dirty="0" smtClean="0"/>
              <a:t>динамику  </a:t>
            </a:r>
            <a:r>
              <a:rPr lang="ru-RU" sz="1600" dirty="0"/>
              <a:t>массы  тела,  </a:t>
            </a:r>
            <a:endParaRPr lang="ru-RU" sz="1600" dirty="0" smtClean="0"/>
          </a:p>
          <a:p>
            <a:r>
              <a:rPr lang="ru-RU" sz="1600" dirty="0" smtClean="0"/>
              <a:t>наличие  </a:t>
            </a:r>
            <a:r>
              <a:rPr lang="ru-RU" sz="1600" dirty="0"/>
              <a:t>и  выраженность  </a:t>
            </a:r>
            <a:r>
              <a:rPr lang="ru-RU" sz="1600" dirty="0" smtClean="0"/>
              <a:t>отеков</a:t>
            </a:r>
            <a:r>
              <a:rPr lang="ru-RU" sz="1600" dirty="0"/>
              <a:t>, объем суточного диуреза, наличие приступов </a:t>
            </a:r>
          </a:p>
          <a:p>
            <a:r>
              <a:rPr lang="ru-RU" sz="1600" dirty="0"/>
              <a:t>удушья,  положение  в  постели,  </a:t>
            </a:r>
            <a:endParaRPr lang="ru-RU" sz="1600" dirty="0" smtClean="0"/>
          </a:p>
          <a:p>
            <a:r>
              <a:rPr lang="ru-RU" sz="1600" dirty="0" smtClean="0"/>
              <a:t>уровень  </a:t>
            </a:r>
            <a:r>
              <a:rPr lang="ru-RU" sz="1600" dirty="0"/>
              <a:t>АД,  </a:t>
            </a:r>
            <a:r>
              <a:rPr lang="ru-RU" sz="1600" dirty="0" smtClean="0"/>
              <a:t>частоту </a:t>
            </a:r>
            <a:r>
              <a:rPr lang="ru-RU" sz="1600" dirty="0"/>
              <a:t>и регулярность сердечного ритма, наличие </a:t>
            </a:r>
          </a:p>
          <a:p>
            <a:r>
              <a:rPr lang="ru-RU" sz="1600" dirty="0"/>
              <a:t>застойных хрипов в легких, наличие жидкости в </a:t>
            </a:r>
            <a:r>
              <a:rPr lang="ru-RU" sz="1600" dirty="0" smtClean="0"/>
              <a:t> плевральной </a:t>
            </a:r>
            <a:r>
              <a:rPr lang="ru-RU" sz="1600" dirty="0"/>
              <a:t>полости и асцита, размеры печени. </a:t>
            </a:r>
          </a:p>
          <a:p>
            <a:r>
              <a:rPr lang="ru-RU" sz="1600" dirty="0"/>
              <a:t>Следует  иметь  в  виду,  что  у  больных  с  ХСН </a:t>
            </a:r>
            <a:r>
              <a:rPr lang="ru-RU" sz="1600" dirty="0" smtClean="0"/>
              <a:t> I-IIБ  </a:t>
            </a:r>
            <a:r>
              <a:rPr lang="ru-RU" sz="1600" dirty="0"/>
              <a:t>стадии  возможно  достижение  нормальных </a:t>
            </a:r>
            <a:r>
              <a:rPr lang="ru-RU" sz="1600" dirty="0" smtClean="0"/>
              <a:t> значений  </a:t>
            </a:r>
            <a:r>
              <a:rPr lang="ru-RU" sz="1600" dirty="0"/>
              <a:t>для  </a:t>
            </a:r>
            <a:r>
              <a:rPr lang="ru-RU" sz="1600" dirty="0" err="1"/>
              <a:t>физикальных</a:t>
            </a:r>
            <a:r>
              <a:rPr lang="ru-RU" sz="1600" dirty="0"/>
              <a:t>  параметров,  </a:t>
            </a:r>
            <a:r>
              <a:rPr lang="ru-RU" sz="1600" dirty="0" smtClean="0"/>
              <a:t>оцениваемых </a:t>
            </a:r>
            <a:r>
              <a:rPr lang="ru-RU" sz="1600" dirty="0"/>
              <a:t>в состоянии покоя, то есть добиваться I </a:t>
            </a:r>
            <a:r>
              <a:rPr lang="ru-RU" sz="1600" dirty="0" smtClean="0"/>
              <a:t> ФК  </a:t>
            </a:r>
            <a:r>
              <a:rPr lang="ru-RU" sz="1600" dirty="0"/>
              <a:t>ХСН.  </a:t>
            </a:r>
            <a:endParaRPr lang="ru-RU" sz="1600" dirty="0" smtClean="0"/>
          </a:p>
          <a:p>
            <a:r>
              <a:rPr lang="ru-RU" sz="1600" dirty="0" smtClean="0"/>
              <a:t>Для  </a:t>
            </a:r>
            <a:r>
              <a:rPr lang="ru-RU" sz="1600" dirty="0"/>
              <a:t>больных  ХСН  III  стадии  возможно </a:t>
            </a:r>
            <a:r>
              <a:rPr lang="ru-RU" sz="1600" dirty="0" smtClean="0"/>
              <a:t> добиваться </a:t>
            </a:r>
            <a:r>
              <a:rPr lang="ru-RU" sz="1600" dirty="0"/>
              <a:t>уровня III ФК и даже II ФК ХСН.</a:t>
            </a:r>
          </a:p>
          <a:p>
            <a:r>
              <a:rPr lang="ru-RU" sz="1600" dirty="0"/>
              <a:t>Необходимо  обращать  особое  внимание  на </a:t>
            </a:r>
            <a:r>
              <a:rPr lang="ru-RU" sz="1600" dirty="0" smtClean="0"/>
              <a:t>уровень  </a:t>
            </a:r>
            <a:r>
              <a:rPr lang="ru-RU" sz="1600" dirty="0"/>
              <a:t>АД.</a:t>
            </a:r>
          </a:p>
        </p:txBody>
      </p:sp>
    </p:spTree>
    <p:extLst>
      <p:ext uri="{BB962C8B-B14F-4D97-AF65-F5344CB8AC3E}">
        <p14:creationId xmlns:p14="http://schemas.microsoft.com/office/powerpoint/2010/main" val="1239449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ru-RU" sz="3200" dirty="0" smtClean="0">
                <a:solidFill>
                  <a:prstClr val="black"/>
                </a:solidFill>
                <a:ea typeface="+mn-ea"/>
                <a:cs typeface="+mn-cs"/>
              </a:rPr>
              <a:t>Мониторинг </a:t>
            </a:r>
            <a:br>
              <a:rPr lang="ru-RU" sz="3200" dirty="0" smtClean="0">
                <a:solidFill>
                  <a:prstClr val="black"/>
                </a:solidFill>
                <a:ea typeface="+mn-ea"/>
                <a:cs typeface="+mn-cs"/>
              </a:rPr>
            </a:br>
            <a:r>
              <a:rPr lang="ru-RU" sz="3200" dirty="0" smtClean="0">
                <a:solidFill>
                  <a:prstClr val="black"/>
                </a:solidFill>
                <a:ea typeface="+mn-ea"/>
                <a:cs typeface="+mn-cs"/>
              </a:rPr>
              <a:t>лабораторно – инструментальный 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196752"/>
            <a:ext cx="8579296" cy="4929411"/>
          </a:xfrm>
        </p:spPr>
        <p:txBody>
          <a:bodyPr>
            <a:normAutofit/>
          </a:bodyPr>
          <a:lstStyle/>
          <a:p>
            <a:r>
              <a:rPr lang="ru-RU" sz="1800" b="1" dirty="0"/>
              <a:t>Из  лабораторных  данных  </a:t>
            </a:r>
            <a:r>
              <a:rPr lang="ru-RU" sz="1800" dirty="0"/>
              <a:t>независимо  от  </a:t>
            </a:r>
            <a:r>
              <a:rPr lang="ru-RU" sz="1800" dirty="0" smtClean="0"/>
              <a:t>стадии </a:t>
            </a:r>
            <a:r>
              <a:rPr lang="ru-RU" sz="1800" dirty="0"/>
              <a:t>ХСН подлежат нормализации значения </a:t>
            </a:r>
            <a:r>
              <a:rPr lang="ru-RU" sz="1800" b="1" dirty="0" smtClean="0">
                <a:solidFill>
                  <a:schemeClr val="tx2">
                    <a:lumMod val="75000"/>
                  </a:schemeClr>
                </a:solidFill>
              </a:rPr>
              <a:t>уровня </a:t>
            </a:r>
            <a:r>
              <a:rPr lang="ru-RU" sz="1800" b="1" dirty="0">
                <a:solidFill>
                  <a:schemeClr val="tx2">
                    <a:lumMod val="75000"/>
                  </a:schemeClr>
                </a:solidFill>
              </a:rPr>
              <a:t>натрия и калия в крови</a:t>
            </a:r>
            <a:r>
              <a:rPr lang="ru-RU" sz="1800" dirty="0"/>
              <a:t>. </a:t>
            </a:r>
            <a:endParaRPr lang="ru-RU" sz="1800" dirty="0" smtClean="0"/>
          </a:p>
          <a:p>
            <a:r>
              <a:rPr lang="ru-RU" sz="1800" dirty="0" smtClean="0"/>
              <a:t>У </a:t>
            </a:r>
            <a:r>
              <a:rPr lang="ru-RU" sz="1800" dirty="0"/>
              <a:t>больных с ХСН I-IIБ </a:t>
            </a:r>
            <a:r>
              <a:rPr lang="ru-RU" sz="1800" dirty="0" smtClean="0"/>
              <a:t> стадии </a:t>
            </a:r>
            <a:r>
              <a:rPr lang="ru-RU" sz="1800" dirty="0"/>
              <a:t>возможна нормализация уровня </a:t>
            </a:r>
            <a:r>
              <a:rPr lang="ru-RU" sz="1800" b="1" dirty="0" smtClean="0">
                <a:solidFill>
                  <a:schemeClr val="tx2">
                    <a:lumMod val="75000"/>
                  </a:schemeClr>
                </a:solidFill>
              </a:rPr>
              <a:t>гемоглобина </a:t>
            </a:r>
            <a:r>
              <a:rPr lang="ru-RU" sz="1800" b="1" dirty="0">
                <a:solidFill>
                  <a:schemeClr val="tx2">
                    <a:lumMod val="75000"/>
                  </a:schemeClr>
                </a:solidFill>
              </a:rPr>
              <a:t>крови и скорости клубочковой фильтрации</a:t>
            </a:r>
            <a:r>
              <a:rPr lang="ru-RU" sz="1800" dirty="0"/>
              <a:t>.</a:t>
            </a:r>
          </a:p>
          <a:p>
            <a:endParaRPr lang="ru-RU" sz="1800" dirty="0" smtClean="0"/>
          </a:p>
          <a:p>
            <a:endParaRPr lang="ru-RU" sz="1800" dirty="0"/>
          </a:p>
          <a:p>
            <a:r>
              <a:rPr lang="ru-RU" sz="1800" b="1" dirty="0" smtClean="0"/>
              <a:t>Из  </a:t>
            </a:r>
            <a:r>
              <a:rPr lang="ru-RU" sz="1800" b="1" dirty="0"/>
              <a:t>инструментальных  данных  </a:t>
            </a:r>
            <a:r>
              <a:rPr lang="ru-RU" sz="1800" dirty="0"/>
              <a:t>в  первую  </a:t>
            </a:r>
            <a:r>
              <a:rPr lang="ru-RU" sz="1800" dirty="0" smtClean="0"/>
              <a:t>очередь  </a:t>
            </a:r>
            <a:r>
              <a:rPr lang="ru-RU" sz="1800" dirty="0"/>
              <a:t>необходимо  стремиться  к  улучшению  </a:t>
            </a:r>
            <a:r>
              <a:rPr lang="ru-RU" sz="1800" dirty="0" smtClean="0"/>
              <a:t>параметров </a:t>
            </a:r>
            <a:r>
              <a:rPr lang="ru-RU" sz="1800" dirty="0" err="1"/>
              <a:t>ЭхоКГ</a:t>
            </a:r>
            <a:r>
              <a:rPr lang="ru-RU" sz="1800" dirty="0"/>
              <a:t>, что главным образом связано с </a:t>
            </a:r>
            <a:r>
              <a:rPr lang="ru-RU" sz="1800" dirty="0" smtClean="0"/>
              <a:t>уменьшением </a:t>
            </a:r>
            <a:r>
              <a:rPr lang="ru-RU" sz="1800" dirty="0"/>
              <a:t>объема циркулирующей жидкости. </a:t>
            </a:r>
          </a:p>
          <a:p>
            <a:r>
              <a:rPr lang="ru-RU" sz="1800" dirty="0"/>
              <a:t>У больных с ХСН-НФВ независимо от стадии </a:t>
            </a:r>
            <a:r>
              <a:rPr lang="ru-RU" sz="1800" dirty="0" smtClean="0"/>
              <a:t>можно </a:t>
            </a:r>
            <a:r>
              <a:rPr lang="ru-RU" sz="1800" dirty="0"/>
              <a:t>добиваться уменьшения конечного </a:t>
            </a:r>
            <a:r>
              <a:rPr lang="ru-RU" sz="1800" dirty="0" smtClean="0"/>
              <a:t>систолического </a:t>
            </a:r>
            <a:r>
              <a:rPr lang="ru-RU" sz="1800" dirty="0"/>
              <a:t>и диастолического размера ЛЖ, ФВ и </a:t>
            </a:r>
            <a:r>
              <a:rPr lang="ru-RU" sz="1800" dirty="0" smtClean="0"/>
              <a:t>снижения </a:t>
            </a:r>
            <a:r>
              <a:rPr lang="ru-RU" sz="1800" dirty="0"/>
              <a:t>систолического давления в легочной </a:t>
            </a:r>
            <a:r>
              <a:rPr lang="ru-RU" sz="1800" dirty="0" smtClean="0"/>
              <a:t>артерии</a:t>
            </a:r>
            <a:r>
              <a:rPr lang="ru-RU" sz="1800" dirty="0"/>
              <a:t>. </a:t>
            </a:r>
            <a:endParaRPr lang="ru-RU" sz="1800" dirty="0" smtClean="0"/>
          </a:p>
          <a:p>
            <a:r>
              <a:rPr lang="ru-RU" sz="1800" dirty="0" smtClean="0"/>
              <a:t>У </a:t>
            </a:r>
            <a:r>
              <a:rPr lang="ru-RU" sz="1800" dirty="0"/>
              <a:t>больных с ХСН-СФВ возможно улучшение </a:t>
            </a:r>
            <a:r>
              <a:rPr lang="ru-RU" sz="1800" dirty="0" smtClean="0"/>
              <a:t>практически </a:t>
            </a:r>
            <a:r>
              <a:rPr lang="ru-RU" sz="1800" dirty="0"/>
              <a:t>всех параметров Эхо-КГ.</a:t>
            </a:r>
          </a:p>
        </p:txBody>
      </p:sp>
    </p:spTree>
    <p:extLst>
      <p:ext uri="{BB962C8B-B14F-4D97-AF65-F5344CB8AC3E}">
        <p14:creationId xmlns:p14="http://schemas.microsoft.com/office/powerpoint/2010/main" val="3178984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1975"/>
          </a:xfrm>
        </p:spPr>
        <p:txBody>
          <a:bodyPr>
            <a:normAutofit fontScale="90000"/>
          </a:bodyPr>
          <a:lstStyle/>
          <a:p>
            <a:r>
              <a:rPr lang="ru-RU" altLang="ru-RU" smtClean="0"/>
              <a:t>Информация </a:t>
            </a:r>
          </a:p>
        </p:txBody>
      </p:sp>
      <p:sp>
        <p:nvSpPr>
          <p:cNvPr id="16387" name="Объект 2"/>
          <p:cNvSpPr>
            <a:spLocks noGrp="1"/>
          </p:cNvSpPr>
          <p:nvPr>
            <p:ph idx="1"/>
          </p:nvPr>
        </p:nvSpPr>
        <p:spPr>
          <a:xfrm>
            <a:off x="107950" y="836613"/>
            <a:ext cx="8928100" cy="5761037"/>
          </a:xfrm>
        </p:spPr>
        <p:txBody>
          <a:bodyPr>
            <a:normAutofit lnSpcReduction="10000"/>
          </a:bodyPr>
          <a:lstStyle/>
          <a:p>
            <a:pPr marL="0" indent="0" algn="ctr">
              <a:buFont typeface="Arial" charset="0"/>
              <a:buNone/>
            </a:pPr>
            <a:r>
              <a:rPr lang="ru-RU" altLang="ru-RU" dirty="0" smtClean="0">
                <a:latin typeface="Arial" charset="0"/>
                <a:cs typeface="Arial" charset="0"/>
              </a:rPr>
              <a:t>Учебный семинар </a:t>
            </a:r>
          </a:p>
          <a:p>
            <a:pPr marL="0" indent="0" algn="ctr">
              <a:buFont typeface="Arial" charset="0"/>
              <a:buNone/>
            </a:pPr>
            <a:r>
              <a:rPr lang="ru-RU" altLang="ru-RU" dirty="0" smtClean="0">
                <a:latin typeface="Arial" charset="0"/>
                <a:cs typeface="Arial" charset="0"/>
              </a:rPr>
              <a:t>для врачей терапевтов ,фельдшеров </a:t>
            </a:r>
          </a:p>
          <a:p>
            <a:pPr marL="0" indent="0" algn="ctr">
              <a:buFont typeface="Arial" charset="0"/>
              <a:buNone/>
            </a:pPr>
            <a:r>
              <a:rPr lang="ru-RU" altLang="ru-RU" dirty="0" smtClean="0">
                <a:latin typeface="Arial" charset="0"/>
                <a:cs typeface="Arial" charset="0"/>
              </a:rPr>
              <a:t> в 2021 г будет проводится   </a:t>
            </a:r>
          </a:p>
          <a:p>
            <a:pPr marL="0" indent="0" algn="ctr">
              <a:buFont typeface="Arial" charset="0"/>
              <a:buNone/>
            </a:pPr>
            <a:r>
              <a:rPr lang="ru-RU" altLang="ru-RU" dirty="0" smtClean="0">
                <a:latin typeface="Arial" charset="0"/>
                <a:cs typeface="Arial" charset="0"/>
              </a:rPr>
              <a:t> среда 27.04.2021 г </a:t>
            </a:r>
            <a:r>
              <a:rPr lang="ru-RU" altLang="ru-RU" b="1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в 14.30 </a:t>
            </a:r>
            <a:r>
              <a:rPr lang="ru-RU" altLang="ru-RU" dirty="0" smtClean="0">
                <a:latin typeface="Arial" charset="0"/>
                <a:cs typeface="Arial" charset="0"/>
              </a:rPr>
              <a:t>час. , </a:t>
            </a:r>
          </a:p>
          <a:p>
            <a:pPr marL="0" indent="0" algn="ctr">
              <a:buFont typeface="Arial" charset="0"/>
              <a:buNone/>
            </a:pPr>
            <a:r>
              <a:rPr lang="ru-RU" altLang="ru-RU" dirty="0" smtClean="0">
                <a:latin typeface="Arial" charset="0"/>
                <a:cs typeface="Arial" charset="0"/>
              </a:rPr>
              <a:t>регламент 60 мин</a:t>
            </a:r>
            <a:r>
              <a:rPr lang="ru-RU" altLang="ru-RU" dirty="0" smtClean="0"/>
              <a:t> .</a:t>
            </a:r>
          </a:p>
          <a:p>
            <a:pPr marL="0" indent="0" algn="ctr">
              <a:buFont typeface="Arial" charset="0"/>
              <a:buNone/>
            </a:pPr>
            <a:r>
              <a:rPr lang="ru-RU" altLang="ru-RU" b="1" dirty="0" smtClean="0">
                <a:solidFill>
                  <a:srgbClr val="002060"/>
                </a:solidFill>
              </a:rPr>
              <a:t> каждый четверг в 14.30 – диспетчерский час для районных терапевтов </a:t>
            </a:r>
          </a:p>
          <a:p>
            <a:pPr marL="0" indent="0" algn="ctr">
              <a:buFont typeface="Arial" charset="0"/>
              <a:buNone/>
            </a:pPr>
            <a:r>
              <a:rPr lang="ru-RU" altLang="ru-RU" dirty="0" smtClean="0"/>
              <a:t>Список присутствующих в письменном виде, ФИО, должность, подпись исполнителя в сканированном варианте направить </a:t>
            </a:r>
          </a:p>
          <a:p>
            <a:pPr marL="0" indent="0" algn="ctr">
              <a:buFont typeface="Arial" charset="0"/>
              <a:buNone/>
            </a:pPr>
            <a:r>
              <a:rPr lang="en-US" altLang="ru-RU" b="1" u="sng" dirty="0" smtClean="0"/>
              <a:t>en8395304@yandex.ru</a:t>
            </a:r>
            <a:r>
              <a:rPr lang="ru-RU" altLang="ru-RU" b="1" u="sng" dirty="0" smtClean="0"/>
              <a:t> </a:t>
            </a:r>
            <a:r>
              <a:rPr lang="en-US" altLang="ru-RU" b="1" u="sng" dirty="0" smtClean="0"/>
              <a:t> </a:t>
            </a:r>
            <a:r>
              <a:rPr lang="ru-RU" altLang="ru-RU" b="1" u="sng" dirty="0" smtClean="0"/>
              <a:t>до 21. 04.2021 г. </a:t>
            </a:r>
          </a:p>
        </p:txBody>
      </p:sp>
    </p:spTree>
    <p:extLst>
      <p:ext uri="{BB962C8B-B14F-4D97-AF65-F5344CB8AC3E}">
        <p14:creationId xmlns:p14="http://schemas.microsoft.com/office/powerpoint/2010/main" val="4145406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443</TotalTime>
  <Words>642</Words>
  <Application>Microsoft Office PowerPoint</Application>
  <PresentationFormat>Экран (4:3)</PresentationFormat>
  <Paragraphs>76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Организация оказания медицинской помощи взрослому населению Курганской области по профилю «Терапия» </vt:lpstr>
      <vt:lpstr>Презентация PowerPoint</vt:lpstr>
      <vt:lpstr>Лечение больных с ХСН в рамках диспансерного наблюдения</vt:lpstr>
      <vt:lpstr>Презентация PowerPoint</vt:lpstr>
      <vt:lpstr> Контролируемые  параметры   и  их  целевые значения. </vt:lpstr>
      <vt:lpstr>Мониторинг  лабораторно – инструментальный </vt:lpstr>
      <vt:lpstr>Информация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glterap</dc:creator>
  <cp:lastModifiedBy>User</cp:lastModifiedBy>
  <cp:revision>7</cp:revision>
  <cp:lastPrinted>2021-04-20T07:16:35Z</cp:lastPrinted>
  <dcterms:created xsi:type="dcterms:W3CDTF">2021-04-20T03:56:07Z</dcterms:created>
  <dcterms:modified xsi:type="dcterms:W3CDTF">2021-04-20T14:06:54Z</dcterms:modified>
</cp:coreProperties>
</file>