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9" r:id="rId4"/>
    <p:sldId id="270" r:id="rId5"/>
    <p:sldId id="271" r:id="rId6"/>
    <p:sldId id="266" r:id="rId7"/>
    <p:sldId id="267" r:id="rId8"/>
    <p:sldId id="268" r:id="rId9"/>
    <p:sldId id="257" r:id="rId10"/>
    <p:sldId id="258" r:id="rId11"/>
    <p:sldId id="259" r:id="rId12"/>
    <p:sldId id="263" r:id="rId13"/>
    <p:sldId id="260" r:id="rId14"/>
    <p:sldId id="264" r:id="rId15"/>
    <p:sldId id="272" r:id="rId16"/>
    <p:sldId id="273" r:id="rId17"/>
    <p:sldId id="274" r:id="rId18"/>
    <p:sldId id="275" r:id="rId19"/>
    <p:sldId id="276" r:id="rId20"/>
    <p:sldId id="277" r:id="rId21"/>
    <p:sldId id="261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57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18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37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003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93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658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75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3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83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5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3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35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89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92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54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56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44CD1D-4308-4137-9022-D76B02BAFE6E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321B6F-7B3B-4165-AD41-5FDDCE04A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274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EFD064-B0D2-4248-A69C-B165707F5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3" y="578499"/>
            <a:ext cx="8780105" cy="2062064"/>
          </a:xfrm>
        </p:spPr>
        <p:txBody>
          <a:bodyPr/>
          <a:lstStyle/>
          <a:p>
            <a:r>
              <a:rPr lang="ru-RU" dirty="0"/>
              <a:t>ХОБЛ: клиника, диагностика, лечение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95094D-C2E5-4DE1-803D-96BBEA38D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237" y="3429000"/>
            <a:ext cx="6400800" cy="1947333"/>
          </a:xfrm>
        </p:spPr>
        <p:txBody>
          <a:bodyPr/>
          <a:lstStyle/>
          <a:p>
            <a:r>
              <a:rPr lang="ru-RU" dirty="0"/>
              <a:t>Государственное бюджетное учреждение</a:t>
            </a:r>
          </a:p>
          <a:p>
            <a:r>
              <a:rPr lang="ru-RU" dirty="0"/>
              <a:t>«Курганская областная клиническая больница»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05F137-BB7D-404E-97AD-AA39DB4DE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349" y="3072983"/>
            <a:ext cx="4937898" cy="30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09F352-54DC-4313-AF1F-C23D29B5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69" y="0"/>
            <a:ext cx="8534400" cy="1507067"/>
          </a:xfrm>
        </p:spPr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AA5171-BC28-4643-9B7A-AF2CBB08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35" y="1621366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Физикальные</a:t>
            </a:r>
            <a:r>
              <a:rPr lang="ru-RU" dirty="0"/>
              <a:t> симптомы бронхиальной обструкции и ЛГИ обычно обнаруживают у пациентов с уже тяжелой ХОБЛ. Методы диагностики ХОБЛ:</a:t>
            </a:r>
          </a:p>
          <a:p>
            <a:r>
              <a:rPr lang="ru-RU" dirty="0"/>
              <a:t>спирометрия</a:t>
            </a:r>
          </a:p>
          <a:p>
            <a:r>
              <a:rPr lang="ru-RU" dirty="0"/>
              <a:t>проба с </a:t>
            </a:r>
            <a:r>
              <a:rPr lang="ru-RU" dirty="0" err="1"/>
              <a:t>бронхолитиками</a:t>
            </a:r>
            <a:endParaRPr lang="ru-RU" dirty="0"/>
          </a:p>
          <a:p>
            <a:r>
              <a:rPr lang="ru-RU" dirty="0" err="1"/>
              <a:t>Бодиплетизмография</a:t>
            </a:r>
            <a:endParaRPr lang="ru-RU" dirty="0"/>
          </a:p>
          <a:p>
            <a:r>
              <a:rPr lang="en-US" dirty="0"/>
              <a:t>R</a:t>
            </a:r>
            <a:r>
              <a:rPr lang="ru-RU" dirty="0"/>
              <a:t>/КТ ОГК</a:t>
            </a:r>
          </a:p>
          <a:p>
            <a:r>
              <a:rPr lang="ru-RU" dirty="0"/>
              <a:t>Нагрузочное тестирование для определения </a:t>
            </a:r>
          </a:p>
          <a:p>
            <a:pPr marL="0" indent="0">
              <a:buNone/>
            </a:pPr>
            <a:r>
              <a:rPr lang="ru-RU" dirty="0"/>
              <a:t>переносимости физической нагрузки</a:t>
            </a:r>
          </a:p>
          <a:p>
            <a:r>
              <a:rPr lang="ru-RU" dirty="0" err="1"/>
              <a:t>Пульсоксиметрия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02F7A4-BBAD-4C52-8FD7-404D3ED32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8107" y="2807595"/>
            <a:ext cx="4392119" cy="32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2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2CB19-F04D-45D2-8227-DE4C8E92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43" y="381863"/>
            <a:ext cx="8534400" cy="1507067"/>
          </a:xfrm>
        </p:spPr>
        <p:txBody>
          <a:bodyPr/>
          <a:lstStyle/>
          <a:p>
            <a:r>
              <a:rPr lang="ru-RU" dirty="0"/>
              <a:t>Дифференциальная 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7C3042-0634-4C43-A244-EA505CE5A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49" y="2034074"/>
            <a:ext cx="6658979" cy="3890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Особенно при первой встрече с пациентом, возникает необходимость дифференцировать ХОБЛ от ряда заболеваний со сходной симптоматикой – бронхиальная астма, хронический (</a:t>
            </a:r>
            <a:r>
              <a:rPr lang="ru-RU" sz="2400" dirty="0" err="1"/>
              <a:t>необструктивный</a:t>
            </a:r>
            <a:r>
              <a:rPr lang="ru-RU" sz="2400" dirty="0"/>
              <a:t>) бронхит, инфекции нижних дыхательных путей (включая туберкулез), рак легкого, интерстициальные заболевания легких и заболевания сердечно-сосудистой системы.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712ADE-8B3B-493D-9B8B-9F382AAFB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28" y="1528997"/>
            <a:ext cx="4216061" cy="42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C1B59-137D-4AF8-B647-3A874AA9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40" y="381863"/>
            <a:ext cx="8534400" cy="1507067"/>
          </a:xfrm>
        </p:spPr>
        <p:txBody>
          <a:bodyPr/>
          <a:lstStyle/>
          <a:p>
            <a:r>
              <a:rPr lang="ru-RU" dirty="0"/>
              <a:t>Кодирование по МКБ 10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ED8D25-1747-4B8E-91A2-6928D4A2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763486"/>
            <a:ext cx="10272971" cy="381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Хроническая обструктивная болезнь легких (J44): </a:t>
            </a:r>
          </a:p>
          <a:p>
            <a:r>
              <a:rPr lang="ru-RU" dirty="0"/>
              <a:t>J44.0 – Хроническая обструктивная болезнь легких с острой респираторной инфекцией нижних дыхательных путей J44.1</a:t>
            </a:r>
          </a:p>
          <a:p>
            <a:r>
              <a:rPr lang="ru-RU" dirty="0"/>
              <a:t> Хроническая обструктивная болезнь легких с обострением неуточненная</a:t>
            </a:r>
          </a:p>
          <a:p>
            <a:r>
              <a:rPr lang="ru-RU" dirty="0"/>
              <a:t>J44.8 – Другая уточненная хроническая обструктивная болезнь легких</a:t>
            </a:r>
          </a:p>
          <a:p>
            <a:pPr marL="0" indent="0">
              <a:buNone/>
            </a:pPr>
            <a:r>
              <a:rPr lang="ru-RU" dirty="0"/>
              <a:t>Хронический бронхит: астматический (обструктивный) БДУ, эмфизематозный БДУ, обструктивный БДУ </a:t>
            </a:r>
          </a:p>
          <a:p>
            <a:r>
              <a:rPr lang="ru-RU" dirty="0"/>
              <a:t>J44.9 – Хроническая обструктивная болезнь легких неуточненная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23273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18626-2D00-421E-83FD-6E50EBE1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5" y="-93999"/>
            <a:ext cx="8534400" cy="1507067"/>
          </a:xfrm>
        </p:spPr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FE9DC3-3B5F-48B5-BDF5-B8D48732F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413068"/>
            <a:ext cx="6092890" cy="4301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Основные цели лечения ХОБЛ:</a:t>
            </a:r>
          </a:p>
          <a:p>
            <a:r>
              <a:rPr lang="ru-RU" dirty="0"/>
              <a:t>Устранение симптомов и улучшение качества жизни;</a:t>
            </a:r>
          </a:p>
          <a:p>
            <a:r>
              <a:rPr lang="ru-RU" dirty="0"/>
              <a:t>Уменьшение будущих рисков, т.е. профилактика обострений;</a:t>
            </a:r>
          </a:p>
          <a:p>
            <a:r>
              <a:rPr lang="ru-RU" dirty="0"/>
              <a:t>Замедление прогрессирования заболевания;</a:t>
            </a:r>
          </a:p>
          <a:p>
            <a:r>
              <a:rPr lang="ru-RU" dirty="0"/>
              <a:t>Снижение летальности.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37A4DC-CE4F-423C-9413-9B5255160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134" y="2004268"/>
            <a:ext cx="3723339" cy="3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56885C-9427-4004-810E-DB408D42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916988" cy="52111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Терапия ХОБЛ</a:t>
            </a:r>
          </a:p>
          <a:p>
            <a:pPr marL="0" indent="0">
              <a:buNone/>
            </a:pPr>
            <a:r>
              <a:rPr lang="ru-RU" dirty="0" smtClean="0"/>
              <a:t>Всем пациентам ХОБЛ рекомендуется назначать короткодействующие </a:t>
            </a:r>
            <a:r>
              <a:rPr lang="ru-RU" dirty="0" err="1" smtClean="0"/>
              <a:t>бронходилататоры</a:t>
            </a:r>
            <a:r>
              <a:rPr lang="ru-RU" dirty="0" smtClean="0"/>
              <a:t> для использования по потребности: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Сальбутамол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Фенотерол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Ипратропия</a:t>
            </a:r>
            <a:r>
              <a:rPr lang="ru-RU" dirty="0" smtClean="0"/>
              <a:t> бромид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Пример: </a:t>
            </a:r>
            <a:r>
              <a:rPr lang="ru-RU" dirty="0" err="1" smtClean="0"/>
              <a:t>Ипратропия</a:t>
            </a:r>
            <a:r>
              <a:rPr lang="ru-RU" dirty="0" smtClean="0"/>
              <a:t> </a:t>
            </a:r>
            <a:r>
              <a:rPr lang="ru-RU" dirty="0" err="1" smtClean="0"/>
              <a:t>бромид+Фенотерол=</a:t>
            </a:r>
            <a:r>
              <a:rPr lang="ru-RU" dirty="0" smtClean="0"/>
              <a:t> </a:t>
            </a:r>
            <a:r>
              <a:rPr lang="ru-RU" dirty="0" err="1" smtClean="0"/>
              <a:t>Беродуал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02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Дительно</a:t>
            </a:r>
            <a:r>
              <a:rPr lang="ru-RU" sz="2400" dirty="0" smtClean="0"/>
              <a:t> действующие </a:t>
            </a:r>
            <a:r>
              <a:rPr lang="ru-RU" sz="2400" dirty="0" err="1" smtClean="0"/>
              <a:t>бронходилататоры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эффекта 12-24 часа</a:t>
            </a:r>
          </a:p>
          <a:p>
            <a:r>
              <a:rPr lang="ru-RU" dirty="0" smtClean="0"/>
              <a:t>Длительно действующие В2 </a:t>
            </a:r>
            <a:r>
              <a:rPr lang="ru-RU" dirty="0" err="1" smtClean="0"/>
              <a:t>агонисты</a:t>
            </a:r>
            <a:r>
              <a:rPr lang="ru-RU" dirty="0" smtClean="0"/>
              <a:t>(</a:t>
            </a:r>
            <a:r>
              <a:rPr lang="ru-RU" dirty="0" err="1" smtClean="0"/>
              <a:t>формотерол</a:t>
            </a:r>
            <a:r>
              <a:rPr lang="ru-RU" dirty="0" smtClean="0"/>
              <a:t>, </a:t>
            </a:r>
            <a:r>
              <a:rPr lang="ru-RU" dirty="0" err="1" smtClean="0"/>
              <a:t>олодатерол</a:t>
            </a:r>
            <a:r>
              <a:rPr lang="ru-RU" dirty="0" smtClean="0"/>
              <a:t>, </a:t>
            </a:r>
            <a:r>
              <a:rPr lang="ru-RU" dirty="0" err="1" smtClean="0"/>
              <a:t>вилантерол</a:t>
            </a:r>
            <a:r>
              <a:rPr lang="ru-RU" dirty="0" smtClean="0"/>
              <a:t>, </a:t>
            </a:r>
            <a:r>
              <a:rPr lang="ru-RU" dirty="0" err="1" smtClean="0"/>
              <a:t>индакатерол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Длительнодействующие</a:t>
            </a:r>
            <a:r>
              <a:rPr lang="ru-RU" dirty="0" smtClean="0"/>
              <a:t> </a:t>
            </a:r>
            <a:r>
              <a:rPr lang="ru-RU" dirty="0" err="1" smtClean="0"/>
              <a:t>антихолинрегики</a:t>
            </a:r>
            <a:r>
              <a:rPr lang="ru-RU" dirty="0" smtClean="0"/>
              <a:t>(</a:t>
            </a:r>
            <a:r>
              <a:rPr lang="ru-RU" dirty="0" err="1" smtClean="0"/>
              <a:t>тиотропия</a:t>
            </a:r>
            <a:r>
              <a:rPr lang="ru-RU" dirty="0" smtClean="0"/>
              <a:t> бромид, </a:t>
            </a:r>
            <a:r>
              <a:rPr lang="ru-RU" dirty="0" err="1" smtClean="0"/>
              <a:t>умеклидиния</a:t>
            </a:r>
            <a:r>
              <a:rPr lang="ru-RU" dirty="0" smtClean="0"/>
              <a:t> бромид)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Рекомендуется комбинирование </a:t>
            </a:r>
            <a:r>
              <a:rPr lang="ru-RU" dirty="0" err="1" smtClean="0"/>
              <a:t>бонходилататоров</a:t>
            </a:r>
            <a:r>
              <a:rPr lang="ru-RU" dirty="0" smtClean="0"/>
              <a:t> с разными механизмами </a:t>
            </a:r>
            <a:r>
              <a:rPr lang="ru-RU" dirty="0" err="1" smtClean="0"/>
              <a:t>дейсвия</a:t>
            </a:r>
            <a:r>
              <a:rPr lang="ru-RU" dirty="0" smtClean="0"/>
              <a:t> с целью достижения большей </a:t>
            </a:r>
            <a:r>
              <a:rPr lang="ru-RU" dirty="0" err="1" smtClean="0"/>
              <a:t>бронходилатации</a:t>
            </a:r>
            <a:r>
              <a:rPr lang="ru-RU" dirty="0" smtClean="0"/>
              <a:t> и облегчения симптомов.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468" y="1760706"/>
            <a:ext cx="4241260" cy="4233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Комбинации </a:t>
            </a:r>
            <a:r>
              <a:rPr lang="ru-RU" sz="2400" dirty="0" err="1" smtClean="0"/>
              <a:t>длительнодействущих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бронходилататоров</a:t>
            </a:r>
            <a:endParaRPr lang="ru-RU" sz="2400" dirty="0"/>
          </a:p>
        </p:txBody>
      </p:sp>
      <p:pic>
        <p:nvPicPr>
          <p:cNvPr id="4" name="Содержимое 3" descr="DUAKLIR GENUAIR-370x3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139" y="0"/>
            <a:ext cx="3480240" cy="3480240"/>
          </a:xfrm>
        </p:spPr>
      </p:pic>
      <p:pic>
        <p:nvPicPr>
          <p:cNvPr id="5" name="Рисунок 4" descr="3add16527a471748e9875aaaabc1695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08" y="3425759"/>
            <a:ext cx="3510062" cy="3432241"/>
          </a:xfrm>
          <a:prstGeom prst="rect">
            <a:avLst/>
          </a:prstGeom>
        </p:spPr>
      </p:pic>
      <p:pic>
        <p:nvPicPr>
          <p:cNvPr id="6" name="Рисунок 5" descr="spiolto respimat rastvor dlya ingalyacii i ingalyator-767x7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48974" cy="3548974"/>
          </a:xfrm>
          <a:prstGeom prst="rect">
            <a:avLst/>
          </a:prstGeom>
        </p:spPr>
      </p:pic>
      <p:pic>
        <p:nvPicPr>
          <p:cNvPr id="7" name="Рисунок 6" descr="ultibro-brizhaler-600x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1412"/>
            <a:ext cx="3550596" cy="333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ИГКс</a:t>
            </a:r>
            <a:r>
              <a:rPr lang="ru-RU" dirty="0" smtClean="0"/>
              <a:t> </a:t>
            </a:r>
            <a:r>
              <a:rPr lang="ru-RU" sz="2800" dirty="0" smtClean="0"/>
              <a:t>ИНГАЛЯЦИОННЫЕ ГЛЮКОКОРТИКОСТЕРОИДЫ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ИГКС рекомендуется назначать только в дополнении к проводимой терапии ДДБА у больных ХОБЛ с БА в анамнезе и с </a:t>
            </a:r>
            <a:r>
              <a:rPr lang="ru-RU" dirty="0" err="1" smtClean="0"/>
              <a:t>эозинофилией</a:t>
            </a:r>
            <a:r>
              <a:rPr lang="ru-RU" dirty="0" smtClean="0"/>
              <a:t> в крови.</a:t>
            </a:r>
          </a:p>
          <a:p>
            <a:r>
              <a:rPr lang="ru-RU" dirty="0" smtClean="0"/>
              <a:t>С частыми обострениями (2 и более среднетяжелых обострений в течении 1 года или </a:t>
            </a:r>
            <a:r>
              <a:rPr lang="ru-RU" dirty="0" err="1" smtClean="0"/>
              <a:t>хотябы</a:t>
            </a:r>
            <a:r>
              <a:rPr lang="ru-RU" dirty="0" smtClean="0"/>
              <a:t> 1 тяжелое обострение, потребовавшее госпитализации).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Антибактериальная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реактивный белок выше 10мг/л</a:t>
            </a:r>
          </a:p>
          <a:p>
            <a:r>
              <a:rPr lang="ru-RU" dirty="0" smtClean="0"/>
              <a:t>Тяжелое обострение ХОБЛ , </a:t>
            </a:r>
            <a:r>
              <a:rPr lang="ru-RU" dirty="0" err="1" smtClean="0"/>
              <a:t>нудающиеся</a:t>
            </a:r>
            <a:r>
              <a:rPr lang="ru-RU" dirty="0" smtClean="0"/>
              <a:t> в </a:t>
            </a:r>
            <a:r>
              <a:rPr lang="ru-RU" dirty="0" err="1" smtClean="0"/>
              <a:t>инвазивной</a:t>
            </a:r>
            <a:r>
              <a:rPr lang="ru-RU" dirty="0" smtClean="0"/>
              <a:t> или </a:t>
            </a:r>
            <a:r>
              <a:rPr lang="ru-RU" dirty="0" err="1" smtClean="0"/>
              <a:t>неинвазивной</a:t>
            </a:r>
            <a:r>
              <a:rPr lang="ru-RU" dirty="0" smtClean="0"/>
              <a:t> вентиляции легких</a:t>
            </a:r>
          </a:p>
          <a:p>
            <a:r>
              <a:rPr lang="ru-RU" dirty="0" smtClean="0"/>
              <a:t>Обострение ХОБЛ, усиление одышки, гнойная мокрота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Хроническая </a:t>
            </a:r>
            <a:r>
              <a:rPr lang="ru-RU" dirty="0" err="1" smtClean="0"/>
              <a:t>обструктивная</a:t>
            </a:r>
            <a:r>
              <a:rPr lang="ru-RU" dirty="0" smtClean="0"/>
              <a:t> болезнь легких (ХОБЛ) – заболевание, характеризующееся </a:t>
            </a:r>
            <a:r>
              <a:rPr lang="ru-RU" u="sng" dirty="0" err="1" smtClean="0">
                <a:solidFill>
                  <a:srgbClr val="FF0000"/>
                </a:solidFill>
              </a:rPr>
              <a:t>персистирующим</a:t>
            </a:r>
            <a:r>
              <a:rPr lang="ru-RU" u="sng" dirty="0" smtClean="0">
                <a:solidFill>
                  <a:srgbClr val="FF0000"/>
                </a:solidFill>
              </a:rPr>
              <a:t> ограничением воздушного потока</a:t>
            </a:r>
            <a:r>
              <a:rPr lang="ru-RU" dirty="0" smtClean="0"/>
              <a:t>, которое обычно прогрессирует и является следствием хронического воспалительного ответа дыхательных путей и легочной ткани на воздействие </a:t>
            </a:r>
            <a:r>
              <a:rPr lang="ru-RU" dirty="0" err="1" smtClean="0"/>
              <a:t>ингалируемых</a:t>
            </a:r>
            <a:r>
              <a:rPr lang="ru-RU" dirty="0" smtClean="0"/>
              <a:t> повреждающих частиц или газов. Обострения и </a:t>
            </a:r>
            <a:r>
              <a:rPr lang="ru-RU" dirty="0" err="1" smtClean="0"/>
              <a:t>коморбидные</a:t>
            </a:r>
            <a:r>
              <a:rPr lang="ru-RU" dirty="0" smtClean="0"/>
              <a:t> состояния являются неотъемлемой частью болезни и вносят значительный вклад в клиническую картину и прогноз.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Антибаетериальная</a:t>
            </a:r>
            <a:r>
              <a:rPr lang="ru-RU" dirty="0" smtClean="0"/>
              <a:t>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ХОБЛ легкого и ср тяжелого течения, без факторов риска:</a:t>
            </a:r>
          </a:p>
          <a:p>
            <a:r>
              <a:rPr lang="ru-RU" dirty="0" err="1" smtClean="0"/>
              <a:t>Амоксициллин</a:t>
            </a:r>
            <a:r>
              <a:rPr lang="ru-RU" dirty="0" smtClean="0"/>
              <a:t>, </a:t>
            </a:r>
            <a:r>
              <a:rPr lang="ru-RU" dirty="0" err="1" smtClean="0"/>
              <a:t>макролиды</a:t>
            </a:r>
            <a:r>
              <a:rPr lang="ru-RU" dirty="0" smtClean="0"/>
              <a:t>, </a:t>
            </a:r>
            <a:r>
              <a:rPr lang="ru-RU" dirty="0" err="1" smtClean="0"/>
              <a:t>цефоласпорины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smtClean="0"/>
              <a:t>поколения.</a:t>
            </a:r>
          </a:p>
          <a:p>
            <a:r>
              <a:rPr lang="ru-RU" dirty="0" smtClean="0"/>
              <a:t>ХОБЛ легкого и ср тяжелого течения, с</a:t>
            </a:r>
            <a:r>
              <a:rPr lang="ru-RU" dirty="0" smtClean="0"/>
              <a:t> факторами риска:</a:t>
            </a:r>
          </a:p>
          <a:p>
            <a:r>
              <a:rPr lang="ru-RU" dirty="0" err="1" smtClean="0"/>
              <a:t>Амоксициллин</a:t>
            </a:r>
            <a:r>
              <a:rPr lang="ru-RU" dirty="0" smtClean="0"/>
              <a:t>/</a:t>
            </a:r>
            <a:r>
              <a:rPr lang="ru-RU" dirty="0" err="1" smtClean="0"/>
              <a:t>клавуланат,респираторные</a:t>
            </a:r>
            <a:r>
              <a:rPr lang="ru-RU" dirty="0" smtClean="0"/>
              <a:t> </a:t>
            </a:r>
            <a:r>
              <a:rPr lang="ru-RU" dirty="0" err="1" smtClean="0"/>
              <a:t>фторхинолоны</a:t>
            </a:r>
            <a:endParaRPr lang="ru-RU" dirty="0" smtClean="0"/>
          </a:p>
          <a:p>
            <a:r>
              <a:rPr lang="ru-RU" dirty="0" smtClean="0"/>
              <a:t>ХОБЛ крайне тяжелого течения: </a:t>
            </a:r>
            <a:r>
              <a:rPr lang="ru-RU" dirty="0" err="1" smtClean="0"/>
              <a:t>ципрофлоксацин</a:t>
            </a:r>
            <a:r>
              <a:rPr lang="ru-RU" dirty="0" smtClean="0"/>
              <a:t> и др.препараты с </a:t>
            </a:r>
            <a:r>
              <a:rPr lang="ru-RU" dirty="0" err="1" smtClean="0"/>
              <a:t>антисинегнойной</a:t>
            </a:r>
            <a:r>
              <a:rPr lang="ru-RU" dirty="0" smtClean="0"/>
              <a:t> активностью.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9AE9D-6924-4FD4-8CA6-094EBA29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66074"/>
            <a:ext cx="8534400" cy="1126344"/>
          </a:xfrm>
        </p:spPr>
        <p:txBody>
          <a:bodyPr/>
          <a:lstStyle/>
          <a:p>
            <a:r>
              <a:rPr lang="ru-RU" dirty="0"/>
              <a:t>Терапия обострений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4542B8-72B3-4EA7-B07F-FDA65DAF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5" y="1392418"/>
            <a:ext cx="8100024" cy="4828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Пациентам с обострением ХОБЛ госпитализация в стационар показана, если есть значительное увеличение интенсивности и/или появление новых клинических симптомов (одышка в покое, нестабильная гемодинамика, ухудшение психического состояния, цианоз, периферические отеки, признаки утомления дыхательных мышц), падение SaO2 и невозможность купировать обострение с помощью первоначальной терапии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3C1C64-29FA-41B9-9EFA-BA5D27EBD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5388" y="2537878"/>
            <a:ext cx="3281753" cy="24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8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вакцинация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 </a:t>
            </a:r>
            <a:r>
              <a:rPr lang="ru-RU" b="1" dirty="0" err="1" smtClean="0"/>
              <a:t>вакцинопрофилактики</a:t>
            </a:r>
            <a:r>
              <a:rPr lang="ru-RU" dirty="0" smtClean="0"/>
              <a:t> использовались пневмококковая конъюгированная 13-валентная вакцина (ПКВ-13) Превенар-13 и пневмококковая полисахаридная 23-валентная вакцина (ППВ-23) Пневмо-23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Результаты. Установлено, что при включении в план ведения пациентов с </a:t>
            </a:r>
            <a:r>
              <a:rPr lang="ru-RU" b="1" dirty="0" smtClean="0"/>
              <a:t>ХОБЛ</a:t>
            </a:r>
            <a:r>
              <a:rPr lang="ru-RU" dirty="0" smtClean="0"/>
              <a:t> </a:t>
            </a:r>
            <a:r>
              <a:rPr lang="ru-RU" b="1" dirty="0" err="1" smtClean="0"/>
              <a:t>вакцинопрофилактики</a:t>
            </a:r>
            <a:r>
              <a:rPr lang="ru-RU" dirty="0" smtClean="0"/>
              <a:t> ПКВ-13 уменьшается степень одышки и стабилизируются основные функциональные показатели респираторной системы не только в краткосрочный период, но и на протяжении как минимум 5 лет наблюдения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12844"/>
            <a:ext cx="5337209" cy="3688224"/>
          </a:xfrm>
        </p:spPr>
        <p:txBody>
          <a:bodyPr/>
          <a:lstStyle/>
          <a:p>
            <a:r>
              <a:rPr lang="ru-RU" dirty="0" smtClean="0"/>
              <a:t>вакцинация с применением </a:t>
            </a:r>
            <a:r>
              <a:rPr lang="ru-RU" dirty="0" smtClean="0"/>
              <a:t>ПКВ-13 </a:t>
            </a:r>
            <a:r>
              <a:rPr lang="ru-RU" dirty="0" smtClean="0"/>
              <a:t>позволяет минимизировать число обострений ХОБЛ, заболеваемость пневмонией и расходы системы здравоохранения, при этом экономия бюджета может достигать в среднем 409,9 </a:t>
            </a:r>
            <a:r>
              <a:rPr lang="ru-RU" dirty="0" err="1" smtClean="0"/>
              <a:t>млн</a:t>
            </a:r>
            <a:r>
              <a:rPr lang="ru-RU" dirty="0" smtClean="0"/>
              <a:t> руб. в год.</a:t>
            </a:r>
            <a:endParaRPr lang="ru-RU" dirty="0"/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779" y="1750979"/>
            <a:ext cx="6326221" cy="510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Курение-основная</a:t>
            </a:r>
            <a:r>
              <a:rPr lang="ru-RU" dirty="0" smtClean="0"/>
              <a:t> причина ХОБЛ</a:t>
            </a:r>
          </a:p>
          <a:p>
            <a:r>
              <a:rPr lang="ru-RU" dirty="0" smtClean="0"/>
              <a:t>Пассивное курение</a:t>
            </a:r>
          </a:p>
          <a:p>
            <a:r>
              <a:rPr lang="ru-RU" dirty="0" smtClean="0"/>
              <a:t>Сжигание биомасс для обогрева помещений и приготовления еды</a:t>
            </a:r>
          </a:p>
          <a:p>
            <a:r>
              <a:rPr lang="ru-RU" dirty="0" smtClean="0"/>
              <a:t>Бронхиальная </a:t>
            </a:r>
            <a:r>
              <a:rPr lang="ru-RU" dirty="0" err="1" smtClean="0"/>
              <a:t>гиперреактивность</a:t>
            </a:r>
            <a:endParaRPr lang="ru-RU" dirty="0" smtClean="0"/>
          </a:p>
          <a:p>
            <a:r>
              <a:rPr lang="ru-RU" dirty="0" smtClean="0"/>
              <a:t>Тяжелые респираторные инфекции в детском возрасте</a:t>
            </a:r>
          </a:p>
          <a:p>
            <a:r>
              <a:rPr lang="ru-RU" dirty="0" smtClean="0"/>
              <a:t>Дефицит альфа 1-антитрипсина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 ХОБЛ</a:t>
            </a:r>
            <a:endParaRPr lang="ru-RU" dirty="0"/>
          </a:p>
        </p:txBody>
      </p:sp>
      <p:pic>
        <p:nvPicPr>
          <p:cNvPr id="4" name="Содержимое 3" descr="slide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529" y="321013"/>
            <a:ext cx="6546714" cy="445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диагноза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ХОБЛ</a:t>
            </a:r>
          </a:p>
          <a:p>
            <a:r>
              <a:rPr lang="ru-RU" dirty="0" smtClean="0"/>
              <a:t>Степень тяжести (</a:t>
            </a:r>
            <a:r>
              <a:rPr lang="en-US" dirty="0" smtClean="0"/>
              <a:t>I-IV</a:t>
            </a:r>
            <a:r>
              <a:rPr lang="ru-RU" dirty="0" smtClean="0"/>
              <a:t>) нарушения бронхиальной проходимости</a:t>
            </a:r>
          </a:p>
          <a:p>
            <a:r>
              <a:rPr lang="ru-RU" dirty="0" smtClean="0"/>
              <a:t>Выраженность клинических симптомов: выраженные, невыраженные</a:t>
            </a:r>
          </a:p>
          <a:p>
            <a:r>
              <a:rPr lang="ru-RU" dirty="0" smtClean="0"/>
              <a:t>Частоты обострений: редкие (0-1), </a:t>
            </a:r>
            <a:r>
              <a:rPr lang="ru-RU" dirty="0" err="1" smtClean="0"/>
              <a:t>чстые</a:t>
            </a:r>
            <a:r>
              <a:rPr lang="ru-RU" dirty="0" smtClean="0"/>
              <a:t> (более2)</a:t>
            </a:r>
          </a:p>
          <a:p>
            <a:r>
              <a:rPr lang="ru-RU" dirty="0" smtClean="0"/>
              <a:t>Фенотип ХОБЛ(если это возможно)</a:t>
            </a:r>
          </a:p>
          <a:p>
            <a:r>
              <a:rPr lang="ru-RU" dirty="0" smtClean="0"/>
              <a:t>Осложнения</a:t>
            </a:r>
          </a:p>
          <a:p>
            <a:r>
              <a:rPr lang="ru-RU" dirty="0" smtClean="0"/>
              <a:t>Сопутствующие заболевания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Спирометрия и 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Спирометрия является основным методом диагностики и документирования изменений легочной функции при ХОБЛ.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Для подтверждения диагноза ХОБЛ по данным спирометрии рекомендуется использовать критерий экспираторного ограничения воздушного потока - </a:t>
            </a:r>
            <a:r>
              <a:rPr lang="ru-RU" sz="2800" dirty="0" smtClean="0">
                <a:solidFill>
                  <a:srgbClr val="FF0000"/>
                </a:solidFill>
              </a:rPr>
              <a:t>ОФВ1/ФЖЕЛ</a:t>
            </a:r>
            <a:r>
              <a:rPr lang="ru-RU" sz="2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–критерий экспираторного ограничения воздушного потока.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ОФВ1/ФЖЕЛ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0.7 (70%)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Бронходилатационный</a:t>
            </a:r>
            <a:r>
              <a:rPr lang="ru-RU" sz="2400" dirty="0" smtClean="0"/>
              <a:t> тест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выявлении признаков бронхиальной обструкции рекомендовано проведение бронходилатационного теста.</a:t>
            </a:r>
          </a:p>
          <a:p>
            <a:pPr>
              <a:buNone/>
            </a:pPr>
            <a:r>
              <a:rPr lang="ru-RU" dirty="0" err="1" smtClean="0"/>
              <a:t>Бронходилатационная</a:t>
            </a:r>
            <a:r>
              <a:rPr lang="ru-RU" dirty="0" smtClean="0"/>
              <a:t> проба при спирометрии не позволяет достоверно отличить БА от ХОБЛ, поскольку у больных БА не всегда присутствует значимая обратимость бронхиальной обструкции, тогда как приблизительно у 25-50% пациентов с ХОБЛ наблюдается значимая обратимость.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Цели лечения ХОБЛ можно разделить на 4 основные группы:</a:t>
            </a:r>
            <a:r>
              <a:rPr lang="ru-RU" dirty="0" smtClean="0"/>
              <a:t>  Устранение симптомов и улучшение качества жизни</a:t>
            </a:r>
          </a:p>
          <a:p>
            <a:r>
              <a:rPr lang="ru-RU" dirty="0" smtClean="0"/>
              <a:t>Уменьшение будущих рисков, т.е. профилактика обострений;</a:t>
            </a:r>
          </a:p>
          <a:p>
            <a:r>
              <a:rPr lang="ru-RU" dirty="0" smtClean="0"/>
              <a:t> Замедление прогрессирования заболевания;</a:t>
            </a:r>
          </a:p>
          <a:p>
            <a:r>
              <a:rPr lang="ru-RU" dirty="0" smtClean="0"/>
              <a:t> Снижение летальности</a:t>
            </a:r>
            <a:endParaRPr lang="ru-RU" dirty="0"/>
          </a:p>
        </p:txBody>
      </p:sp>
      <p:pic>
        <p:nvPicPr>
          <p:cNvPr id="4" name="Рисунок 3" descr="slide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7370" y="3259834"/>
            <a:ext cx="4797553" cy="359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CEF42-D58B-426D-A2FD-FB6CBA9A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73" y="167951"/>
            <a:ext cx="8534400" cy="1252721"/>
          </a:xfrm>
        </p:spPr>
        <p:txBody>
          <a:bodyPr/>
          <a:lstStyle/>
          <a:p>
            <a:r>
              <a:rPr lang="ru-RU" dirty="0"/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87D1D7-9AB4-4FED-8597-A19C369B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605" y="1403369"/>
            <a:ext cx="6858000" cy="48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симптомы ХОБЛ – это одышка при физической нагрузке, снижение переносимости физических нагрузок и хронический кашель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Развитие обострений является характерной чертой течения ХОБЛ. Обострение ХОБЛ является одной из самых частых причин обращения за неотложной помощью. Частое развитие обострений у пациентов с ХОБЛ приводит к длительному ухудшению (до несколько недель) показателей функции дыхания и газообмена, более быстрому прогрессированию заболевания, к значимому снижению качества жизни, декомпенсации сопутствующих хронических заболеваний. Тяжелые обострения ХОБЛ являются основной причиной смерти пациентов. </a:t>
            </a:r>
          </a:p>
          <a:p>
            <a:pPr marL="0" indent="0">
              <a:buNone/>
            </a:pPr>
            <a:r>
              <a:rPr lang="ru-RU" dirty="0"/>
              <a:t>Лучшие прогностические факторы частых обострений (2 и более в год) – это предшествующие обострения и тяжесть ХОБЛ.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5682F1-240D-4BAF-A3D3-8A88E07CE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29" y="2061803"/>
            <a:ext cx="4258371" cy="35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4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273</TotalTime>
  <Words>822</Words>
  <Application>Microsoft Office PowerPoint</Application>
  <PresentationFormat>Произвольный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ХОБЛ: клиника, диагностика, лечение</vt:lpstr>
      <vt:lpstr>определение</vt:lpstr>
      <vt:lpstr>этиология</vt:lpstr>
      <vt:lpstr>Патогенез ХОБЛ</vt:lpstr>
      <vt:lpstr>Формирование диагноза</vt:lpstr>
      <vt:lpstr>Спирометрия и ХОБЛ</vt:lpstr>
      <vt:lpstr>Бронходилатационный тест</vt:lpstr>
      <vt:lpstr>Слайд 8</vt:lpstr>
      <vt:lpstr>Клиническая картина</vt:lpstr>
      <vt:lpstr>диагностика</vt:lpstr>
      <vt:lpstr>Дифференциальная диагностика</vt:lpstr>
      <vt:lpstr>Кодирование по МКБ 10 </vt:lpstr>
      <vt:lpstr>лечение</vt:lpstr>
      <vt:lpstr>Слайд 14</vt:lpstr>
      <vt:lpstr>Дительно действующие бронходилататоры</vt:lpstr>
      <vt:lpstr>Слайд 16</vt:lpstr>
      <vt:lpstr>Комбинации длительнодействущих бронходилататоров</vt:lpstr>
      <vt:lpstr>ИГКс ИНГАЛЯЦИОННЫЕ ГЛЮКОКОРТИКОСТЕРОИДЫ</vt:lpstr>
      <vt:lpstr>Антибактериальная терапия</vt:lpstr>
      <vt:lpstr>Антибаетериальная терапия</vt:lpstr>
      <vt:lpstr>Терапия обострений</vt:lpstr>
      <vt:lpstr>вакцинация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Слободянюк</dc:creator>
  <cp:lastModifiedBy>Asus</cp:lastModifiedBy>
  <cp:revision>30</cp:revision>
  <dcterms:created xsi:type="dcterms:W3CDTF">2021-05-17T18:09:34Z</dcterms:created>
  <dcterms:modified xsi:type="dcterms:W3CDTF">2021-05-31T19:03:42Z</dcterms:modified>
</cp:coreProperties>
</file>