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57" r:id="rId4"/>
    <p:sldId id="270" r:id="rId5"/>
    <p:sldId id="269" r:id="rId6"/>
    <p:sldId id="268" r:id="rId7"/>
    <p:sldId id="258" r:id="rId8"/>
    <p:sldId id="259" r:id="rId9"/>
    <p:sldId id="261" r:id="rId10"/>
    <p:sldId id="274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C6873F-C93C-4F56-8D7D-DDA22953D641}">
          <p14:sldIdLst>
            <p14:sldId id="256"/>
            <p14:sldId id="267"/>
            <p14:sldId id="257"/>
            <p14:sldId id="270"/>
            <p14:sldId id="269"/>
            <p14:sldId id="268"/>
            <p14:sldId id="258"/>
            <p14:sldId id="259"/>
            <p14:sldId id="261"/>
            <p14:sldId id="274"/>
            <p14:sldId id="262"/>
            <p14:sldId id="263"/>
            <p14:sldId id="264"/>
            <p14:sldId id="265"/>
            <p14:sldId id="266"/>
            <p14:sldId id="271"/>
            <p14:sldId id="272"/>
            <p14:sldId id="275"/>
            <p14:sldId id="276"/>
            <p14:sldId id="277"/>
          </p14:sldIdLst>
        </p14:section>
        <p14:section name="Раздел без заголовка" id="{E517EE86-C7A6-444C-AD24-91B92898389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F0E1-03B4-4B95-AD2F-A21C5E6DF841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272E-CA7F-4766-B846-347E9E790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3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499338F-DB1A-45AA-84DE-AB42EECC689E}" type="slidenum">
              <a:rPr lang="ru-RU" altLang="ru-RU" smtClean="0"/>
              <a:pPr algn="r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13"/>
          <p:cNvCxnSpPr/>
          <p:nvPr userDrawn="1"/>
        </p:nvCxnSpPr>
        <p:spPr bwMode="gray">
          <a:xfrm>
            <a:off x="0" y="6415881"/>
            <a:ext cx="9144000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790" y="1622433"/>
            <a:ext cx="8430051" cy="453311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gray">
          <a:xfrm>
            <a:off x="329328" y="445200"/>
            <a:ext cx="7348665" cy="8565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6" indent="0">
              <a:defRPr sz="800">
                <a:solidFill>
                  <a:schemeClr val="tx1"/>
                </a:solidFill>
              </a:defRPr>
            </a:lvl3pPr>
            <a:lvl4pPr marL="3171" indent="0">
              <a:defRPr sz="800">
                <a:solidFill>
                  <a:schemeClr val="tx1"/>
                </a:solidFill>
              </a:defRPr>
            </a:lvl4pPr>
            <a:lvl5pPr marL="3171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pPr>
              <a:defRPr/>
            </a:pPr>
            <a:r>
              <a:rPr lang="en-US"/>
              <a:t>Bayer 4:3 Template 2010 • February 2016</a:t>
            </a:r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Page </a:t>
            </a:r>
            <a:fld id="{4699448B-79E6-4677-AFF5-FD22E2D33A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52505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Диффузные заболевания соединительной ткани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Носова Е.Г.</a:t>
            </a:r>
          </a:p>
          <a:p>
            <a:r>
              <a:rPr lang="ru-RU" sz="1600" dirty="0" smtClean="0"/>
              <a:t>25.05.2021 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856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Принципы терапии </a:t>
            </a:r>
            <a:endParaRPr lang="ru-RU" sz="1400" b="1" dirty="0">
              <a:latin typeface="Times New Roman"/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*сосудистая терапия 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*НПВП стандартные лозы.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ГКСв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небольших дозах(15-20мг/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сут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Циклофосфамид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для лечения интерстициального заболевания  лёгких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метотрексат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показан при сочетании   ССД+РА. 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антифиброзная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терапия :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ru-RU" sz="1400" dirty="0">
                <a:solidFill>
                  <a:srgbClr val="C00000"/>
                </a:solidFill>
                <a:latin typeface="Times New Roman"/>
                <a:ea typeface="Times New Roman"/>
              </a:rPr>
              <a:t>-</a:t>
            </a:r>
            <a:r>
              <a:rPr lang="ru-RU" sz="1400" dirty="0" err="1">
                <a:solidFill>
                  <a:srgbClr val="C00000"/>
                </a:solidFill>
                <a:latin typeface="Times New Roman"/>
                <a:ea typeface="Times New Roman"/>
              </a:rPr>
              <a:t>пенициламин</a:t>
            </a:r>
            <a:r>
              <a:rPr lang="ru-RU" sz="1400" dirty="0">
                <a:solidFill>
                  <a:srgbClr val="C00000"/>
                </a:solidFill>
                <a:latin typeface="Times New Roman"/>
                <a:ea typeface="Times New Roman"/>
              </a:rPr>
              <a:t> 250-500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мг/</a:t>
            </a:r>
            <a:r>
              <a:rPr lang="ru-RU" sz="140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сут</a:t>
            </a:r>
            <a:endParaRPr lang="ru-RU" sz="14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- </a:t>
            </a:r>
            <a:r>
              <a:rPr lang="ru-RU" sz="140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Азатиаприн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мофетила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микофенолат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1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81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ДЕРМАТОМИОЗИТ /ПОЛИМИОЗИТ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dirty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47527"/>
              </p:ext>
            </p:extLst>
          </p:nvPr>
        </p:nvGraphicFramePr>
        <p:xfrm>
          <a:off x="0" y="1027744"/>
          <a:ext cx="9108504" cy="58302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08504"/>
              </a:tblGrid>
              <a:tr h="46034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Диагностические критерии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Поражение кожи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 )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Гелиотропная сыпь(пурпурно-красные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эритематозные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высыпания на веках)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б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Признак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Готрона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пурпурнокраспая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шелушуащаяся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, атрофическая эритема  или пятна на разгибательной поверхности  кистей над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суставами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в)Эритема  на разгибательной поверхности конечностей над  локтевыми  и коленными суставами.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Проксимальная мышечная слабость ( верхние и нижние конечности и туловище)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Повышение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уровня КФК и или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альдолазы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 сыворотке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Боли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мышцах при пальпации  или миалгии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Миогенные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 ЭМГ(короткие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полифазные потенциалы моторных единиц со спонтанными потенциалами фибрилляции)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6.Обнаружение АТ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о-1(АТ 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гистидил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тРНК-синтетазе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7Недеструктивный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артрит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артралгии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8Признаки системного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воспаления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(лихорадка более 37 град., увеличение СРБ, увеличение СОЭ более20мм/ч.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Морфологические изменения , соответствующие воспалительному миозиту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восполительные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инфильтраты в скелетных мышцах с дегенерацией или некрозом мышечных волокон; активный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фагозитоз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или признаки активной регенерации).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ДИАГНОЗ ДМ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приналичии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одного типа поражения кожи и не мене 4 других признаков 2-9.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ДИАГНОЗ  ПМ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при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наличии не менее 4 признаков 2-9.   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Особенности суставного синдрома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Двухсторннее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симметричное поражение чаще мелких суставов чаще кистей и лучезапястных . реже локтевых и коленных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*Преходящий характер, быстро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купируетяся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при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назначенииГКС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*Развивается хронический деформирующий артрит с подвывихом суставов кистей , но без эрозивных изменений по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рентгенологичеким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данным.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99392"/>
            <a:ext cx="269979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терапии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*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ГКС в зависимости от тяжести от 1-2мг/кг/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сут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спереходом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 поддерживающую терапию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- при высокой активности , прогрессировании дисфагии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висцеритов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пульс-терапия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*Раннее назначение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метотрексата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7,5-25мг\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нед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Азотиприн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2-3мг/кг\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сут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,но уступает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метотрексату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по эффективности 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быстрте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наступления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эффкта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Циклофосфан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2мг/кг/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сут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приинтерстициальном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лёгочном фиброзе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Гидроксихлорхинолин200-400мг/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сут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при кожных проявлениях.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*Иммуноглобулин в/в3г/кг 1раз вмесяц-3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мнсяца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Эффективен при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резистенности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 стандартной терапии.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*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Плазмоферез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у больных с тяжёлым течением 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резистенности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 другим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мтодам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лечения. 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8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СИНДРОМ </a:t>
            </a: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ШЕГРЕНА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000" dirty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22505"/>
              </p:ext>
            </p:extLst>
          </p:nvPr>
        </p:nvGraphicFramePr>
        <p:xfrm>
          <a:off x="251520" y="692697"/>
          <a:ext cx="8892480" cy="6197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5495"/>
                <a:gridCol w="7286985"/>
              </a:tblGrid>
              <a:tr h="3469640"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Диагностические       критерии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AutoNum type="arabicPeriod"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Сухой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конъюктивит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кератрконъюктивит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*снижение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слёзовыделения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, стимулированный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</a:t>
                      </a:r>
                    </a:p>
                    <a:p>
                      <a:pPr marL="22860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AutoNum type="arabicPeriod"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ест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Ширмера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:&lt;10мм/5мин.;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*окрашивание эпителия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конъюктивы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бенгальским розовым 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флюоресцеином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,+1 и более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  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Паренхимтозный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паротит: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*обнаружение полостей &gt;1мм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сиалографии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очагово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–диффузная или диффузная лимфоплазмоцитарная инфильтрация  в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биоптатах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слюнных  желез(4 оцениваемых желёз)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*снижение секреции слюнных желёз после стимуляции аскорбиновой кислотой &lt;2,5мм/5мин.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Лабороторные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признаки системного аутоиммунного заболевания: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*РФ   титр&gt;1:80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*АНФ титр&gt;1:160;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*антитела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La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ДИАГНОЗ определённый  при наличии первых двух или одного признака 3критерия при исключении СКВ, ССД, ПМ, РА, ЮРА,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ДИАГНОЗ вероятный :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приналичии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3го критерия и следующих признаков: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* неравномерность заполнения паренхимы в виде облачков 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отсутсвие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контрастирования протоков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IV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порядка.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*снижение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слёзовыделения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при использовании теста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Щирмера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от 20-10мм/5мин;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*окрашивание эпителия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конъюктивы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роговици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степени бенгальским розовым или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флюоресцеином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*незначительное увеличение слюнных желез или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рецедивирующий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паротит.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366" marR="56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366" marR="56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48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Особенности суставного синдрома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366" marR="56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ревматоидоподобный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артрит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приемущественная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локализация  суставы кистей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неэрозивный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артрит, нет деформаций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*быстрый регресс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восполения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назачении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НПВП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 может быть суставной синдром но м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енее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выражен чем при ССД.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366" marR="56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67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Принипы лечения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366" marR="56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*ГКС 5-10мг/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*гидроксихлорхинолин200-400мг/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 при тяжёлом течении (лёгочный фиброз.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Кроглобулинемический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синдром ) пульс-терапия ГКС в сочетании с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циклофосфаном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*лечение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ксерофтольмии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исскуственые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слёзная жидкость., интерферон-а1-3млнЕд 1-3р/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нед.или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внутрь 150МЕ3р/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*лечение ксеростомии :цитрусовые лишенные сахара таблетки, пилокарпин 5мг3р/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366" marR="56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34920"/>
            <a:ext cx="226774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СМЕШАННЫЕ  ЗАБОЛЕВАНИЯ СОЕДЕНИТЕЛЬНОЙ ТКАНИ (СИНДРОМ  ШАРПА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49199"/>
              </p:ext>
            </p:extLst>
          </p:nvPr>
        </p:nvGraphicFramePr>
        <p:xfrm>
          <a:off x="-36512" y="476672"/>
          <a:ext cx="9145016" cy="61507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45016"/>
              </a:tblGrid>
              <a:tr h="230425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Критерии диагностики 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Анти-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А(экстрагируемый ядерный антиген) антитела 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спецефичности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–</a:t>
                      </a:r>
                      <a:r>
                        <a:rPr lang="en-US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nRNP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 характерные клинические проявления 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хотябы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двух системных заболеваний :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*СКВ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*ССД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*миозит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*РА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 По крайней мере три из следующих основных симптомов :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*синдром 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Рейно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*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склердермия</a:t>
                      </a:r>
                      <a:endParaRPr lang="ru-RU" sz="105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*диффузный отёк кисти («одутловатые», 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прпухшие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пальцы)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*проксимальная мышечная слабость(миозит- 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типчный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признак)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*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синовит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Для диагноза необходимо наличие всех трёх критериев.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67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Особенности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суставного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синдрома 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артралгии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или нестойкого мигрирующего полиартрита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*Артрит подобный РА, , но без поражения суставного хряща и эпифизов костей 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еденичные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эрозии.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Приемущественное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поражение –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пястно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–фаланговых, проксимальных межфаланговых и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лучезапямтных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суставов.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*Припухлость сгибателей пальцев рук, связанная с ладонным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теносиновитом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 Редко аваскулярные некрозы головок бедренных костей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Остеололиз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ногтевых фаланг пальцев рук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*Рентгенологические признаки-мелкие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глыбки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кальция в мягких тканях конечностей (синдром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Тибьержа-Вейссенбаха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)- признаки характерные для ССД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1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Принципы терапии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*ГКС наиболее эффективные средства: дозы зависят от активности процесса, При люпус-нефрите 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полимиозите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цереброваскулитах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доза до 60мг/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endParaRPr lang="ru-RU" sz="105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менее выраженном процессе -20-40мг/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споследкющим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переходом на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поддержиающую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дозу 5-10мг/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*При высокой активности 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висцеритах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Неэффективности ГКС-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пртсоеденяются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цитостатики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_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азатиаприн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100-150-200мг/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метотрексат-5-7,5-10мг/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нед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циклофосфан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200мг-2-3р/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нед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в/м, 2=2,5мес 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спереходом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поддеоживающую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дозу.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*При преобладании ССД 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пенициламин750мг/сут-2мес , затем 250-500мг /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длительно.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*НПВП в стандартных лозах.</a:t>
                      </a:r>
                      <a:b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Дезагреганты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вазадилататоры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ангиопротекторы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системная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энэимотерапия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Плазмоферез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по обычной схеме.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3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729230"/>
              </p:ext>
            </p:extLst>
          </p:nvPr>
        </p:nvGraphicFramePr>
        <p:xfrm>
          <a:off x="1" y="836705"/>
          <a:ext cx="9143998" cy="4876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4693"/>
                <a:gridCol w="1203786"/>
                <a:gridCol w="1375756"/>
                <a:gridCol w="1203786"/>
                <a:gridCol w="1203786"/>
                <a:gridCol w="1302191"/>
              </a:tblGrid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Признаки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СЗСТ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ССД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Синдром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Рейно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Отёк кистей рук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Миозит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Полиартрит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Снижение перистальтики пищевода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Поражение лёгких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Лимфаденопатия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Лейкопения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Серозит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Выраженные поражения почек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Серозные проражения ЦНС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Диффузный склероз кожи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Релко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Гипергаммаглобулинемия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Высокий титр антител к РНП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Антитела у нативной ДНК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Антитела к ядерному антигену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LE-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клетки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Гипокомплементемия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+++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Редко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27298"/>
            <a:ext cx="7776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ДИФФЕРЕНЦИАЛЬНЫЙ  ДИАГНОЗ  СМЕШАННОГО ЗАБОЛЕВАНИЯ СОЕДЕНИТЕЛЬНОЙ ТКАНИ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Syarp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1981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present5.com/presentation/3/18751563_419710675.pdf-img/18751563_419710675.pdf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30"/>
            <a:ext cx="8820472" cy="67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143841"/>
            <a:ext cx="4392488" cy="314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" y="0"/>
            <a:ext cx="382513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064500" cy="576262"/>
          </a:xfrm>
        </p:spPr>
        <p:txBody>
          <a:bodyPr lIns="91440" tIns="45720" rIns="91440" bIns="45720" anchor="b">
            <a:normAutofit fontScale="90000"/>
          </a:bodyPr>
          <a:lstStyle/>
          <a:p>
            <a:pPr defTabSz="457200"/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> </a:t>
            </a:r>
            <a:r>
              <a:rPr lang="ru-RU" altLang="ru-RU" sz="3600" b="1" i="1" dirty="0" smtClean="0"/>
              <a:t>Куда направить пациента к  ревматологу?</a:t>
            </a:r>
            <a:endParaRPr lang="ru-RU" altLang="ru-RU" sz="3600" dirty="0" smtClean="0"/>
          </a:p>
        </p:txBody>
      </p:sp>
      <p:sp>
        <p:nvSpPr>
          <p:cNvPr id="82947" name="Содержимое 2"/>
          <p:cNvSpPr>
            <a:spLocks noGrp="1"/>
          </p:cNvSpPr>
          <p:nvPr>
            <p:ph idx="4294967295"/>
          </p:nvPr>
        </p:nvSpPr>
        <p:spPr>
          <a:xfrm>
            <a:off x="395288" y="981075"/>
            <a:ext cx="8208962" cy="4668838"/>
          </a:xfrm>
        </p:spPr>
        <p:txBody>
          <a:bodyPr lIns="91440" tIns="45720" rIns="91440" bIns="45720">
            <a:spAutoFit/>
          </a:bodyPr>
          <a:lstStyle/>
          <a:p>
            <a:pPr marL="342900" indent="-342900" defTabSz="457200">
              <a:buFont typeface="Arial" pitchFamily="34" charset="0"/>
              <a:buNone/>
            </a:pPr>
            <a:r>
              <a:rPr lang="ru-RU" altLang="ru-RU" sz="2500" smtClean="0"/>
              <a:t>ГБУ </a:t>
            </a:r>
            <a:r>
              <a:rPr lang="ru-RU" altLang="ru-RU" sz="2500" smtClean="0">
                <a:latin typeface="Arial" pitchFamily="34" charset="0"/>
              </a:rPr>
              <a:t>«</a:t>
            </a:r>
            <a:r>
              <a:rPr lang="ru-RU" altLang="ru-RU" sz="2500" smtClean="0"/>
              <a:t>КОКБ</a:t>
            </a:r>
            <a:r>
              <a:rPr lang="ru-RU" altLang="ru-RU" sz="2500" smtClean="0">
                <a:latin typeface="Arial" pitchFamily="34" charset="0"/>
              </a:rPr>
              <a:t>»</a:t>
            </a:r>
            <a:r>
              <a:rPr lang="ru-RU" altLang="ru-RU" sz="2500" smtClean="0"/>
              <a:t>, консультативная поликлиника</a:t>
            </a:r>
          </a:p>
          <a:p>
            <a:pPr marL="342900" indent="-342900" defTabSz="457200">
              <a:buFont typeface="Arial" pitchFamily="34" charset="0"/>
              <a:buNone/>
            </a:pPr>
            <a:r>
              <a:rPr lang="ru-RU" altLang="ru-RU" sz="2500" smtClean="0"/>
              <a:t>ГБУ </a:t>
            </a:r>
            <a:r>
              <a:rPr lang="ru-RU" altLang="ru-RU" sz="2500" smtClean="0">
                <a:latin typeface="Arial" pitchFamily="34" charset="0"/>
              </a:rPr>
              <a:t>«</a:t>
            </a:r>
            <a:r>
              <a:rPr lang="ru-RU" altLang="ru-RU" sz="2500" smtClean="0"/>
              <a:t>Курганская поликлиника №2</a:t>
            </a:r>
            <a:r>
              <a:rPr lang="ru-RU" altLang="ru-RU" sz="2500" smtClean="0">
                <a:latin typeface="Arial" pitchFamily="34" charset="0"/>
              </a:rPr>
              <a:t>»</a:t>
            </a:r>
            <a:endParaRPr lang="ru-RU" altLang="ru-RU" sz="2500" smtClean="0"/>
          </a:p>
          <a:p>
            <a:pPr marL="342900" indent="-342900" defTabSz="457200">
              <a:buFont typeface="Arial" pitchFamily="34" charset="0"/>
              <a:buNone/>
            </a:pPr>
            <a:r>
              <a:rPr lang="ru-RU" altLang="ru-RU" sz="2500" smtClean="0"/>
              <a:t>ГБУ </a:t>
            </a:r>
            <a:r>
              <a:rPr lang="ru-RU" altLang="ru-RU" sz="2500" smtClean="0">
                <a:latin typeface="Arial" pitchFamily="34" charset="0"/>
              </a:rPr>
              <a:t>«</a:t>
            </a:r>
            <a:r>
              <a:rPr lang="ru-RU" altLang="ru-RU" sz="2500" smtClean="0"/>
              <a:t>Шадринска городская больница</a:t>
            </a:r>
            <a:r>
              <a:rPr lang="ru-RU" altLang="ru-RU" sz="2500" smtClean="0">
                <a:latin typeface="Arial" pitchFamily="34" charset="0"/>
              </a:rPr>
              <a:t>»</a:t>
            </a:r>
            <a:endParaRPr lang="ru-RU" altLang="ru-RU" sz="2500" smtClean="0"/>
          </a:p>
          <a:p>
            <a:pPr marL="342900" indent="-342900" algn="ctr" defTabSz="457200">
              <a:buFont typeface="Arial" pitchFamily="34" charset="0"/>
              <a:buNone/>
            </a:pPr>
            <a:r>
              <a:rPr lang="ru-RU" altLang="ru-RU" sz="2800" b="1" u="sng" smtClean="0"/>
              <a:t>В направлении указать результаты проведенного обследования!!!</a:t>
            </a:r>
          </a:p>
          <a:p>
            <a:pPr marL="342900" indent="-342900" algn="ctr" defTabSz="457200">
              <a:buFont typeface="Arial" pitchFamily="34" charset="0"/>
              <a:buNone/>
            </a:pPr>
            <a:endParaRPr lang="ru-RU" altLang="ru-RU" sz="2800" b="1" u="sng" smtClean="0"/>
          </a:p>
          <a:p>
            <a:pPr marL="342900" indent="-342900" defTabSz="457200">
              <a:buFont typeface="Arial" pitchFamily="34" charset="0"/>
              <a:buNone/>
            </a:pPr>
            <a:endParaRPr lang="ru-RU" altLang="ru-RU" sz="2500" b="1" u="sng" smtClean="0"/>
          </a:p>
          <a:p>
            <a:pPr marL="342900" indent="-342900" defTabSz="457200">
              <a:buFont typeface="Arial" pitchFamily="34" charset="0"/>
              <a:buNone/>
            </a:pPr>
            <a:endParaRPr lang="ru-RU" altLang="ru-RU" sz="2500" b="1" u="sng" smtClean="0"/>
          </a:p>
          <a:p>
            <a:pPr marL="342900" indent="-342900" defTabSz="457200">
              <a:buFont typeface="Arial" pitchFamily="34" charset="0"/>
              <a:buNone/>
            </a:pPr>
            <a:endParaRPr lang="ru-RU" altLang="ru-RU" sz="2500" b="1" u="sng" smtClean="0"/>
          </a:p>
          <a:p>
            <a:pPr marL="342900" indent="-342900" defTabSz="457200">
              <a:buFont typeface="Arial" pitchFamily="34" charset="0"/>
              <a:buNone/>
            </a:pPr>
            <a:endParaRPr lang="ru-RU" altLang="ru-RU" sz="2500" b="1" u="sng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gray">
          <a:xfrm>
            <a:off x="8285163" y="6597650"/>
            <a:ext cx="247650" cy="182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0" anchor="ctr"/>
          <a:lstStyle/>
          <a:p>
            <a:pPr algn="r" eaLnBrk="1" hangingPunct="1">
              <a:defRPr/>
            </a:pPr>
            <a:fld id="{EA6927C2-65CA-429D-BE36-3BEC51B84F34}" type="slidenum">
              <a:rPr lang="en-US" sz="900" b="1">
                <a:latin typeface="+mn-lt"/>
                <a:cs typeface="+mn-cs"/>
              </a:rPr>
              <a:pPr algn="r" eaLnBrk="1" hangingPunct="1">
                <a:defRPr/>
              </a:pPr>
              <a:t>18</a:t>
            </a:fld>
            <a:endParaRPr lang="en-US" sz="900" b="1">
              <a:latin typeface="+mn-lt"/>
              <a:cs typeface="+mn-cs"/>
            </a:endParaRPr>
          </a:p>
        </p:txBody>
      </p:sp>
      <p:pic>
        <p:nvPicPr>
          <p:cNvPr id="82949" name="Picture 2" descr="C:\Users\win7glterap\Desktop\IMG_7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83534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/>
              <a:t>Д наблюдение пациентов ревматическими заболеваниями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000" dirty="0" smtClean="0"/>
              <a:t> </a:t>
            </a:r>
            <a:r>
              <a:rPr lang="ru-RU" altLang="ru-RU" sz="2400" dirty="0" smtClean="0"/>
              <a:t>Все пациенты с воспалительными заболеваниями состоят на Д учете у врача терапевта по месту жительства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b="1" dirty="0" smtClean="0"/>
              <a:t>1й  </a:t>
            </a:r>
            <a:r>
              <a:rPr lang="ru-RU" altLang="ru-RU" sz="2400" b="1" dirty="0" smtClean="0"/>
              <a:t>год заболевания РА, ДБСТ</a:t>
            </a:r>
            <a:r>
              <a:rPr lang="ru-RU" altLang="ru-RU" sz="2400" dirty="0" smtClean="0"/>
              <a:t>: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dirty="0" smtClean="0"/>
              <a:t>	осмотр врача терапевт 1р/мес. лабораторный контроль  (ОАК, СРБ, </a:t>
            </a:r>
            <a:r>
              <a:rPr lang="ru-RU" altLang="ru-RU" sz="2400" dirty="0" err="1" smtClean="0"/>
              <a:t>Креатенин</a:t>
            </a:r>
            <a:r>
              <a:rPr lang="ru-RU" altLang="ru-RU" sz="2400" dirty="0" smtClean="0"/>
              <a:t>, ФПП , при применении ЦС),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dirty="0" smtClean="0"/>
              <a:t>Осмотр ревматолога 1р/3-6 мес. , затем </a:t>
            </a:r>
            <a:r>
              <a:rPr lang="ru-RU" altLang="ru-RU" sz="2400" dirty="0" smtClean="0"/>
              <a:t>   при </a:t>
            </a:r>
            <a:r>
              <a:rPr lang="ru-RU" altLang="ru-RU" sz="2400" dirty="0" smtClean="0"/>
              <a:t>стабильном течении ОАК, ФПП 1р/3 </a:t>
            </a:r>
            <a:r>
              <a:rPr lang="ru-RU" altLang="ru-RU" sz="2400" dirty="0" err="1" smtClean="0"/>
              <a:t>мес</a:t>
            </a:r>
            <a:r>
              <a:rPr lang="ru-RU" altLang="ru-RU" sz="2400" dirty="0" smtClean="0"/>
              <a:t>, осмотр ревматолога 1р/год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</a:rPr>
              <a:t>   </a:t>
            </a:r>
            <a:r>
              <a:rPr lang="ru-RU" altLang="ru-RU" sz="2400" dirty="0" smtClean="0">
                <a:solidFill>
                  <a:srgbClr val="000000"/>
                </a:solidFill>
              </a:rPr>
              <a:t>(ОАК, ФПП,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креатенин</a:t>
            </a:r>
            <a:r>
              <a:rPr lang="ru-RU" altLang="ru-RU" sz="2400" dirty="0" smtClean="0">
                <a:solidFill>
                  <a:srgbClr val="000000"/>
                </a:solidFill>
              </a:rPr>
              <a:t>, </a:t>
            </a:r>
            <a:r>
              <a:rPr lang="ru-RU" altLang="ru-RU" sz="2400" dirty="0" smtClean="0">
                <a:solidFill>
                  <a:srgbClr val="000000"/>
                </a:solidFill>
              </a:rPr>
              <a:t>СРБ ) </a:t>
            </a:r>
            <a:endParaRPr lang="ru-RU" alt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0000"/>
                </a:solidFill>
              </a:rPr>
              <a:t> Р графия ОГК 1р/год, УЗИ ГБЗ, ПОЧЕК – 1р/год- при применении ЦС), </a:t>
            </a:r>
            <a:endParaRPr lang="ru-RU" altLang="ru-RU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dirty="0" smtClean="0"/>
              <a:t>Дегенеративные заболевания суставов: 1раз в 6 мес. (ОАК, СРБ, ФПП)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dirty="0" smtClean="0"/>
              <a:t>Работа с пациентами по модификации образа жизни при каждом визите (коррекция веса, ЛФК пожизненно!!!)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7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1042988" y="6021388"/>
            <a:ext cx="7129462" cy="720725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113667" name="Picture 4" descr="C:\Users\kdl11k\AppData\Local\Temp\Rar$DIa0.083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34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5.com/presentacii/20170503/57-differencialynaya_diagnostika_ra,_reaktivnogo_artrita_i_osteoartroza.ppt_images/57-differencialynaya_diagnostika_ra,_reaktivnogo_artrita_i_osteoartroza.ppt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7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" y="296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42490"/>
              </p:ext>
            </p:extLst>
          </p:nvPr>
        </p:nvGraphicFramePr>
        <p:xfrm>
          <a:off x="0" y="0"/>
          <a:ext cx="9180512" cy="6776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80512"/>
              </a:tblGrid>
              <a:tr h="438067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Диагностические критерии       Системная красная волчанка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1Сыпьна скулах: фиксированная эритема на скуловых выступах , имеющая </a:t>
                      </a:r>
                      <a:r>
                        <a:rPr lang="ru-RU" sz="1400" dirty="0" err="1">
                          <a:effectLst/>
                        </a:rPr>
                        <a:t>тенднцию</a:t>
                      </a:r>
                      <a:r>
                        <a:rPr lang="ru-RU" sz="1400" dirty="0">
                          <a:effectLst/>
                        </a:rPr>
                        <a:t> к </a:t>
                      </a:r>
                      <a:r>
                        <a:rPr lang="ru-RU" sz="1400" dirty="0" err="1">
                          <a:effectLst/>
                        </a:rPr>
                        <a:t>носо</a:t>
                      </a:r>
                      <a:r>
                        <a:rPr lang="ru-RU" sz="1400" dirty="0">
                          <a:effectLst/>
                        </a:rPr>
                        <a:t>-губной зоне «бабочка»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2Дискоидная сыпь :</a:t>
                      </a:r>
                      <a:r>
                        <a:rPr lang="ru-RU" sz="1400" dirty="0" err="1" smtClean="0">
                          <a:effectLst/>
                        </a:rPr>
                        <a:t>эритематознаые</a:t>
                      </a:r>
                      <a:r>
                        <a:rPr lang="ru-RU" sz="1400" dirty="0" smtClean="0">
                          <a:effectLst/>
                        </a:rPr>
                        <a:t> приподнимающиеся  </a:t>
                      </a:r>
                      <a:r>
                        <a:rPr lang="ru-RU" sz="1400" dirty="0">
                          <a:effectLst/>
                        </a:rPr>
                        <a:t>бляшки с прилипающими кожными </a:t>
                      </a:r>
                      <a:r>
                        <a:rPr lang="ru-RU" sz="1400" dirty="0" err="1">
                          <a:effectLst/>
                        </a:rPr>
                        <a:t>чашуиками</a:t>
                      </a:r>
                      <a:r>
                        <a:rPr lang="ru-RU" sz="1400" dirty="0">
                          <a:effectLst/>
                        </a:rPr>
                        <a:t> и фолликулярными пробками; на старых очагах могут быть атрофические рубцы.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 </a:t>
                      </a:r>
                      <a:r>
                        <a:rPr lang="ru-RU" sz="1400" dirty="0" err="1" smtClean="0">
                          <a:effectLst/>
                        </a:rPr>
                        <a:t>Фотосенибилизация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: кожная сыпь. возникающая в результате необычной реакции на солнечный свет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 </a:t>
                      </a:r>
                      <a:r>
                        <a:rPr lang="ru-RU" sz="1400" dirty="0" err="1" smtClean="0">
                          <a:effectLst/>
                        </a:rPr>
                        <a:t>Яэвы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 ротовой полости :</a:t>
                      </a:r>
                      <a:r>
                        <a:rPr lang="ru-RU" sz="1400" dirty="0" err="1">
                          <a:effectLst/>
                        </a:rPr>
                        <a:t>изязвление</a:t>
                      </a:r>
                      <a:r>
                        <a:rPr lang="ru-RU" sz="1400" dirty="0">
                          <a:effectLst/>
                        </a:rPr>
                        <a:t> полости рта или носоглотки ; обычно </a:t>
                      </a:r>
                      <a:r>
                        <a:rPr lang="ru-RU" sz="1400" dirty="0" err="1">
                          <a:effectLst/>
                        </a:rPr>
                        <a:t>беболезненное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 Артрит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неэрозивный</a:t>
                      </a:r>
                      <a:r>
                        <a:rPr lang="ru-RU" sz="1400" dirty="0">
                          <a:effectLst/>
                        </a:rPr>
                        <a:t> , поражающий 2 или более </a:t>
                      </a:r>
                      <a:r>
                        <a:rPr lang="ru-RU" sz="1400" dirty="0" err="1">
                          <a:effectLst/>
                        </a:rPr>
                        <a:t>перефирических</a:t>
                      </a:r>
                      <a:r>
                        <a:rPr lang="ru-RU" sz="1400" dirty="0">
                          <a:effectLst/>
                        </a:rPr>
                        <a:t> суставов . </a:t>
                      </a:r>
                      <a:r>
                        <a:rPr lang="ru-RU" sz="1400" dirty="0" err="1">
                          <a:effectLst/>
                        </a:rPr>
                        <a:t>проявляющися</a:t>
                      </a:r>
                      <a:r>
                        <a:rPr lang="ru-RU" sz="1400" dirty="0">
                          <a:effectLst/>
                        </a:rPr>
                        <a:t> болезненностью, </a:t>
                      </a:r>
                      <a:r>
                        <a:rPr lang="ru-RU" sz="1400" dirty="0" err="1">
                          <a:effectLst/>
                        </a:rPr>
                        <a:t>тёком</a:t>
                      </a:r>
                      <a:r>
                        <a:rPr lang="ru-RU" sz="1400" dirty="0">
                          <a:effectLst/>
                        </a:rPr>
                        <a:t> и  выпотом.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.  </a:t>
                      </a:r>
                      <a:r>
                        <a:rPr lang="ru-RU" sz="1400" dirty="0" err="1">
                          <a:effectLst/>
                        </a:rPr>
                        <a:t>Серозит:плеврит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Прериакардит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7. Поражение почек</a:t>
                      </a:r>
                      <a:r>
                        <a:rPr lang="ru-RU" sz="1400" dirty="0" smtClean="0">
                          <a:effectLst/>
                        </a:rPr>
                        <a:t>: </a:t>
                      </a:r>
                      <a:r>
                        <a:rPr lang="ru-RU" sz="1400" dirty="0" err="1" smtClean="0">
                          <a:effectLst/>
                        </a:rPr>
                        <a:t>персистирующая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протеинурия &gt;0,5г/</a:t>
                      </a:r>
                      <a:r>
                        <a:rPr lang="ru-RU" sz="1400" dirty="0" err="1">
                          <a:effectLst/>
                        </a:rPr>
                        <a:t>сут</a:t>
                      </a:r>
                      <a:r>
                        <a:rPr lang="ru-RU" sz="1400" dirty="0">
                          <a:effectLst/>
                        </a:rPr>
                        <a:t>. Или </a:t>
                      </a:r>
                      <a:r>
                        <a:rPr lang="ru-RU" sz="1400" dirty="0" err="1">
                          <a:effectLst/>
                        </a:rPr>
                        <a:t>цилиндерурия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 8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</a:rPr>
                        <a:t>ПоражениеЦНС:судороги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или психоз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9.Гематологические </a:t>
                      </a:r>
                      <a:r>
                        <a:rPr lang="ru-RU" sz="1400" dirty="0">
                          <a:effectLst/>
                        </a:rPr>
                        <a:t>нарушения: гемолитическая анемия с </a:t>
                      </a:r>
                      <a:r>
                        <a:rPr lang="ru-RU" sz="1400" dirty="0" err="1">
                          <a:effectLst/>
                        </a:rPr>
                        <a:t>ретикулоцитозом</a:t>
                      </a:r>
                      <a:r>
                        <a:rPr lang="ru-RU" sz="1400" dirty="0">
                          <a:effectLst/>
                        </a:rPr>
                        <a:t>, или лейкопения &lt;4,0*10*9/л, или тромбоцитопения менее 100*10*6/л.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10.Иммунологические нарушения : анти-ДНК. или*анти-</a:t>
                      </a:r>
                      <a:r>
                        <a:rPr lang="en-US" sz="1400" dirty="0">
                          <a:effectLst/>
                        </a:rPr>
                        <a:t>Sm</a:t>
                      </a:r>
                      <a:r>
                        <a:rPr lang="ru-RU" sz="1400" dirty="0">
                          <a:effectLst/>
                        </a:rPr>
                        <a:t> или* </a:t>
                      </a:r>
                      <a:r>
                        <a:rPr lang="ru-RU" sz="1400" dirty="0" err="1">
                          <a:effectLst/>
                        </a:rPr>
                        <a:t>аФЛ</a:t>
                      </a:r>
                      <a:r>
                        <a:rPr lang="ru-RU" sz="1400" dirty="0">
                          <a:effectLst/>
                        </a:rPr>
                        <a:t>- увеличение </a:t>
                      </a:r>
                      <a:r>
                        <a:rPr lang="en-US" sz="1400" dirty="0">
                          <a:effectLst/>
                        </a:rPr>
                        <a:t>IgG </a:t>
                      </a:r>
                      <a:r>
                        <a:rPr lang="ru-RU" sz="1400" dirty="0">
                          <a:effectLst/>
                        </a:rPr>
                        <a:t> или  </a:t>
                      </a:r>
                      <a:r>
                        <a:rPr lang="en-US" sz="1400" dirty="0">
                          <a:effectLst/>
                        </a:rPr>
                        <a:t>IgM</a:t>
                      </a:r>
                      <a:r>
                        <a:rPr lang="ru-RU" sz="1400" dirty="0">
                          <a:effectLst/>
                        </a:rPr>
                        <a:t>( АТ к </a:t>
                      </a:r>
                      <a:r>
                        <a:rPr lang="ru-RU" sz="1400" dirty="0" err="1">
                          <a:effectLst/>
                        </a:rPr>
                        <a:t>кардиолипину</a:t>
                      </a:r>
                      <a:r>
                        <a:rPr lang="ru-RU" sz="1400" dirty="0">
                          <a:effectLst/>
                        </a:rPr>
                        <a:t>) * положительный тест на волчаночный антикоагулянт.*ложноположительная реакция </a:t>
                      </a:r>
                      <a:r>
                        <a:rPr lang="ru-RU" sz="1400" dirty="0" err="1">
                          <a:effectLst/>
                        </a:rPr>
                        <a:t>Вассермана</a:t>
                      </a:r>
                      <a:r>
                        <a:rPr lang="ru-RU" sz="1400" dirty="0">
                          <a:effectLst/>
                        </a:rPr>
                        <a:t>-не менее 6 месяцев.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11АНФ: повышение титров АНФ(при </a:t>
                      </a:r>
                      <a:r>
                        <a:rPr lang="ru-RU" sz="1400" dirty="0" err="1">
                          <a:effectLst/>
                        </a:rPr>
                        <a:t>отсутсвии</a:t>
                      </a:r>
                      <a:r>
                        <a:rPr lang="ru-RU" sz="1400" dirty="0">
                          <a:effectLst/>
                        </a:rPr>
                        <a:t> приема ЛС вызывающих </a:t>
                      </a:r>
                      <a:r>
                        <a:rPr lang="ru-RU" sz="1400" dirty="0" err="1">
                          <a:effectLst/>
                        </a:rPr>
                        <a:t>волчаночноподрбный</a:t>
                      </a:r>
                      <a:r>
                        <a:rPr lang="ru-RU" sz="1400" dirty="0">
                          <a:effectLst/>
                        </a:rPr>
                        <a:t> синдром.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 Диагноз СКВ </a:t>
                      </a:r>
                      <a:r>
                        <a:rPr lang="ru-RU" sz="1400" dirty="0" err="1">
                          <a:effectLst/>
                        </a:rPr>
                        <a:t>пр</a:t>
                      </a:r>
                      <a:r>
                        <a:rPr lang="ru-RU" sz="1400" dirty="0">
                          <a:effectLst/>
                        </a:rPr>
                        <a:t> 4 или более из 11 признаков.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906" marR="31906" marT="0" marB="0"/>
                </a:tc>
              </a:tr>
              <a:tr h="228868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err="1">
                          <a:effectLst/>
                        </a:rPr>
                        <a:t>Оссбенности</a:t>
                      </a:r>
                      <a:r>
                        <a:rPr lang="ru-RU" sz="1400" dirty="0">
                          <a:effectLst/>
                        </a:rPr>
                        <a:t> суставного синдрома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err="1">
                          <a:effectLst/>
                        </a:rPr>
                        <a:t>Артролгии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* </a:t>
                      </a:r>
                      <a:r>
                        <a:rPr lang="ru-RU" sz="1400" dirty="0">
                          <a:effectLst/>
                        </a:rPr>
                        <a:t>возникают у всех больных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Артрит </a:t>
                      </a:r>
                      <a:r>
                        <a:rPr lang="ru-RU" sz="1400" dirty="0" smtClean="0">
                          <a:effectLst/>
                        </a:rPr>
                        <a:t>:*</a:t>
                      </a:r>
                      <a:r>
                        <a:rPr lang="ru-RU" sz="1400" dirty="0">
                          <a:effectLst/>
                        </a:rPr>
                        <a:t>симметричный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*</a:t>
                      </a:r>
                      <a:r>
                        <a:rPr lang="ru-RU" sz="1400" dirty="0" err="1">
                          <a:effectLst/>
                        </a:rPr>
                        <a:t>неэрозивный</a:t>
                      </a:r>
                      <a:r>
                        <a:rPr lang="ru-RU" sz="1400" dirty="0">
                          <a:effectLst/>
                        </a:rPr>
                        <a:t> полиартрит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* чаще поражаются мелкие суставы кистей , лучезапястные, коленные.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Хронический волчаночный артрит :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*стойкие деформации и контрактуры подобные РА( «шея лебедя», латеральная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девиация 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Асептический некроз</a:t>
                      </a:r>
                      <a:r>
                        <a:rPr lang="ru-RU" sz="1400" dirty="0" smtClean="0">
                          <a:effectLst/>
                        </a:rPr>
                        <a:t>:*</a:t>
                      </a:r>
                      <a:r>
                        <a:rPr lang="ru-RU" sz="1400" dirty="0">
                          <a:effectLst/>
                        </a:rPr>
                        <a:t>чаще головки бедренной кости и плечевой кости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31906" marR="31906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32305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7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Принципы  </a:t>
            </a:r>
            <a:r>
              <a:rPr lang="ru-RU" sz="1800" b="1" dirty="0" smtClean="0"/>
              <a:t>терапии при СКВ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 fontScale="77500" lnSpcReduction="20000"/>
          </a:bodyPr>
          <a:lstStyle/>
          <a:p>
            <a:pPr fontAlgn="t"/>
            <a:endParaRPr lang="ru-RU" sz="1400" dirty="0"/>
          </a:p>
          <a:p>
            <a:pPr fontAlgn="t"/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Поражение кожи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гидроксихлорохин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(400мг/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*топические ГКС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*солнцезащитные кремы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*при неэффективности малые дозы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системныхГКС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*при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неэффиктивности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азатиаприн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(2-3мг/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кгмассы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тела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или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метотрексат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7,5-15мг/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Генерализованный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васкулит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Буллезное поражение кожи к лечению пульс терапия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ГКС</a:t>
            </a:r>
          </a:p>
          <a:p>
            <a:pPr fontAlgn="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циклофсфан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(1000мг)</a:t>
            </a:r>
          </a:p>
          <a:p>
            <a:pPr fontAlgn="t"/>
            <a:endParaRPr lang="ru-RU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Артрит/</a:t>
            </a:r>
            <a:r>
              <a:rPr lang="ru-RU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атролгии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*низкие дозы ГКС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*гидроксихлорхин9200-400мг/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*НПВП в стандартных дозах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*При неэффективности-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мнтотрексат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7.5мг-2=15 мг/неделю.</a:t>
            </a:r>
          </a:p>
          <a:p>
            <a:pPr fontAlgn="t"/>
            <a:endParaRPr lang="ru-RU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Пневмонит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*пульс- терапия ГКС+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циклофосфан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(1000мг), с последующим приемом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Аутоиммунная </a:t>
            </a:r>
            <a:r>
              <a:rPr lang="ru-RU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гемолитичекая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 анемия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*преднизолон 1мг/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кгмассы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тела в сутки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*при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менее 70г/л –пульс терапия ГКС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*При неэффективности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азатиаприн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(2-3мг/кг/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*При неэффективности –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циклофосфамид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0,75-1г/м*2</a:t>
            </a:r>
          </a:p>
          <a:p>
            <a:pPr fontAlgn="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Поражение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почек :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*ГКС системный приём, пульс-терапия.</a:t>
            </a:r>
          </a:p>
          <a:p>
            <a:pPr fontAlgn="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циклофосфан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пульс –терапия. с переходом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поддерживаэщию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терап</a:t>
            </a:r>
            <a:r>
              <a:rPr lang="ru-RU" sz="1400" b="1" dirty="0"/>
              <a:t>ию</a:t>
            </a:r>
            <a:endParaRPr lang="ru-RU" sz="1400" dirty="0"/>
          </a:p>
          <a:p>
            <a:pPr fontAlgn="t"/>
            <a:r>
              <a:rPr lang="ru-RU" sz="1400" b="1" dirty="0"/>
              <a:t> </a:t>
            </a:r>
            <a:endParaRPr lang="ru-RU" sz="1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99392"/>
            <a:ext cx="4039364" cy="425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altLang="ru-RU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СИСТЕМНАЯ СКЛЕРОДЕРМИЯ </a:t>
            </a:r>
            <a:r>
              <a:rPr lang="ru-RU" alt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dirty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532504"/>
              </p:ext>
            </p:extLst>
          </p:nvPr>
        </p:nvGraphicFramePr>
        <p:xfrm>
          <a:off x="0" y="548681"/>
          <a:ext cx="6355432" cy="66023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55432"/>
              </a:tblGrid>
              <a:tr h="251012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Диагностические критерии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А. «Большой» критерий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Проксимальная  склеродермия 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симметричное  утолщение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*уплотнение 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индурация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кожи пальцев  и проксимально от пястно- плюснефаланговых суставов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*Изменения  затрагивают :лицо, шею. Туловище(грудная клетка и живот)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Б. «Малые» критерии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Склеродактилия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:перечисленные выше изменения 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ограничеваются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пальцами.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2.Дигитальные рубчики-участки западения кожи на кончиках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падьцев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или потеря вещества подушек пальцев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3Двухсторонний базальный  лёгочный фиброз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двухсторооние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сетчатые или 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ленейно-нодулярные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тени , наиболее выражены в базальных участках лёгких  по типу «сотового лёгкого» при условии отсутствия первичного поражения лёгкого.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Для диагноза ССД необходимо большой критерий или 2 малых.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26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Особенности суставного синдрома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Полиартролгии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утрення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скованность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*Артриты не характерны для ССД, но в20% может быть эрозивная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артропатия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Акроостеолиз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– резорбция концевых отделов дистальных фаланг кистей 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вследствии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длительной ишемии, проявляется укорочением и деформацией дистальных отделов лучевых костей и отростков нижней челюсти.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*Симптом трения сухожилий –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креитация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, определяемая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пальпаторно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у больных  диффузной формой ССД при активных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сгибательных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разгибательных движениях пальцев  и кистей ; является предиктором последующего диффузного поражения кожи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Сгибательные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контрактуры  суставов кистей  в следствии локального уплотнения кожи с вовлечением сухожилий  и их оболочек  Усиление контрактур признак активности и  прогрессирования заболевания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2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32" y="0"/>
            <a:ext cx="2788568" cy="20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16832"/>
            <a:ext cx="2857500" cy="269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40" y="4411030"/>
            <a:ext cx="2991619" cy="26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1660</Words>
  <Application>Microsoft Office PowerPoint</Application>
  <PresentationFormat>Экран (4:3)</PresentationFormat>
  <Paragraphs>302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Диффузные заболевания соединительной ткани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 терапии при СКВ</vt:lpstr>
      <vt:lpstr>СИСТЕМНАЯ СКЛЕРОДЕРМИЯ  </vt:lpstr>
      <vt:lpstr>Презентация PowerPoint</vt:lpstr>
      <vt:lpstr>ДЕРМАТОМИОЗИТ /ПОЛИМИОЗИТ </vt:lpstr>
      <vt:lpstr> Принципы терапии  </vt:lpstr>
      <vt:lpstr> СИНДРОМ ШЕГРЕНА </vt:lpstr>
      <vt:lpstr>СМЕШАННЫЕ  ЗАБОЛЕВАНИЯ СОЕДЕНИТЕЛЬНОЙ ТКАНИ (СИНДРОМ  ШАРПА</vt:lpstr>
      <vt:lpstr>Презентация PowerPoint</vt:lpstr>
      <vt:lpstr>Презентация PowerPoint</vt:lpstr>
      <vt:lpstr>Презентация PowerPoint</vt:lpstr>
      <vt:lpstr>             Куда направить пациента к  ревматологу?</vt:lpstr>
      <vt:lpstr>Д наблюдение пациентов ревматическими заболеваниями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glterap</dc:creator>
  <cp:lastModifiedBy>User</cp:lastModifiedBy>
  <cp:revision>12</cp:revision>
  <dcterms:created xsi:type="dcterms:W3CDTF">2021-05-24T11:46:35Z</dcterms:created>
  <dcterms:modified xsi:type="dcterms:W3CDTF">2021-05-25T13:48:13Z</dcterms:modified>
</cp:coreProperties>
</file>