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4464496" cy="88211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Государственное бюджетное учреждение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«Курганская областная клиническая больница»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6346707" cy="1856497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Астматический статус</a:t>
            </a:r>
            <a:endParaRPr lang="ru-RU" sz="4000" dirty="0"/>
          </a:p>
        </p:txBody>
      </p:sp>
      <p:pic>
        <p:nvPicPr>
          <p:cNvPr id="1026" name="Picture 2" descr="C:\Users\User\Desktop\Как-избавиться-от-ико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03" y="3140968"/>
            <a:ext cx="3096344" cy="2063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311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Лекарственные препараты</a:t>
            </a:r>
            <a:endParaRPr lang="ru-RU" dirty="0"/>
          </a:p>
        </p:txBody>
      </p:sp>
      <p:pic>
        <p:nvPicPr>
          <p:cNvPr id="4" name="Содержимое 3" descr="растворы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69401" y="731838"/>
            <a:ext cx="4747998" cy="34750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8e472f0a19dfea76b6d75d6207f7d1f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23688" y="731838"/>
            <a:ext cx="4639424" cy="34750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pic>
        <p:nvPicPr>
          <p:cNvPr id="4" name="Содержимое 3" descr="1920x1200_826985_[www.ArtFile.ru]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63370" y="731838"/>
            <a:ext cx="5560059" cy="34750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Астматический статус </a:t>
            </a:r>
            <a:r>
              <a:rPr lang="ru-RU" dirty="0"/>
              <a:t>– не купирующийся приступ бронхиальной астмы длительностью 6 часов и более с развитием резистентности к симпатомиметическим препаратам, нарушением дренажной функции бронхов и возникновением гипоксемии и </a:t>
            </a:r>
            <a:r>
              <a:rPr lang="ru-RU" dirty="0" smtClean="0"/>
              <a:t>гиперкапнии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caucasian-patient-laying-in-hospital-bed-in-oxygen-mask-124205516-5aba5fbc8023b90036ccd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63047"/>
            <a:ext cx="3568180" cy="2379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42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605464" cy="4209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u="sng" dirty="0"/>
              <a:t>Критерии астматического статуса</a:t>
            </a:r>
            <a:r>
              <a:rPr lang="ru-RU" u="sng" dirty="0"/>
              <a:t>:</a:t>
            </a:r>
            <a:br>
              <a:rPr lang="ru-RU" u="sng" dirty="0"/>
            </a:br>
            <a:r>
              <a:rPr lang="ru-RU" dirty="0"/>
              <a:t>-развернутая клиническая картина приступа удушья, который может осложниться тотальной легочной </a:t>
            </a:r>
            <a:r>
              <a:rPr lang="ru-RU" dirty="0" smtClean="0"/>
              <a:t>обструкцией, острым </a:t>
            </a:r>
            <a:r>
              <a:rPr lang="ru-RU" dirty="0"/>
              <a:t>легочным сердцем, </a:t>
            </a:r>
            <a:r>
              <a:rPr lang="ru-RU" dirty="0" err="1"/>
              <a:t>гипоксемической</a:t>
            </a:r>
            <a:r>
              <a:rPr lang="ru-RU" dirty="0"/>
              <a:t> комой</a:t>
            </a:r>
            <a:br>
              <a:rPr lang="ru-RU" dirty="0"/>
            </a:br>
            <a:r>
              <a:rPr lang="ru-RU" dirty="0"/>
              <a:t>-резистентность к симпатомиметикам и другим </a:t>
            </a:r>
            <a:r>
              <a:rPr lang="ru-RU" dirty="0" err="1"/>
              <a:t>бронхолитикам</a:t>
            </a:r>
            <a:r>
              <a:rPr lang="ru-RU" dirty="0"/>
              <a:t>; резкое нарушение дренажной функции бронхов</a:t>
            </a:r>
            <a:br>
              <a:rPr lang="ru-RU" dirty="0"/>
            </a:br>
            <a:r>
              <a:rPr lang="ru-RU" dirty="0"/>
              <a:t>-гиперкапния и артериальная гипоксемия.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4829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266429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Лечение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632848" cy="369074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u="sng" dirty="0"/>
              <a:t>Общие  </a:t>
            </a:r>
            <a:r>
              <a:rPr lang="ru-RU" u="sng" dirty="0" smtClean="0"/>
              <a:t>положения</a:t>
            </a:r>
            <a:endParaRPr lang="ru-RU" u="sng" dirty="0"/>
          </a:p>
          <a:p>
            <a:pPr marL="45720" indent="0">
              <a:buNone/>
            </a:pPr>
            <a:r>
              <a:rPr lang="ru-RU" dirty="0"/>
              <a:t>- Терапия должна проводиться в полном объеме последовательно и взаимосвязано на всех этапах оказания помощи. </a:t>
            </a:r>
          </a:p>
          <a:p>
            <a:pPr marL="45720" indent="0">
              <a:buNone/>
            </a:pPr>
            <a:r>
              <a:rPr lang="ru-RU" dirty="0"/>
              <a:t>- АС купируется не столько величиной отдельных доз, сколько продолжительным, комбинированным, ступенчатым лечением.</a:t>
            </a:r>
          </a:p>
          <a:p>
            <a:pPr marL="45720" indent="0">
              <a:buNone/>
            </a:pPr>
            <a:r>
              <a:rPr lang="ru-RU" dirty="0" smtClean="0"/>
              <a:t>- </a:t>
            </a:r>
            <a:r>
              <a:rPr lang="ru-RU" dirty="0"/>
              <a:t>Рутинное назначение антибиотиков не рекомендуется,</a:t>
            </a:r>
          </a:p>
          <a:p>
            <a:pPr marL="45720" indent="0">
              <a:buNone/>
            </a:pPr>
            <a:r>
              <a:rPr lang="ru-RU" dirty="0"/>
              <a:t>- Мониторинг (</a:t>
            </a:r>
            <a:r>
              <a:rPr lang="ru-RU" dirty="0" err="1"/>
              <a:t>пульсоксиметрия</a:t>
            </a:r>
            <a:r>
              <a:rPr lang="ru-RU" dirty="0"/>
              <a:t>) является необходимым на протяжении всего </a:t>
            </a:r>
            <a:r>
              <a:rPr lang="ru-RU" dirty="0" smtClean="0"/>
              <a:t>лечения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079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560840" cy="3474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Оксигенотерапия.</a:t>
            </a:r>
            <a:r>
              <a:rPr lang="ru-RU" dirty="0"/>
              <a:t> Проводится через маску или носовые канюли. Скорость подачи кислорода титруется  для поддержания насыщения кислородом крови выше 92% (выше 95% </a:t>
            </a:r>
            <a:r>
              <a:rPr lang="ru-RU" dirty="0" smtClean="0"/>
              <a:t>у пациентов </a:t>
            </a:r>
            <a:r>
              <a:rPr lang="ru-RU" dirty="0"/>
              <a:t>с заболеваниями сердца).  Тяжелая артериальная гипоксемия, рефрактерная к высоким потокам кислорода, является абсолютным показанием к ИВЛ.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Первой линией терапии является назначение бета-2-агонистов</a:t>
            </a:r>
            <a:r>
              <a:rPr lang="ru-RU" dirty="0"/>
              <a:t>, как правило, </a:t>
            </a:r>
            <a:r>
              <a:rPr lang="ru-RU" dirty="0" err="1"/>
              <a:t>альбутерола</a:t>
            </a:r>
            <a:r>
              <a:rPr lang="ru-RU" dirty="0"/>
              <a:t>. Ингаляции </a:t>
            </a:r>
            <a:r>
              <a:rPr lang="ru-RU" dirty="0" err="1" smtClean="0"/>
              <a:t>альбутерола</a:t>
            </a:r>
            <a:r>
              <a:rPr lang="ru-RU" dirty="0" smtClean="0"/>
              <a:t> </a:t>
            </a:r>
            <a:r>
              <a:rPr lang="ru-RU" dirty="0"/>
              <a:t>проводятся либо непрерывно (10-15 мг / ч) или периодически через короткие интервалы (например, каждые 5-20мин), в зависимости от тяжести </a:t>
            </a:r>
            <a:r>
              <a:rPr lang="ru-RU" dirty="0" err="1"/>
              <a:t>бронхоспазма</a:t>
            </a:r>
            <a:r>
              <a:rPr lang="ru-RU" dirty="0"/>
              <a:t>. </a:t>
            </a:r>
          </a:p>
          <a:p>
            <a:pPr marL="45720" indent="0">
              <a:buNone/>
            </a:pPr>
            <a:r>
              <a:rPr lang="ru-RU" b="1" dirty="0"/>
              <a:t>Неселективные бета-2-агонисты </a:t>
            </a:r>
            <a:r>
              <a:rPr lang="ru-RU" dirty="0"/>
              <a:t>применяются при устойчивости к селективным бета2 агонистам и вводятся подкожно 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User\Desktop\albute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3110483" cy="226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512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41779"/>
            <a:ext cx="7101408" cy="3474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Эуфиллин. </a:t>
            </a:r>
            <a:r>
              <a:rPr lang="ru-RU" dirty="0" smtClean="0"/>
              <a:t>При </a:t>
            </a:r>
            <a:r>
              <a:rPr lang="ru-RU" dirty="0"/>
              <a:t>АС нагрузочная доза эуфиллина составляет 3-6 мг/кг, ее вводят в течение 20 мин внутривенно </a:t>
            </a:r>
            <a:r>
              <a:rPr lang="ru-RU" dirty="0" err="1"/>
              <a:t>капельно</a:t>
            </a:r>
            <a:r>
              <a:rPr lang="ru-RU" dirty="0"/>
              <a:t>. </a:t>
            </a:r>
          </a:p>
          <a:p>
            <a:r>
              <a:rPr lang="ru-RU" b="1" dirty="0" err="1" smtClean="0"/>
              <a:t>Ипратропия</a:t>
            </a:r>
            <a:r>
              <a:rPr lang="ru-RU" b="1" dirty="0" smtClean="0"/>
              <a:t> </a:t>
            </a:r>
            <a:r>
              <a:rPr lang="ru-RU" b="1" dirty="0"/>
              <a:t>бромид (</a:t>
            </a:r>
            <a:r>
              <a:rPr lang="ru-RU" b="1" dirty="0" err="1"/>
              <a:t>Atrovent</a:t>
            </a:r>
            <a:r>
              <a:rPr lang="ru-RU" b="1" dirty="0"/>
              <a:t>)</a:t>
            </a:r>
            <a:r>
              <a:rPr lang="ru-RU" dirty="0"/>
              <a:t> является рекомендуемым симпатомиметической препаратом выбора. </a:t>
            </a:r>
            <a:r>
              <a:rPr lang="ru-RU" dirty="0" err="1" smtClean="0"/>
              <a:t>Ипратропия</a:t>
            </a:r>
            <a:r>
              <a:rPr lang="ru-RU" dirty="0" smtClean="0"/>
              <a:t> </a:t>
            </a:r>
            <a:r>
              <a:rPr lang="ru-RU" dirty="0"/>
              <a:t>бромид также может быть использован в качестве альтернативы </a:t>
            </a:r>
            <a:r>
              <a:rPr lang="ru-RU" dirty="0" err="1"/>
              <a:t>бронходилататоров</a:t>
            </a:r>
            <a:r>
              <a:rPr lang="ru-RU" dirty="0"/>
              <a:t> у больных, которые не переносят ингаляционные бета-2-агонисты. </a:t>
            </a:r>
            <a:br>
              <a:rPr lang="ru-RU" dirty="0"/>
            </a:br>
            <a:r>
              <a:rPr lang="ru-RU" b="1" dirty="0"/>
              <a:t>Кортикостероиды.</a:t>
            </a:r>
            <a:r>
              <a:rPr lang="ru-RU" dirty="0"/>
              <a:t>  Чем тяжелее АС, тем больше показаний для немедленной терапии кортикостероидами. Следует подчеркнуть необходимость первоначально высокой дозы кортикостероидов, вводимой внутривенно. Минимальная доза - 30 мг преднизолона  или 100 мг гидрокортизона, или 4 мг </a:t>
            </a:r>
            <a:r>
              <a:rPr lang="ru-RU" dirty="0" err="1"/>
              <a:t>дексаметазона</a:t>
            </a:r>
            <a:r>
              <a:rPr lang="ru-RU" dirty="0"/>
              <a:t> (</a:t>
            </a:r>
            <a:r>
              <a:rPr lang="ru-RU" dirty="0" err="1"/>
              <a:t>целестона</a:t>
            </a:r>
            <a:r>
              <a:rPr lang="ru-RU" dirty="0"/>
              <a:t>). Если терапия неэффективна, дозу увеличивают. </a:t>
            </a:r>
          </a:p>
        </p:txBody>
      </p:sp>
      <p:pic>
        <p:nvPicPr>
          <p:cNvPr id="3074" name="Picture 2" descr="C:\Users\User\Desktop\rhdkcogh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771401" cy="24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00012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16499"/>
            <a:ext cx="2769504" cy="178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71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738944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Инфузионная</a:t>
            </a:r>
            <a:r>
              <a:rPr lang="ru-RU" dirty="0"/>
              <a:t> терапия является важнейшим компонентом лечения АС, направленным на ликвидацию </a:t>
            </a:r>
            <a:r>
              <a:rPr lang="ru-RU" dirty="0" err="1"/>
              <a:t>гиповолемии</a:t>
            </a:r>
            <a:r>
              <a:rPr lang="ru-RU" dirty="0"/>
              <a:t> и коррекцию </a:t>
            </a:r>
            <a:r>
              <a:rPr lang="ru-RU" dirty="0" smtClean="0"/>
              <a:t>электролитного баланса</a:t>
            </a:r>
            <a:r>
              <a:rPr lang="ru-RU" dirty="0"/>
              <a:t>. Общий объем </a:t>
            </a:r>
            <a:r>
              <a:rPr lang="ru-RU" dirty="0" err="1"/>
              <a:t>инфузионной</a:t>
            </a:r>
            <a:r>
              <a:rPr lang="ru-RU" dirty="0"/>
              <a:t> терапии до 3-5 л/</a:t>
            </a:r>
            <a:r>
              <a:rPr lang="ru-RU" dirty="0" err="1"/>
              <a:t>сут</a:t>
            </a:r>
            <a:r>
              <a:rPr lang="ru-RU" dirty="0"/>
              <a:t>. </a:t>
            </a:r>
          </a:p>
        </p:txBody>
      </p:sp>
      <p:pic>
        <p:nvPicPr>
          <p:cNvPr id="5122" name="Picture 2" descr="C:\Users\User\Desktop\infuzionnaja-terap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4709641" cy="2686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00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7920880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Признаки эффективности  проводимой </a:t>
            </a:r>
            <a:r>
              <a:rPr lang="ru-RU" b="1" dirty="0" smtClean="0"/>
              <a:t>терапии</a:t>
            </a: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ранними признаками улучшения состояния служат уменьшение тахикардии, исчезновение парадоксального пульса и постепенное уменьшение гиперкапнии при длительно сохраняющейся артериальной гипоксемии. Исчезают возбуждение, страх, больной нередко чувствует усталость и хочет спать. Улучшаются показатели механики дыхания. Увеличиваются ОФВ</a:t>
            </a:r>
            <a:r>
              <a:rPr lang="ru-RU" baseline="-25000" dirty="0"/>
              <a:t>1</a:t>
            </a:r>
            <a:r>
              <a:rPr lang="ru-RU" dirty="0"/>
              <a:t>, максимальная объемная скорость выдоха, ФЖЕЛ и ЖЕЛ.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123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Небулайзерная</a:t>
            </a:r>
            <a:r>
              <a:rPr lang="ru-RU" dirty="0" smtClean="0"/>
              <a:t>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небулайзерной</a:t>
            </a:r>
            <a:r>
              <a:rPr lang="ru-RU" dirty="0" smtClean="0"/>
              <a:t> терапии.</a:t>
            </a:r>
          </a:p>
          <a:p>
            <a:r>
              <a:rPr lang="ru-RU" dirty="0" smtClean="0"/>
              <a:t>Возможность ингаляции высоких доз лекарств</a:t>
            </a:r>
          </a:p>
          <a:p>
            <a:r>
              <a:rPr lang="ru-RU" dirty="0" smtClean="0"/>
              <a:t>Небольшая фракция препарата откладывающаяся в ротоглотке</a:t>
            </a:r>
          </a:p>
          <a:p>
            <a:r>
              <a:rPr lang="ru-RU" dirty="0" smtClean="0"/>
              <a:t>Отсутствие необходимости координации вдоха и </a:t>
            </a:r>
            <a:r>
              <a:rPr lang="ru-RU" dirty="0" err="1" smtClean="0"/>
              <a:t>инголяции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Возможность включения в контур подачи кислорода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160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Астматический статус</vt:lpstr>
      <vt:lpstr>Слайд 2</vt:lpstr>
      <vt:lpstr>Слайд 3</vt:lpstr>
      <vt:lpstr>Лечение</vt:lpstr>
      <vt:lpstr>Слайд 5</vt:lpstr>
      <vt:lpstr>Слайд 6</vt:lpstr>
      <vt:lpstr>Слайд 7</vt:lpstr>
      <vt:lpstr>Слайд 8</vt:lpstr>
      <vt:lpstr>Небулайзерная терапия</vt:lpstr>
      <vt:lpstr>Лекарственные препараты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Астматический статус</dc:title>
  <dc:creator>covid7</dc:creator>
  <cp:lastModifiedBy>Pulm</cp:lastModifiedBy>
  <cp:revision>13</cp:revision>
  <dcterms:created xsi:type="dcterms:W3CDTF">2021-05-18T04:11:12Z</dcterms:created>
  <dcterms:modified xsi:type="dcterms:W3CDTF">2021-05-18T07:40:15Z</dcterms:modified>
</cp:coreProperties>
</file>