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72" r:id="rId2"/>
    <p:sldId id="273" r:id="rId3"/>
    <p:sldId id="274" r:id="rId4"/>
    <p:sldId id="275" r:id="rId5"/>
    <p:sldId id="276" r:id="rId6"/>
    <p:sldId id="296" r:id="rId7"/>
    <p:sldId id="297" r:id="rId8"/>
    <p:sldId id="300" r:id="rId9"/>
    <p:sldId id="306" r:id="rId10"/>
    <p:sldId id="307" r:id="rId11"/>
    <p:sldId id="292" r:id="rId12"/>
    <p:sldId id="293" r:id="rId13"/>
    <p:sldId id="309" r:id="rId14"/>
    <p:sldId id="310" r:id="rId15"/>
  </p:sldIdLst>
  <p:sldSz cx="12479338" cy="93599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8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6552" autoAdjust="0"/>
  </p:normalViewPr>
  <p:slideViewPr>
    <p:cSldViewPr snapToGrid="0">
      <p:cViewPr varScale="1">
        <p:scale>
          <a:sx n="76" d="100"/>
          <a:sy n="76" d="100"/>
        </p:scale>
        <p:origin x="114" y="486"/>
      </p:cViewPr>
      <p:guideLst>
        <p:guide orient="horz" pos="2948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0C13-2514-4D9C-8D4B-A10DA4FFD5A1}" type="datetime1">
              <a:rPr lang="ru-RU" smtClean="0"/>
              <a:pPr/>
              <a:t>18.07.2019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C122-5347-4C75-98DE-0F72C4F255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06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7CA5-ECF1-43FF-A31E-6BD9B21B57BB}" type="datetime1">
              <a:rPr lang="ru-RU" smtClean="0"/>
              <a:pPr/>
              <a:t>18.07.2019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Опыт внедрения ШКОЛ ЗДОРОВЬЯ В медицинские организации КО.</a:t>
            </a:r>
          </a:p>
          <a:p>
            <a:pPr rtl="0"/>
            <a:r>
              <a:rPr lang="ru-RU" dirty="0" smtClean="0"/>
              <a:t>Целью стандартизации в здравоохранении является повышение качества профилактических и лечебно-диагностических мероприятий, решение задач сохранения и улучшения здоровья населения.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Задачи, поставленные Президентом и Правительством РФ перед медицинскими работниками по формированию здорового образа жизни, заключаются в устранении либо смягчении действия факторов риска развития заболеваний, информировании населения о вреде употребления табака и алкоголя, предотвращении социально значимых заболеваний, в т. ч. среди детского населения, применении индивидуальных подходов в консультировании, достижении увеличения продолжительности активной жизни.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Для решения указанных задач по всей стране работают Центры здоровья.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ктивному просвещению населения о факторах риска, а так же информированию пациентов об особенностях качества жизни при определенных заболеваниях – способствует работа школ здоровья.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Школа здоровья – это совокупность средств и методов индивидуального и группового воздействия на пациентов и население, направленных на повышение уровня их знаний, информированности и практических навыков по рациональному лечению заболеваний,  профилактику заболеваний и повышения качества жизни. Школа здоровья для пациентов является организационной формой профилактического группового консультирования, гигиенического обучения и воспитания.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Цель организации школ здоровья – оптимизация, совершенствование и повышение охвата, доступности и качества медицинской помощи населению, в том числе: 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повышение информированности населения о заболеваниях и факторах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риска; 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повышение ответственности пациентов за  сохранение своего здоровья; 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у пациентов умений и навыков по самоконтролю за состоянием здоровья, оказания первой помощи при обострениях; 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у пациентов навыков и умений по снижению неблагоприятного влияния на их здоровье поведенческих факторов риска; 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обучение пациентов составлению плана индивидуального оздоровления.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Регламент работы школ здоровья в определяется следующими нормативными документами: 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Программа – определяет цели (т.е. желаемый конечный результат работы), задачи (т.е. пути достижения цели), направления работы. 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Приказ о создании и об организации работы школы здоровья - утверждаются ответственные лица, план и график работы школ, положение и программа, критерии оценки качества работы школы. 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 работе школы здоровья - включает общие положения, цели, задачи, порядок работы школы, оснащение. 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Учебный план работы - включает темы, даты/сроки проведения занятий, количество часов на каждую тему, ответственный исполнитель по каждому занятию. 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Материалы к каждому занятию: лекции и тезисы. 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Журнал учета работы. 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работы школы (по итогам года) - с учетом оценки эффективности проводимых мероприятий.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Порядок обращения в школу: 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Пациенты направляются в школы здоровья участковым врачом по результатам диспансеризации, если выявлены факторы риска здоровья или начальная стадия какого-либо заболевания; 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Пациенты направляются в школы здоровья врачом-специалистом центра здоровья, если выявлены факторы риска здоровья или начальная стадия какого либо заболевания;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Граждане могут самостоятельно записаться для посещения в школу здоровья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2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58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726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78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noProof="0" smtClean="0"/>
              <a:pPr rtl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9032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618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955" indent="207645" algn="just"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мае 2017 года стартовал Межведомственный проект «Твое здоровье – твое будущее», разработанный при участии Правительства Курганской области, Департамента здравоохранения Курганской области, Департамента науки и образования Курганской области, ОУВД  Курганской области, по которому осуществляется комплексная работа с учащимися и родителями по проблемам репродуктивного здоровья и полового воспитания с конкретной аудиторией в течение одного дня. </a:t>
            </a:r>
            <a:endParaRPr lang="ru-RU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955" indent="207645" algn="just"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рамках Проекта проведены дни репродуктивного здоровья в школах города Кургана и Курганской области:</a:t>
            </a:r>
            <a:endParaRPr lang="ru-RU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Всего с начала старта проекта проведено 160  лекций (3785 чел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.),   </a:t>
            </a:r>
            <a:r>
              <a:rPr lang="ru-RU" sz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131</a:t>
            </a: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(4149</a:t>
            </a:r>
            <a:r>
              <a:rPr lang="ru-RU" sz="1200" baseline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человек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интерактивных программы «Возраст любви», «Прекрасный возраст», «Живи как мы», «День семьи, любви и верности», «Как становятся Мужчинами», «Тайна природы женщины», «Возраст выбора».</a:t>
            </a:r>
            <a:endParaRPr lang="ru-RU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На родительских собраниях в школах г. Кургана прошло 42 (2311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чел.) </a:t>
            </a: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выступлений по проблемам полового воспитания в семье: «Половое воспитание ребенка в семье 8-11 лет», «Половое воспитание подростка», «Половое воспитание в семье».</a:t>
            </a:r>
            <a:r>
              <a:rPr lang="ru-RU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Разработаны памятки для родителей и подростков: «Подумай!...» (чем опасно раннее начало половой жизни девушек - памятка для девушек), «Поговори со мною, мама…» (для родителей о воспитании девочек), «Чтобы быть здоровым и счастливым» (для мальчиков), «Мое репродуктивное здоровье» (для девочек), «Правила интимной гигиены девушки-подростка», «Будут ли у вас внуки?» (для родителей о воспитании юношей). Макеты памяток направлены в медицинские организации для тиражирования, использования в работе и распространения среди родителей, педагогов, подростков. Центром  издано более 5000 экз. памяток.</a:t>
            </a:r>
            <a:endParaRPr lang="ru-RU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D58D5-B143-4E2E-8A3E-316FE2D3A1E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76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8473993"/>
            <a:ext cx="12479338" cy="885909"/>
            <a:chOff x="0" y="6208894"/>
            <a:chExt cx="12192000" cy="64910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ru-RU" sz="1842" noProof="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3123" y="8104212"/>
            <a:ext cx="8435" cy="7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3123" y="8104212"/>
            <a:ext cx="8435" cy="7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27961" y="1871982"/>
            <a:ext cx="10715592" cy="2495973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732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27962" y="4406354"/>
            <a:ext cx="10719751" cy="2391974"/>
          </a:xfrm>
        </p:spPr>
        <p:txBody>
          <a:bodyPr lIns="0" rIns="18288" rtlCol="0"/>
          <a:lstStyle>
            <a:lvl1pPr marL="0" marR="46799" indent="0" algn="r">
              <a:buNone/>
              <a:defRPr>
                <a:solidFill>
                  <a:schemeClr val="tx1"/>
                </a:solidFill>
              </a:defRPr>
            </a:lvl1pPr>
            <a:lvl2pPr marL="467990" indent="0" algn="ctr">
              <a:buNone/>
            </a:lvl2pPr>
            <a:lvl3pPr marL="935980" indent="0" algn="ctr">
              <a:buNone/>
            </a:lvl3pPr>
            <a:lvl4pPr marL="1403970" indent="0" algn="ctr">
              <a:buNone/>
            </a:lvl4pPr>
            <a:lvl5pPr marL="1871960" indent="0" algn="ctr">
              <a:buNone/>
            </a:lvl5pPr>
            <a:lvl6pPr marL="2339950" indent="0" algn="ctr">
              <a:buNone/>
            </a:lvl6pPr>
            <a:lvl7pPr marL="2807940" indent="0" algn="ctr">
              <a:buNone/>
            </a:lvl7pPr>
            <a:lvl8pPr marL="3275929" indent="0" algn="ctr">
              <a:buNone/>
            </a:lvl8pPr>
            <a:lvl9pPr marL="3743919" indent="0" algn="ctr">
              <a:buNone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kumimoji="0" lang="ru-RU" noProof="0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42E67-0227-4BC3-82B0-5759BC2EE067}" type="datetime1">
              <a:rPr lang="ru-RU" noProof="0" smtClean="0"/>
              <a:pPr rtl="0"/>
              <a:t>18.07.2019</a:t>
            </a:fld>
            <a:endParaRPr lang="ru-RU" noProof="0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DCC9AE-B7F3-45CB-BB2E-3222B2AEBBC3}" type="datetime1">
              <a:rPr lang="ru-RU" noProof="0" smtClean="0"/>
              <a:pPr rtl="0"/>
              <a:t>18.07.2019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7520" y="1247991"/>
            <a:ext cx="2807851" cy="7113092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3967" y="1247991"/>
            <a:ext cx="8215564" cy="7113092"/>
          </a:xfrm>
        </p:spPr>
        <p:txBody>
          <a:bodyPr vert="eaVert"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58623-7ACF-43A9-B9A8-787CA2B0B620}" type="datetime1">
              <a:rPr lang="ru-RU" noProof="0" smtClean="0"/>
              <a:pPr rtl="0"/>
              <a:t>18.07.2019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7254248" y="4461562"/>
            <a:ext cx="9359900" cy="436777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 sz="2457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7680834" y="4560396"/>
            <a:ext cx="9359900" cy="23710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 sz="2457"/>
          </a:p>
        </p:txBody>
      </p:sp>
      <p:sp>
        <p:nvSpPr>
          <p:cNvPr id="24" name="Rectangle 23"/>
          <p:cNvSpPr/>
          <p:nvPr userDrawn="1"/>
        </p:nvSpPr>
        <p:spPr>
          <a:xfrm>
            <a:off x="12140536" y="-1000"/>
            <a:ext cx="103994" cy="93599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sz="2457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94255" y="2929302"/>
            <a:ext cx="3223829" cy="2998635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467990" indent="-467990" algn="ctr" rtl="0" eaLnBrk="1" latinLnBrk="0" hangingPunct="1">
              <a:spcBef>
                <a:spcPct val="20000"/>
              </a:spcBef>
              <a:defRPr kumimoji="0" lang="ru-RU" sz="273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594255" y="8423910"/>
            <a:ext cx="9671487" cy="93599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sz="2457"/>
          </a:p>
        </p:txBody>
      </p:sp>
      <p:sp>
        <p:nvSpPr>
          <p:cNvPr id="22" name="Rectangle 21"/>
          <p:cNvSpPr/>
          <p:nvPr userDrawn="1"/>
        </p:nvSpPr>
        <p:spPr>
          <a:xfrm>
            <a:off x="594255" y="0"/>
            <a:ext cx="9671487" cy="2703971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sz="2457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4255" y="7903916"/>
            <a:ext cx="9671487" cy="519994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638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94255" y="6135935"/>
            <a:ext cx="9671487" cy="1767981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4367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4026073" y="2911969"/>
            <a:ext cx="3015840" cy="3015968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467990" indent="-467990" algn="ctr" rtl="0" eaLnBrk="1" latinLnBrk="0" hangingPunct="1">
              <a:spcBef>
                <a:spcPct val="20000"/>
              </a:spcBef>
              <a:buFontTx/>
              <a:buNone/>
              <a:defRPr kumimoji="0" lang="ru-RU" sz="273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7249902" y="2911969"/>
            <a:ext cx="3015840" cy="3015968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467990" indent="-467990" algn="ctr" rtl="0" eaLnBrk="1" latinLnBrk="0" hangingPunct="1">
              <a:spcBef>
                <a:spcPct val="20000"/>
              </a:spcBef>
              <a:buFontTx/>
              <a:buNone/>
              <a:defRPr kumimoji="0" lang="ru-RU" sz="273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18.07.2019</a:t>
            </a:fld>
            <a:endParaRPr kumimoji="0"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31972093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EFBE7-4C1B-4778-8B46-649E4193A0B2}" type="datetime1">
              <a:rPr lang="ru-RU" noProof="0" smtClean="0"/>
              <a:pPr rtl="0"/>
              <a:t>18.07.2019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802" y="1797101"/>
            <a:ext cx="10607437" cy="1859501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732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3802" y="3691365"/>
            <a:ext cx="10607437" cy="2060478"/>
          </a:xfrm>
        </p:spPr>
        <p:txBody>
          <a:bodyPr lIns="45720" rIns="45720" rtlCol="0" anchor="t"/>
          <a:lstStyle>
            <a:lvl1pPr marL="0" indent="0">
              <a:buNone/>
              <a:defRPr sz="2252">
                <a:solidFill>
                  <a:schemeClr val="tx1"/>
                </a:solidFill>
              </a:defRPr>
            </a:lvl1pPr>
            <a:lvl2pPr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CFD91-7790-4468-A129-07AFFDDBA1C7}" type="datetime1">
              <a:rPr lang="ru-RU" noProof="0" smtClean="0"/>
              <a:pPr rtl="0"/>
              <a:t>18.07.2019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967" y="960951"/>
            <a:ext cx="11231404" cy="155998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3967" y="2620560"/>
            <a:ext cx="5511708" cy="6052736"/>
          </a:xfrm>
        </p:spPr>
        <p:txBody>
          <a:bodyPr rtlCol="0"/>
          <a:lstStyle>
            <a:lvl1pPr>
              <a:defRPr sz="2661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3663" y="2620560"/>
            <a:ext cx="5511708" cy="6052736"/>
          </a:xfrm>
        </p:spPr>
        <p:txBody>
          <a:bodyPr rtlCol="0"/>
          <a:lstStyle>
            <a:lvl1pPr>
              <a:defRPr sz="2661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E41293-93E0-46D4-A151-C6BFE1D839E4}" type="datetime1">
              <a:rPr lang="ru-RU" noProof="0" smtClean="0"/>
              <a:pPr rtl="0"/>
              <a:t>18.07.2019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967" y="960951"/>
            <a:ext cx="11231404" cy="1559983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969" y="2532072"/>
            <a:ext cx="5513875" cy="899893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57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47" b="1"/>
            </a:lvl2pPr>
            <a:lvl3pPr>
              <a:buNone/>
              <a:defRPr sz="1842" b="1"/>
            </a:lvl3pPr>
            <a:lvl4pPr>
              <a:buNone/>
              <a:defRPr sz="1638" b="1"/>
            </a:lvl4pPr>
            <a:lvl5pPr>
              <a:buNone/>
              <a:defRPr sz="1638" b="1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23969" y="3431964"/>
            <a:ext cx="5513875" cy="5248696"/>
          </a:xfrm>
        </p:spPr>
        <p:txBody>
          <a:bodyPr tIns="0" rtlCol="0"/>
          <a:lstStyle>
            <a:lvl1pPr>
              <a:defRPr sz="2252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39336" y="2538226"/>
            <a:ext cx="5516040" cy="893740"/>
          </a:xfrm>
        </p:spPr>
        <p:txBody>
          <a:bodyPr lIns="45720" tIns="0" rIns="45720" bIns="0" rtlCol="0" anchor="ctr"/>
          <a:lstStyle>
            <a:lvl1pPr marL="0" indent="0">
              <a:buNone/>
              <a:defRPr sz="2457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47" b="1"/>
            </a:lvl2pPr>
            <a:lvl3pPr>
              <a:buNone/>
              <a:defRPr sz="1842" b="1"/>
            </a:lvl3pPr>
            <a:lvl4pPr>
              <a:buNone/>
              <a:defRPr sz="1638" b="1"/>
            </a:lvl4pPr>
            <a:lvl5pPr>
              <a:buNone/>
              <a:defRPr sz="1638" b="1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39336" y="3431964"/>
            <a:ext cx="5516040" cy="5248696"/>
          </a:xfrm>
        </p:spPr>
        <p:txBody>
          <a:bodyPr tIns="0" rtlCol="0"/>
          <a:lstStyle>
            <a:lvl1pPr>
              <a:defRPr sz="2252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91C00-DC62-4142-9F6D-DA1C45AB977D}" type="datetime1">
              <a:rPr lang="ru-RU" noProof="0" smtClean="0"/>
              <a:pPr rtl="0"/>
              <a:t>18.07.2019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967" y="960951"/>
            <a:ext cx="11335399" cy="1559983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11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395BA2-92C5-4296-B336-F8334E18CE48}" type="datetime1">
              <a:rPr lang="ru-RU" noProof="0" smtClean="0"/>
              <a:pPr rtl="0"/>
              <a:t>18.07.2019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BA5C4-3A0B-44F2-A553-77BCC15D81C0}" type="datetime1">
              <a:rPr lang="ru-RU" noProof="0" smtClean="0"/>
              <a:pPr rtl="0"/>
              <a:t>18.07.2019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951" y="701996"/>
            <a:ext cx="3743801" cy="1585983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61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879078" y="2287976"/>
            <a:ext cx="6976297" cy="6239933"/>
          </a:xfrm>
        </p:spPr>
        <p:txBody>
          <a:bodyPr tIns="0" rtlCol="0"/>
          <a:lstStyle>
            <a:lvl1pPr>
              <a:defRPr sz="2866"/>
            </a:lvl1pPr>
            <a:lvl2pPr>
              <a:defRPr sz="2661"/>
            </a:lvl2pPr>
            <a:lvl3pPr>
              <a:defRPr sz="2457"/>
            </a:lvl3pPr>
            <a:lvl4pPr>
              <a:defRPr sz="2047"/>
            </a:lvl4pPr>
            <a:lvl5pPr>
              <a:defRPr sz="1842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35951" y="2287976"/>
            <a:ext cx="3743801" cy="6239933"/>
          </a:xfrm>
        </p:spPr>
        <p:txBody>
          <a:bodyPr lIns="18288" rIns="18288" rtlCol="0"/>
          <a:lstStyle>
            <a:lvl1pPr marL="0" indent="0" algn="l">
              <a:buNone/>
              <a:defRPr sz="1433"/>
            </a:lvl1pPr>
            <a:lvl2pPr indent="0" algn="l">
              <a:buNone/>
              <a:defRPr sz="1228"/>
            </a:lvl2pPr>
            <a:lvl3pPr indent="0" algn="l">
              <a:buNone/>
              <a:defRPr sz="1024"/>
            </a:lvl3pPr>
            <a:lvl4pPr indent="0" algn="l">
              <a:buNone/>
              <a:defRPr sz="921"/>
            </a:lvl4pPr>
            <a:lvl5pPr indent="0" algn="l">
              <a:buNone/>
              <a:defRPr sz="921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601DC2-C9FF-4CCB-9CA8-59247185429A}" type="datetime1">
              <a:rPr lang="ru-RU" noProof="0" smtClean="0"/>
              <a:pPr rtl="0"/>
              <a:t>18.07.2019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о скругленным и усеченным углом 8"/>
          <p:cNvSpPr/>
          <p:nvPr/>
        </p:nvSpPr>
        <p:spPr>
          <a:xfrm rot="420000" flipV="1">
            <a:off x="4320484" y="1512320"/>
            <a:ext cx="7175619" cy="56159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42" noProof="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923698" y="7315095"/>
            <a:ext cx="212149" cy="212157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42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956" y="1606385"/>
            <a:ext cx="3020000" cy="2159985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47" b="1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 rot="420000">
            <a:off x="4757260" y="1637120"/>
            <a:ext cx="6302066" cy="536634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76"/>
            </a:lvl1pPr>
          </a:lstStyle>
          <a:p>
            <a:pPr rtl="0"/>
            <a:r>
              <a:rPr lang="ru-RU" noProof="0" smtClean="0"/>
              <a:t>Вставка рисунка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1956" y="3860768"/>
            <a:ext cx="3015840" cy="2974368"/>
          </a:xfrm>
        </p:spPr>
        <p:txBody>
          <a:bodyPr lIns="64008" rIns="45720" bIns="45720" rtlCol="0" anchor="t"/>
          <a:lstStyle>
            <a:lvl1pPr marL="0" indent="0" algn="l">
              <a:spcBef>
                <a:spcPts val="256"/>
              </a:spcBef>
              <a:buFontTx/>
              <a:buNone/>
              <a:defRPr sz="1331"/>
            </a:lvl1pPr>
            <a:lvl2pPr>
              <a:defRPr sz="1228"/>
            </a:lvl2pPr>
            <a:lvl3pPr>
              <a:defRPr sz="1024"/>
            </a:lvl3pPr>
            <a:lvl4pPr>
              <a:defRPr sz="921"/>
            </a:lvl4pPr>
            <a:lvl5pPr>
              <a:defRPr sz="921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00A0FC-F56C-4772-9C86-2C39F56A45E8}" type="datetime1">
              <a:rPr lang="ru-RU" noProof="0" smtClean="0"/>
              <a:pPr rtl="0"/>
              <a:t>18.07.2019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023415" y="8675243"/>
            <a:ext cx="831956" cy="498328"/>
          </a:xfr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3000" y="7938584"/>
            <a:ext cx="12505337" cy="142131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595" tIns="46798" rIns="93595" bIns="46798" rtlCol="0" anchor="t" compatLnSpc="1"/>
          <a:lstStyle/>
          <a:p>
            <a:pPr marL="0" algn="l" rtl="0" eaLnBrk="1" latinLnBrk="0" hangingPunct="1"/>
            <a:endParaRPr kumimoji="0" lang="ru-RU" sz="1842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979683" y="8488910"/>
            <a:ext cx="6499655" cy="870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595" tIns="46798" rIns="93595" bIns="46798" rtlCol="0" anchor="t" compatLnSpc="1"/>
          <a:lstStyle/>
          <a:p>
            <a:pPr marL="0" algn="l" rtl="0" eaLnBrk="1" latinLnBrk="0" hangingPunct="1"/>
            <a:endParaRPr kumimoji="0" lang="ru-RU" sz="1842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-29711" y="-9750"/>
            <a:ext cx="12529217" cy="9389459"/>
            <a:chOff x="0" y="-21658"/>
            <a:chExt cx="12240731" cy="687965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42" noProof="0"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Полилиния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42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Полилиния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42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Полилиния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42" noProof="0" dirty="0"/>
                </a:p>
              </p:txBody>
            </p:sp>
            <p:sp>
              <p:nvSpPr>
                <p:cNvPr id="33" name="Полилиния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42" noProof="0" dirty="0"/>
                </a:p>
              </p:txBody>
            </p:sp>
          </p:grpSp>
        </p:grp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3967" y="960951"/>
            <a:ext cx="11231404" cy="1559983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23967" y="2641572"/>
            <a:ext cx="11231404" cy="599033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ru-RU" noProof="0" dirty="0" smtClean="0"/>
              <a:t>Образец текста</a:t>
            </a:r>
          </a:p>
          <a:p>
            <a:pPr lvl="1" rtl="0" eaLnBrk="1" latinLnBrk="0" hangingPunct="1"/>
            <a:r>
              <a:rPr lang="ru-RU" noProof="0" dirty="0" smtClean="0"/>
              <a:t>Второй уровень</a:t>
            </a:r>
          </a:p>
          <a:p>
            <a:pPr lvl="2" rtl="0" eaLnBrk="1" latinLnBrk="0" hangingPunct="1"/>
            <a:r>
              <a:rPr lang="ru-RU" noProof="0" dirty="0" smtClean="0"/>
              <a:t>Третий уровень</a:t>
            </a:r>
          </a:p>
          <a:p>
            <a:pPr lvl="3" rtl="0" eaLnBrk="1" latinLnBrk="0" hangingPunct="1"/>
            <a:r>
              <a:rPr lang="ru-RU" noProof="0" dirty="0" smtClean="0"/>
              <a:t>Четвертый уровень</a:t>
            </a:r>
          </a:p>
          <a:p>
            <a:pPr lvl="4" rtl="0" eaLnBrk="1" latinLnBrk="0" hangingPunct="1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23967" y="8675243"/>
            <a:ext cx="2911846" cy="49832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26">
                <a:solidFill>
                  <a:schemeClr val="tx1"/>
                </a:solidFill>
              </a:defRPr>
            </a:lvl1pPr>
          </a:lstStyle>
          <a:p>
            <a:pPr rtl="0"/>
            <a:fld id="{E2826595-62FB-4CCD-B121-F144066977C5}" type="datetime1">
              <a:rPr lang="ru-RU" noProof="0" smtClean="0"/>
              <a:pPr rtl="0"/>
              <a:t>18.07.2019</a:t>
            </a:fld>
            <a:endParaRPr lang="ru-RU" noProof="0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639807" y="8675243"/>
            <a:ext cx="4575757" cy="49832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26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815426" y="8675243"/>
            <a:ext cx="1039945" cy="49832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26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118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80794" indent="-280794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61" kern="1200">
          <a:solidFill>
            <a:schemeClr val="tx1"/>
          </a:solidFill>
          <a:latin typeface="+mn-lt"/>
          <a:ea typeface="+mn-ea"/>
          <a:cs typeface="+mn-cs"/>
        </a:defRPr>
      </a:lvl1pPr>
      <a:lvl2pPr marL="655186" indent="-252715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57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indent="-252715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216774" indent="-215275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47" kern="1200">
          <a:solidFill>
            <a:schemeClr val="tx1"/>
          </a:solidFill>
          <a:latin typeface="+mn-lt"/>
          <a:ea typeface="+mn-ea"/>
          <a:cs typeface="+mn-cs"/>
        </a:defRPr>
      </a:lvl4pPr>
      <a:lvl5pPr marL="1497568" indent="-215275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47" kern="1200">
          <a:solidFill>
            <a:schemeClr val="tx1"/>
          </a:solidFill>
          <a:latin typeface="+mn-lt"/>
          <a:ea typeface="+mn-ea"/>
          <a:cs typeface="+mn-cs"/>
        </a:defRPr>
      </a:lvl5pPr>
      <a:lvl6pPr marL="1778362" indent="-215275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1965558" indent="-187196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38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46352" indent="-187196" algn="l" rtl="0" eaLnBrk="1" latinLnBrk="0" hangingPunct="1">
        <a:spcBef>
          <a:spcPct val="20000"/>
        </a:spcBef>
        <a:buClr>
          <a:schemeClr val="tx2"/>
        </a:buClr>
        <a:buChar char="•"/>
        <a:defRPr kumimoji="0" sz="1638" kern="1200">
          <a:solidFill>
            <a:schemeClr val="tx1"/>
          </a:solidFill>
          <a:latin typeface="+mn-lt"/>
          <a:ea typeface="+mn-ea"/>
          <a:cs typeface="+mn-cs"/>
        </a:defRPr>
      </a:lvl8pPr>
      <a:lvl9pPr marL="233995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3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6389" y="993004"/>
            <a:ext cx="11362438" cy="4925196"/>
          </a:xfrm>
        </p:spPr>
        <p:txBody>
          <a:bodyPr rtlCol="0">
            <a:normAutofit/>
          </a:bodyPr>
          <a:lstStyle/>
          <a:p>
            <a:r>
              <a:rPr lang="ru-RU" sz="4400" b="0" dirty="0" smtClean="0">
                <a:solidFill>
                  <a:schemeClr val="tx2">
                    <a:lumMod val="50000"/>
                  </a:schemeClr>
                </a:solidFill>
              </a:rPr>
              <a:t>Организация </a:t>
            </a:r>
            <a:r>
              <a:rPr lang="ru-RU" sz="4400" b="0" dirty="0">
                <a:solidFill>
                  <a:schemeClr val="tx2">
                    <a:lumMod val="50000"/>
                  </a:schemeClr>
                </a:solidFill>
              </a:rPr>
              <a:t>ш</a:t>
            </a:r>
            <a:r>
              <a:rPr lang="ru-RU" sz="4400" b="0" dirty="0" smtClean="0">
                <a:solidFill>
                  <a:schemeClr val="tx2">
                    <a:lumMod val="50000"/>
                  </a:schemeClr>
                </a:solidFill>
              </a:rPr>
              <a:t>кол </a:t>
            </a:r>
            <a:r>
              <a:rPr lang="ru-RU" sz="4400" b="0" dirty="0">
                <a:solidFill>
                  <a:schemeClr val="tx2">
                    <a:lumMod val="50000"/>
                  </a:schemeClr>
                </a:solidFill>
              </a:rPr>
              <a:t>здоровья </a:t>
            </a:r>
            <a:r>
              <a:rPr lang="ru-RU" sz="4400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4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400" b="0" dirty="0" smtClean="0">
                <a:solidFill>
                  <a:schemeClr val="tx2">
                    <a:lumMod val="50000"/>
                  </a:schemeClr>
                </a:solidFill>
              </a:rPr>
              <a:t>в медицинских </a:t>
            </a:r>
            <a:r>
              <a:rPr lang="ru-RU" sz="4400" b="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400" b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400" b="0" dirty="0" smtClean="0">
                <a:solidFill>
                  <a:schemeClr val="tx2">
                    <a:lumMod val="50000"/>
                  </a:schemeClr>
                </a:solidFill>
              </a:rPr>
              <a:t>организациях Курганской </a:t>
            </a:r>
            <a:r>
              <a:rPr lang="ru-RU" sz="4400" b="0" dirty="0">
                <a:solidFill>
                  <a:schemeClr val="tx2">
                    <a:lumMod val="50000"/>
                  </a:schemeClr>
                </a:solidFill>
              </a:rPr>
              <a:t>области</a:t>
            </a:r>
            <a:r>
              <a:rPr lang="ru-RU" sz="4400" b="0" dirty="0"/>
              <a:t/>
            </a:r>
            <a:br>
              <a:rPr lang="ru-RU" sz="4400" b="0" dirty="0"/>
            </a:br>
            <a:endParaRPr lang="ru-RU" sz="4400" b="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70100" y="5749735"/>
            <a:ext cx="10306527" cy="3799519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  <a:p>
            <a:pPr algn="just"/>
            <a:r>
              <a:rPr lang="ru-RU" dirty="0" smtClean="0"/>
              <a:t>																				</a:t>
            </a:r>
            <a:r>
              <a:rPr lang="ru-RU" sz="1842" dirty="0" smtClean="0"/>
              <a:t>Меньщикова </a:t>
            </a:r>
            <a:r>
              <a:rPr lang="ru-RU" sz="1842" dirty="0"/>
              <a:t>Е.А</a:t>
            </a:r>
            <a:r>
              <a:rPr lang="ru-RU" sz="1842" dirty="0" smtClean="0"/>
              <a:t>.</a:t>
            </a:r>
            <a:endParaRPr lang="ru-RU" sz="1842" dirty="0"/>
          </a:p>
          <a:p>
            <a:r>
              <a:rPr lang="ru-RU" sz="1842" dirty="0"/>
              <a:t>Врач-методист ГКУ «Курганский областной Центр медицинской профилактики</a:t>
            </a:r>
            <a:r>
              <a:rPr lang="ru-RU" dirty="0"/>
              <a:t>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56870" cy="245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0695" y="916899"/>
            <a:ext cx="9827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+mj-lt"/>
              </a:rPr>
              <a:t>Регламент работы Школ здоровья</a:t>
            </a:r>
            <a:endParaRPr lang="ru-RU" sz="40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324" y="3317679"/>
            <a:ext cx="108433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Приказ руководителя медицинского учреждения.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Положение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 работе школы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здоровья.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Учебный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план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работы.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Материалы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к каждому занятию: презентационный материал, лекции, раздаточный материал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Порядок обращения в школу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2468" y="42407"/>
            <a:ext cx="2456870" cy="245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112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891" y="1988209"/>
            <a:ext cx="9505866" cy="687914"/>
          </a:xfrm>
        </p:spPr>
        <p:txBody>
          <a:bodyPr>
            <a:noAutofit/>
          </a:bodyPr>
          <a:lstStyle/>
          <a:p>
            <a:r>
              <a:rPr lang="ru-RU" sz="4504" dirty="0">
                <a:solidFill>
                  <a:schemeClr val="tx2">
                    <a:lumMod val="50000"/>
                  </a:schemeClr>
                </a:solidFill>
              </a:rPr>
              <a:t>Ведение учетно-отчетной </a:t>
            </a:r>
            <a:br>
              <a:rPr lang="ru-RU" sz="4504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504" dirty="0">
                <a:solidFill>
                  <a:schemeClr val="tx2">
                    <a:lumMod val="50000"/>
                  </a:schemeClr>
                </a:solidFill>
              </a:rPr>
              <a:t>документации: </a:t>
            </a:r>
            <a:br>
              <a:rPr lang="ru-RU" sz="4504" dirty="0">
                <a:solidFill>
                  <a:schemeClr val="tx2">
                    <a:lumMod val="50000"/>
                  </a:schemeClr>
                </a:solidFill>
              </a:rPr>
            </a:br>
            <a:endParaRPr lang="ru-RU" sz="4504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440" y="2755787"/>
            <a:ext cx="11475931" cy="9827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1. Журнал регистрации пациентов, обучающихся в Школе здоровья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BF4D-98E6-4243-BEBE-A6A789E7946A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868983"/>
              </p:ext>
            </p:extLst>
          </p:nvPr>
        </p:nvGraphicFramePr>
        <p:xfrm>
          <a:off x="379440" y="3897847"/>
          <a:ext cx="11469660" cy="18671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5423"/>
                <a:gridCol w="3657393"/>
                <a:gridCol w="1398414"/>
                <a:gridCol w="1936267"/>
                <a:gridCol w="752993"/>
                <a:gridCol w="645423"/>
                <a:gridCol w="645423"/>
                <a:gridCol w="645423"/>
                <a:gridCol w="1142901"/>
              </a:tblGrid>
              <a:tr h="4667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№</a:t>
                      </a:r>
                      <a:endParaRPr lang="ru-RU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Ф.И.О. пациента</a:t>
                      </a:r>
                      <a:endParaRPr lang="ru-RU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Возраст </a:t>
                      </a:r>
                      <a:endParaRPr lang="ru-RU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Контактный</a:t>
                      </a:r>
                      <a:r>
                        <a:rPr lang="ru-RU" sz="1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 телефон</a:t>
                      </a:r>
                      <a:endParaRPr lang="ru-RU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Дата занятий </a:t>
                      </a:r>
                      <a:endParaRPr lang="ru-RU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66799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9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</a:t>
                      </a:r>
                      <a:endParaRPr lang="ru-RU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</a:t>
                      </a:r>
                      <a:endParaRPr lang="ru-RU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3</a:t>
                      </a:r>
                      <a:endParaRPr lang="ru-RU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4</a:t>
                      </a:r>
                      <a:endParaRPr lang="ru-RU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Отметка о присутствии </a:t>
                      </a:r>
                      <a:endParaRPr lang="ru-RU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66799"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4793" marR="124793" marT="62397" marB="62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2468" y="14514"/>
            <a:ext cx="2456870" cy="245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97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460" y="493476"/>
            <a:ext cx="7473674" cy="15967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Ведение учетно-отчетной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документации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817" y="2929718"/>
            <a:ext cx="11470963" cy="61550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Дата проведения 1 занятия Школы для больных с артериальной гипертонией _____________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Тема занятия: Артериальная гипертония?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Проведено обучение по следующим вопросам: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1.	Что означают цифры АД?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2.	От чего зависит уровень АД? Как работают сердце и сосуды?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3.	Каковы причины гипертонии?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4.	Что должен знать каждый человек с повышенным АД?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Код МКБ: ____________                           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Код услуги: В 04 015 001 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Врач_________      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медицинская сестра или акушерка________ 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Подпись врача _________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7460" y="2322521"/>
            <a:ext cx="10684336" cy="596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76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2. Медицинская карта амбулаторного больного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2468" y="-58057"/>
            <a:ext cx="2456870" cy="245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84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ru-RU" altLang="ru-RU" sz="2730" dirty="0">
                <a:solidFill>
                  <a:srgbClr val="002060"/>
                </a:solidFill>
              </a:rPr>
              <a:t>Ненавязчивая форма консультирования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594255" y="5927884"/>
            <a:ext cx="9671487" cy="1975895"/>
          </a:xfrm>
        </p:spPr>
        <p:txBody>
          <a:bodyPr>
            <a:normAutofit fontScale="85000" lnSpcReduction="20000"/>
          </a:bodyPr>
          <a:lstStyle/>
          <a:p>
            <a:endParaRPr lang="ru-RU" altLang="ru-RU" sz="2457" dirty="0">
              <a:solidFill>
                <a:srgbClr val="002060"/>
              </a:solidFill>
            </a:endParaRPr>
          </a:p>
          <a:p>
            <a:endParaRPr lang="ru-RU" altLang="ru-RU" sz="2457" dirty="0">
              <a:solidFill>
                <a:srgbClr val="002060"/>
              </a:solidFill>
            </a:endParaRPr>
          </a:p>
          <a:p>
            <a:r>
              <a:rPr lang="ru-RU" altLang="ru-RU" sz="3003" dirty="0">
                <a:solidFill>
                  <a:srgbClr val="002060"/>
                </a:solidFill>
              </a:rPr>
              <a:t>Качество наглядной продукции</a:t>
            </a:r>
          </a:p>
          <a:p>
            <a:r>
              <a:rPr lang="ru-RU" altLang="ru-RU" sz="3003" dirty="0">
                <a:solidFill>
                  <a:srgbClr val="002060"/>
                </a:solidFill>
              </a:rPr>
              <a:t>Наличие красочных печатных материалов</a:t>
            </a:r>
          </a:p>
          <a:p>
            <a:r>
              <a:rPr lang="ru-RU" altLang="ru-RU" sz="3003" dirty="0">
                <a:solidFill>
                  <a:srgbClr val="002060"/>
                </a:solidFill>
              </a:rPr>
              <a:t>Наличие письменных инструкций, советов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025453" y="2782051"/>
            <a:ext cx="3015840" cy="3015840"/>
          </a:xfrm>
        </p:spPr>
      </p:pic>
      <p:sp>
        <p:nvSpPr>
          <p:cNvPr id="7" name="Прямоугольник 6"/>
          <p:cNvSpPr/>
          <p:nvPr/>
        </p:nvSpPr>
        <p:spPr>
          <a:xfrm>
            <a:off x="1010232" y="1256234"/>
            <a:ext cx="8767279" cy="1436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altLang="ru-RU" sz="2730" dirty="0">
                <a:solidFill>
                  <a:srgbClr val="002060"/>
                </a:solidFill>
              </a:rPr>
              <a:t>Учителя команда единомышленников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altLang="ru-RU" sz="2730" dirty="0">
                <a:solidFill>
                  <a:srgbClr val="002060"/>
                </a:solidFill>
              </a:rPr>
              <a:t>Взаимодействие между медицинскими работниками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10164" y="136594"/>
            <a:ext cx="6239669" cy="10165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altLang="ru-RU" sz="2730" b="1" dirty="0">
                <a:solidFill>
                  <a:srgbClr val="002060"/>
                </a:solidFill>
              </a:rPr>
              <a:t>Факторы успеха обучения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altLang="ru-RU" sz="2730" b="1" dirty="0">
                <a:solidFill>
                  <a:srgbClr val="002060"/>
                </a:solidFill>
              </a:rPr>
              <a:t>в Школе здоровья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4256" y="8512614"/>
            <a:ext cx="8765541" cy="932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730" dirty="0">
                <a:solidFill>
                  <a:srgbClr val="002060"/>
                </a:solidFill>
              </a:rPr>
              <a:t>Обсуждение с пациентом его проблем со здоровьем</a:t>
            </a:r>
          </a:p>
          <a:p>
            <a:r>
              <a:rPr lang="ru-RU" altLang="ru-RU" sz="2730" dirty="0">
                <a:solidFill>
                  <a:srgbClr val="002060"/>
                </a:solidFill>
              </a:rPr>
              <a:t>Простота и доступность рекомендаций</a:t>
            </a:r>
          </a:p>
        </p:txBody>
      </p:sp>
      <p:pic>
        <p:nvPicPr>
          <p:cNvPr id="6150" name="Picture 6" descr="http://www.wh-lady.ru/wp-content/uploads/2015/11/Depositphotos_11883810_original-520x380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r="10716"/>
          <a:stretch>
            <a:fillRect/>
          </a:stretch>
        </p:blipFill>
        <p:spPr bwMode="auto">
          <a:xfrm>
            <a:off x="593635" y="2782051"/>
            <a:ext cx="3223829" cy="299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horoshev.ru/wp-content/uploads/2015/05/dementia.jpg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7249282" y="2782051"/>
            <a:ext cx="3015840" cy="30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0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8413" y="452951"/>
            <a:ext cx="11231404" cy="155998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4367" b="1" dirty="0">
                <a:solidFill>
                  <a:srgbClr val="CC3300"/>
                </a:solidFill>
                <a:latin typeface="Arial" pitchFamily="34" charset="0"/>
                <a:ea typeface="+mn-ea"/>
                <a:cs typeface="+mn-cs"/>
              </a:rPr>
              <a:t>Благодарю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421" y="2666683"/>
            <a:ext cx="6386994" cy="6425992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ru-RU" dirty="0" smtClean="0">
                <a:latin typeface="Arial" charset="0"/>
                <a:cs typeface="Arial" charset="0"/>
              </a:rPr>
              <a:t>	Сайт Курганского областного Центра медицинской профилактики:</a:t>
            </a:r>
            <a:endParaRPr lang="ru-RU" b="1" dirty="0" smtClean="0">
              <a:latin typeface="Arial" charset="0"/>
              <a:cs typeface="Arial" charset="0"/>
            </a:endParaRPr>
          </a:p>
          <a:p>
            <a:pPr>
              <a:buNone/>
              <a:defRPr/>
            </a:pPr>
            <a:r>
              <a:rPr lang="ru-RU" altLang="ja-JP" b="1" dirty="0" smtClean="0">
                <a:solidFill>
                  <a:srgbClr val="CC3300"/>
                </a:solidFill>
                <a:latin typeface="Arial" charset="0"/>
              </a:rPr>
              <a:t>	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медпроф45.рф.</a:t>
            </a:r>
          </a:p>
          <a:p>
            <a:pPr>
              <a:buNone/>
              <a:defRPr/>
            </a:pP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ru-RU" altLang="ja-JP" b="1" dirty="0" smtClean="0">
              <a:solidFill>
                <a:srgbClr val="CC3300"/>
              </a:solidFill>
              <a:latin typeface="Arial" charset="0"/>
            </a:endParaRPr>
          </a:p>
          <a:p>
            <a:pPr>
              <a:buNone/>
              <a:defRPr/>
            </a:pPr>
            <a:endParaRPr lang="ru-RU" b="1" dirty="0" smtClean="0">
              <a:solidFill>
                <a:srgbClr val="CC3300"/>
              </a:solidFill>
              <a:latin typeface="Arial" charset="0"/>
              <a:ea typeface="MS PGothic" pitchFamily="34" charset="-128"/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	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e-mail</a:t>
            </a:r>
            <a:r>
              <a:rPr lang="ru-RU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: 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kurganprof@mail.ru</a:t>
            </a:r>
            <a:endParaRPr lang="ru-RU" dirty="0" smtClean="0">
              <a:solidFill>
                <a:srgbClr val="C00000"/>
              </a:solidFill>
              <a:latin typeface="Arial" charset="0"/>
              <a:ea typeface="MS PGothic" pitchFamily="34" charset="-128"/>
            </a:endParaRPr>
          </a:p>
          <a:p>
            <a:pPr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endParaRPr lang="ru-RU" dirty="0" smtClean="0">
              <a:latin typeface="Arial" charset="0"/>
              <a:cs typeface="Arial" charset="0"/>
            </a:endParaRPr>
          </a:p>
          <a:p>
            <a:pPr>
              <a:buNone/>
              <a:defRPr/>
            </a:pPr>
            <a:r>
              <a:rPr lang="ru-RU" dirty="0" smtClean="0">
                <a:latin typeface="Arial" charset="0"/>
                <a:cs typeface="Arial" charset="0"/>
              </a:rPr>
              <a:t>	организационно-методический отдел: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CC3300"/>
                </a:solidFill>
                <a:latin typeface="Arial" charset="0"/>
                <a:ea typeface="MS PGothic" pitchFamily="34" charset="-128"/>
              </a:rPr>
              <a:t>	</a:t>
            </a:r>
            <a:r>
              <a:rPr lang="ru-RU" dirty="0" smtClean="0">
                <a:latin typeface="Arial" charset="0"/>
                <a:cs typeface="Arial" charset="0"/>
              </a:rPr>
              <a:t> (3522)23-82-57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24700" y="3186122"/>
            <a:ext cx="4819571" cy="325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0761" y="4894128"/>
            <a:ext cx="11231404" cy="116993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Школа здоровья  (пациента) – организационная форма профилактического группового консультирования (гигиенического обучения и воспитания)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3967" y="5875887"/>
            <a:ext cx="11231404" cy="1767906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Укрепление здоровья и профилактики заболеваний. Основные термины и понятия//под ред. Вялкова А.И., Оганова Р.Г. – ГЕОТАР-Медиа, 2000. – 21с.</a:t>
            </a:r>
          </a:p>
          <a:p>
            <a:pPr rtl="0"/>
            <a:endParaRPr lang="ru-RU" dirty="0" smtClean="0"/>
          </a:p>
          <a:p>
            <a:pPr rtl="0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2468" y="0"/>
            <a:ext cx="2456870" cy="245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3577" y="5796992"/>
            <a:ext cx="12037361" cy="1169938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Школа здоровья включена 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номенклатуру медицинских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услуг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B04.070.005 </a:t>
            </a:r>
            <a:r>
              <a:rPr lang="ru-RU" sz="3100" dirty="0">
                <a:solidFill>
                  <a:schemeClr val="tx2">
                    <a:lumMod val="50000"/>
                  </a:schemeClr>
                </a:solidFill>
              </a:rPr>
              <a:t>(Групповое профилактическое 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	консультирование </a:t>
            </a:r>
            <a:r>
              <a:rPr lang="ru-RU" sz="3100" dirty="0">
                <a:solidFill>
                  <a:schemeClr val="tx2">
                    <a:lumMod val="50000"/>
                  </a:schemeClr>
                </a:solidFill>
              </a:rPr>
              <a:t>по коррекции факторов риска развития 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	неинфекционных </a:t>
            </a:r>
            <a:r>
              <a:rPr lang="ru-RU" sz="3100" dirty="0">
                <a:solidFill>
                  <a:schemeClr val="tx2">
                    <a:lumMod val="50000"/>
                  </a:schemeClr>
                </a:solidFill>
              </a:rPr>
              <a:t>заболеваний);</a:t>
            </a:r>
            <a:br>
              <a:rPr lang="ru-RU" sz="31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b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B04.070.007 </a:t>
            </a:r>
            <a:r>
              <a:rPr lang="ru-RU" sz="3100" dirty="0">
                <a:solidFill>
                  <a:schemeClr val="tx2">
                    <a:lumMod val="50000"/>
                  </a:schemeClr>
                </a:solidFill>
              </a:rPr>
              <a:t>(Школа по отказу от потребления табака);  </a:t>
            </a:r>
            <a:br>
              <a:rPr lang="ru-RU" sz="31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b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B05.069.008 </a:t>
            </a:r>
            <a:r>
              <a:rPr lang="ru-RU" sz="3100" dirty="0">
                <a:solidFill>
                  <a:schemeClr val="tx2">
                    <a:lumMod val="50000"/>
                  </a:schemeClr>
                </a:solidFill>
              </a:rPr>
              <a:t>(Школа для пациентов с избыточной массой тела 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3100" dirty="0">
                <a:solidFill>
                  <a:schemeClr val="tx2">
                    <a:lumMod val="50000"/>
                  </a:schemeClr>
                </a:solidFill>
              </a:rPr>
              <a:t>ожирением)</a:t>
            </a:r>
            <a:br>
              <a:rPr lang="ru-RU" sz="31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3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1977" y="6966930"/>
            <a:ext cx="11231404" cy="987948"/>
          </a:xfrm>
        </p:spPr>
        <p:txBody>
          <a:bodyPr rtlCol="0"/>
          <a:lstStyle/>
          <a:p>
            <a:r>
              <a:rPr lang="ru-RU" dirty="0" smtClean="0"/>
              <a:t>приказ </a:t>
            </a:r>
            <a:r>
              <a:rPr lang="ru-RU" dirty="0"/>
              <a:t>Министерства здравоохранения РФ 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/>
              <a:t>от 13 октября 2017 года N 804н </a:t>
            </a:r>
            <a:r>
              <a:rPr lang="ru-RU" dirty="0" smtClean="0"/>
              <a:t>«Об </a:t>
            </a:r>
            <a:r>
              <a:rPr lang="ru-RU" dirty="0"/>
              <a:t>утверждении номенклатуры медицинских </a:t>
            </a:r>
            <a:r>
              <a:rPr lang="ru-RU" dirty="0" smtClean="0"/>
              <a:t>услуг»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2468" y="0"/>
            <a:ext cx="2456870" cy="245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5744" y="1274882"/>
            <a:ext cx="11231404" cy="1169938"/>
          </a:xfrm>
        </p:spPr>
        <p:txBody>
          <a:bodyPr rtlCol="0"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ЦЕЛИ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ШКОЛ ЗДОРОВЬЯ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5744" y="2561365"/>
            <a:ext cx="11231404" cy="6219565"/>
          </a:xfrm>
        </p:spPr>
        <p:txBody>
          <a:bodyPr rtlCol="0">
            <a:normAutofit fontScale="85000" lnSpcReduction="20000"/>
          </a:bodyPr>
          <a:lstStyle/>
          <a:p>
            <a:pPr algn="just"/>
            <a:r>
              <a:rPr lang="ru-RU" sz="33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оптимизация, совершенствование и повышение охвата, доступности и качества медицинской помощи населению, в том числе: </a:t>
            </a:r>
          </a:p>
          <a:p>
            <a:pPr marL="0" indent="0" algn="just">
              <a:buNone/>
            </a:pPr>
            <a:r>
              <a:rPr lang="ru-RU" sz="33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 повышение информированности населения о заболеваниях и факторах риска; </a:t>
            </a:r>
          </a:p>
          <a:p>
            <a:pPr marL="0" indent="0" algn="just">
              <a:buNone/>
            </a:pPr>
            <a:r>
              <a:rPr lang="ru-RU" sz="33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 повышение ответственности пациентов за сохранение своего здоровья; </a:t>
            </a:r>
          </a:p>
          <a:p>
            <a:pPr marL="0" indent="0" algn="just">
              <a:buNone/>
            </a:pPr>
            <a:r>
              <a:rPr lang="ru-RU" sz="33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 формирование у пациентов умений и навыков по самоконтролю за состоянием здоровья, оказания первой помощи при обострениях; </a:t>
            </a:r>
          </a:p>
          <a:p>
            <a:pPr marL="0" indent="0" algn="just">
              <a:buNone/>
            </a:pPr>
            <a:r>
              <a:rPr lang="ru-RU" sz="33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 формирование у пациентов навыков и умений по снижению неблагоприятного влияния на их здоровье поведенческих факторов риска; </a:t>
            </a:r>
          </a:p>
          <a:p>
            <a:pPr marL="0" indent="0" algn="just">
              <a:buNone/>
            </a:pPr>
            <a:r>
              <a:rPr lang="ru-RU" sz="33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 обучение пациентов составлению плана индивидуального оздоровления. </a:t>
            </a:r>
          </a:p>
          <a:p>
            <a:pPr marL="0" indent="0" rtl="0">
              <a:buNone/>
            </a:pPr>
            <a:endParaRPr lang="ru-RU" sz="2800" dirty="0" smtClean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2468" y="-58057"/>
            <a:ext cx="2456870" cy="245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ЗАДАЧИ ШКОЛ ЗДОРОВЬЯ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3967" y="2677858"/>
            <a:ext cx="11231404" cy="5990336"/>
          </a:xfrm>
        </p:spPr>
        <p:txBody>
          <a:bodyPr rtlCol="0">
            <a:normAutofit fontScale="85000" lnSpcReduction="20000"/>
          </a:bodyPr>
          <a:lstStyle/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доступной популярной форме информировать население о причинных механизмах развития заболеваний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Ознакомить с различными факторами риска и их ролью в формировании заболеваний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Формирование рационального и активного отношения человека к здоровью, мотивации к оздоровлению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Повышение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ответственности человека за сохранение здоровья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Формирование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умений и навыков по самоконтролю и самопомощи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Формирование у населения навыков и умений по снижению неблагоприятного влияния на здоровье поведенческих, управляемых факторов риска (питание, двигательная активность, управление стрессом, отказ от вредных привычек)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Добиться взаимопонимания и сотрудничества между врачами и пациентами и всеми членами его семьи в вопросах профилактики заболеваний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Ориентировать населения на успех в укреплении здоровья только через формирование здорового образа жизни</a:t>
            </a:r>
          </a:p>
          <a:p>
            <a:pPr rtl="0"/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2468" y="-58057"/>
            <a:ext cx="2456870" cy="245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687" y="1129137"/>
            <a:ext cx="11231404" cy="1559983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Курганская область: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итоги работы школ здоровья   </a:t>
            </a:r>
            <a:br>
              <a:rPr lang="ru-RU" sz="44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273683"/>
              </p:ext>
            </p:extLst>
          </p:nvPr>
        </p:nvGraphicFramePr>
        <p:xfrm>
          <a:off x="441537" y="2812755"/>
          <a:ext cx="11407562" cy="294114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193837"/>
                <a:gridCol w="2156677"/>
                <a:gridCol w="2019016"/>
                <a:gridCol w="2019016"/>
                <a:gridCol w="2019016"/>
              </a:tblGrid>
              <a:tr h="873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Показатель</a:t>
                      </a:r>
                    </a:p>
                  </a:txBody>
                  <a:tcPr marL="93595" marR="93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2016 </a:t>
                      </a:r>
                      <a:r>
                        <a:rPr lang="ru-RU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год</a:t>
                      </a:r>
                    </a:p>
                  </a:txBody>
                  <a:tcPr marL="93595" marR="93595" marT="0" marB="0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2017 год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4793" marR="124793" marT="62397" marB="62397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2018 год 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4793" marR="124793" marT="62397" marB="62397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2019 год</a:t>
                      </a:r>
                    </a:p>
                    <a:p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6</a:t>
                      </a:r>
                      <a:r>
                        <a:rPr lang="ru-RU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 мес.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4793" marR="124793" marT="62397" marB="62397"/>
                </a:tc>
              </a:tr>
              <a:tr h="861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Количество школ здоровья</a:t>
                      </a:r>
                    </a:p>
                  </a:txBody>
                  <a:tcPr marL="93595" marR="93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343</a:t>
                      </a:r>
                    </a:p>
                  </a:txBody>
                  <a:tcPr marL="93595" marR="93595" marT="0" marB="0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384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3595" marR="93595" marT="0" marB="0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339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3595" marR="93595" marT="0" marB="0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339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3595" marR="93595" marT="0" marB="0"/>
                </a:tc>
              </a:tr>
              <a:tr h="861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Количество слушателей</a:t>
                      </a:r>
                    </a:p>
                  </a:txBody>
                  <a:tcPr marL="93595" marR="93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51253</a:t>
                      </a:r>
                    </a:p>
                  </a:txBody>
                  <a:tcPr marL="93595" marR="93595" marT="0" marB="0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61346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3595" marR="93595" marT="0" marB="0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66211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3595" marR="93595" marT="0" marB="0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30044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3595" marR="93595" marT="0" marB="0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355" y="6001171"/>
            <a:ext cx="5503311" cy="311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856" y="813479"/>
            <a:ext cx="10498047" cy="1559917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Причины низкого охвата населения</a:t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групповым профилактическим консультированием 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537" y="3491397"/>
            <a:ext cx="7763600" cy="848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57" dirty="0"/>
              <a:t> </a:t>
            </a:r>
          </a:p>
          <a:p>
            <a:pPr lvl="0"/>
            <a:endParaRPr lang="ru-RU" sz="2457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141" y="2373396"/>
            <a:ext cx="113042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недостаточная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укомплектованность отделений (кабинетов)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медицинской профилактики;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текучесть кадров;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непонимание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администрацией медицинской организации возлагаемых на данное отделение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задач;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 привлечение специалистов ОКМП к проведению других работ;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нет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навыка мотивационного консультирования.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2468" y="-58057"/>
            <a:ext cx="2456870" cy="245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03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9262" y="1251758"/>
            <a:ext cx="11231404" cy="1596748"/>
          </a:xfrm>
        </p:spPr>
        <p:txBody>
          <a:bodyPr rtlCol="0">
            <a:noAutofit/>
          </a:bodyPr>
          <a:lstStyle/>
          <a:p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Меры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по совершенствованию организации и повышению качества  Школ здоровья 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Методический четверг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9262" y="2384686"/>
            <a:ext cx="11231404" cy="6975214"/>
          </a:xfrm>
        </p:spPr>
        <p:txBody>
          <a:bodyPr rtlCol="0">
            <a:normAutofit fontScale="70000" lnSpcReduction="20000"/>
          </a:bodyPr>
          <a:lstStyle/>
          <a:p>
            <a:pPr algn="just"/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1-й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четверг месяца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Организационно-методические вопросы организации и проведения диспансеризации определенных групп взрослого населения, Показания для направления на второй этап диспансеризации, Диспансерное наблюдение пациентов с высоким риском сердечно-сосудистых осложнений, Нормативно-правовые акты, регламентирующие проведение диспансеризации и отчетность; </a:t>
            </a:r>
          </a:p>
          <a:p>
            <a:pPr algn="just"/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2-й четверг месяца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Заполнение медицинской документации: учетно-отчетной формы 131/у «Карта учета диспансеризации (профилактических медицинских осмотров), формы 131 «Сведения о диспансеризации определенных групп взрослого населения, Методика определения сердечно-сосудистого риска по шкале SCORE, Правила вынесения заключения по результатам опроса (анкетирования) граждан в возрасте до 75 лет и старше 75 лет, Определение по результатам диспансеризации группы состояния здоровья пациента и планирования тактики его медицинского наблюдения, Диспансерное наблюдение граждан, отнесенных ко второй группе здоровья - Решение ситуационных задач; </a:t>
            </a:r>
          </a:p>
          <a:p>
            <a:pPr algn="just"/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3-й четверг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месяца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Формирование здорового образа жизни и профилактика хронических неинфекционных заболеваний, Методика гигиенического воспитания населения в медицинской организации,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Организация и проведение школ здоровья,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Организация и проведения информационно-профилактических акций, кампаний, направленных на популяризацию ЗОЖ и профилактику НИЗ, а также на повышение информированности населения;</a:t>
            </a:r>
          </a:p>
          <a:p>
            <a:pPr algn="just"/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4-й четверг месяца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Оказание медицинской помощи населению в преодолении тяги к курению табака,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Организация и проведение школы здоровья для желающих бросить курить,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Методика проведения краткого профилактического консультирования, индивидуального углубленного профилактического консультирования при курении табака, Тактика ведения курящего пациента. 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2468" y="-58057"/>
            <a:ext cx="2456870" cy="245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26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52175"/>
            <a:ext cx="123081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Методические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рекомендации по проведению группового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профилактического консультирования 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школьников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 основам здорового образа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жизни</a:t>
            </a:r>
          </a:p>
        </p:txBody>
      </p:sp>
      <p:pic>
        <p:nvPicPr>
          <p:cNvPr id="5" name="Рисунок 4" descr="http://www.moskvamamam.ru/files/other/%D1%88%D0%BA%D0%BE%D0%BB%D1%8B%20%D1%81%20%D0%B0%D0%BD%D0%B3%D0%BB%D0%B8%D0%B9%D1%81%D0%BA%D0%B8%D0%BC%20%D1%83%D0%BA%D0%BB%D0%BE%D0%BD%D0%BE%D0%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57944" y="3329116"/>
            <a:ext cx="4122407" cy="280743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r="5647"/>
          <a:stretch>
            <a:fillRect/>
          </a:stretch>
        </p:blipFill>
        <p:spPr bwMode="auto">
          <a:xfrm>
            <a:off x="7011205" y="3315674"/>
            <a:ext cx="4122407" cy="280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799420" y="6448056"/>
            <a:ext cx="8637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День репродуктивного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здоровья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для детей </a:t>
            </a:r>
          </a:p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«Мое здоровье – мое будущее»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11205" y="6448056"/>
            <a:ext cx="42643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Разработаны памятки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для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родителей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и подростков</a:t>
            </a:r>
          </a:p>
        </p:txBody>
      </p:sp>
    </p:spTree>
    <p:extLst>
      <p:ext uri="{BB962C8B-B14F-4D97-AF65-F5344CB8AC3E}">
        <p14:creationId xmlns:p14="http://schemas.microsoft.com/office/powerpoint/2010/main" val="219087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мозгового штурма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845_TF03460637.potx" id="{F42726C0-6660-44EB-84CB-9AAEF4C07D5F}" vid="{C5E20908-8830-4429-B2D1-54A91E0450D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для мозгового штурма</Template>
  <TotalTime>1111</TotalTime>
  <Words>1060</Words>
  <Application>Microsoft Office PowerPoint</Application>
  <PresentationFormat>Произвольный</PresentationFormat>
  <Paragraphs>152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ＭＳ ゴシック</vt:lpstr>
      <vt:lpstr>MS PGothic</vt:lpstr>
      <vt:lpstr>Arial</vt:lpstr>
      <vt:lpstr>Calibri</vt:lpstr>
      <vt:lpstr>Century Gothic</vt:lpstr>
      <vt:lpstr>Palatino Linotype</vt:lpstr>
      <vt:lpstr>Times New Roman</vt:lpstr>
      <vt:lpstr>Wingdings 2</vt:lpstr>
      <vt:lpstr>Презентация мозгового штурма</vt:lpstr>
      <vt:lpstr>Организация школ здоровья  в медицинских  организациях Курганской области </vt:lpstr>
      <vt:lpstr>Школа здоровья  (пациента) – организационная форма профилактического группового консультирования (гигиенического обучения и воспитания)  </vt:lpstr>
      <vt:lpstr>Школа здоровья включена в номенклатуру медицинских  услуг  B04.070.005 (Групповое профилактическое  консультирование по коррекции факторов риска развития  неинфекционных заболеваний);   B04.070.007 (Школа по отказу от потребления табака);     B05.069.008 (Школа для пациентов с избыточной массой тела и ожирением) </vt:lpstr>
      <vt:lpstr>ЦЕЛИ ШКОЛ ЗДОРОВЬЯ </vt:lpstr>
      <vt:lpstr>ЗАДАЧИ ШКОЛ ЗДОРОВЬЯ </vt:lpstr>
      <vt:lpstr>Курганская область:  итоги работы школ здоровья    </vt:lpstr>
      <vt:lpstr>Причины низкого охвата населения групповым профилактическим консультированием  </vt:lpstr>
      <vt:lpstr>  Меры по совершенствованию организации и повышению качества  Школ здоровья   Методический четверг </vt:lpstr>
      <vt:lpstr>Презентация PowerPoint</vt:lpstr>
      <vt:lpstr>Презентация PowerPoint</vt:lpstr>
      <vt:lpstr>Ведение учетно-отчетной  документации:  </vt:lpstr>
      <vt:lpstr>Ведение учетно-отчетной  документации: 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Творческое собрание</dc:title>
  <dc:creator>Пользователь</dc:creator>
  <cp:lastModifiedBy>Пользователь</cp:lastModifiedBy>
  <cp:revision>105</cp:revision>
  <dcterms:created xsi:type="dcterms:W3CDTF">2018-08-08T03:57:52Z</dcterms:created>
  <dcterms:modified xsi:type="dcterms:W3CDTF">2019-07-18T10:08:11Z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