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2" r:id="rId6"/>
    <p:sldId id="295" r:id="rId7"/>
    <p:sldId id="265" r:id="rId8"/>
    <p:sldId id="266" r:id="rId9"/>
    <p:sldId id="263" r:id="rId10"/>
    <p:sldId id="267" r:id="rId11"/>
    <p:sldId id="268" r:id="rId12"/>
    <p:sldId id="269" r:id="rId13"/>
    <p:sldId id="311" r:id="rId14"/>
    <p:sldId id="312" r:id="rId15"/>
    <p:sldId id="270" r:id="rId16"/>
    <p:sldId id="298" r:id="rId17"/>
    <p:sldId id="272" r:id="rId18"/>
    <p:sldId id="31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341"/>
    <a:srgbClr val="8604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10B02C9A-2489-4427-A56D-0E8EDD4207E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87044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7046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87047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05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AE5E54-4B34-46DB-8615-A8AD790092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70B67-7F20-49FB-A287-006587D54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68C6F-1012-462C-BEE5-2F303DA5EF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D83E37-AF89-4619-9950-96D201917D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18143-14A7-46F0-8FC8-F5687D047F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68DA-704F-4933-9E8F-E6216C897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A19F5-00FA-495D-B9FB-4D7EC5B857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C6FD-9853-4BB4-92A4-5680CFE82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28C3D-5B7D-4A9A-A1E3-BF335113AF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03B36-2F6B-4E2D-A962-D63AA95968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43BC5-0ADA-4D63-80F9-3E80B1FA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54B06-A826-4437-8240-03A9B3CD55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0000">
              <a:schemeClr val="bg1"/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8602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6022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8602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3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8603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8603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49FA9B7-CFCB-47F0-8BB5-408740F9083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2060"/>
            </a:gs>
            <a:gs pos="50000">
              <a:schemeClr val="bg1"/>
            </a:gs>
            <a:gs pos="100000">
              <a:schemeClr val="bg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143000"/>
          </a:xfrm>
        </p:spPr>
        <p:txBody>
          <a:bodyPr/>
          <a:lstStyle/>
          <a:p>
            <a:r>
              <a:rPr lang="ru-RU" sz="4000" dirty="0" smtClean="0"/>
              <a:t>Ранняя диагностика рака предстательной железы</a:t>
            </a:r>
            <a:endParaRPr lang="ru-R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957888"/>
            <a:ext cx="6624637" cy="900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       Врач- </a:t>
            </a:r>
            <a:r>
              <a:rPr lang="ru-RU" sz="2800" dirty="0" smtClean="0"/>
              <a:t>уролог к.м.н. Котенко А.А.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Симптомы рака простаты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/>
              <a:t>Локализованный рак:</a:t>
            </a:r>
            <a:r>
              <a:rPr lang="ru-RU" sz="20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учащенное мочеиспускание;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затрудненное начало мочеиспускания;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ощущение неполного опорожнения мочевого пузыря;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вялая струя мочи;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императивные позывы на мочеиспускание;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 err="1"/>
              <a:t>неудержание</a:t>
            </a:r>
            <a:r>
              <a:rPr lang="ru-RU" sz="1600" dirty="0"/>
              <a:t> мочи; 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Местно-распространенный рак:</a:t>
            </a:r>
            <a:endParaRPr lang="ru-RU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гематурия;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болезненное мочеиспускание;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недержание мочи;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боли в поясничной области;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анурия;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боли в промежности и над лобком;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симптомы почечной недостаточности;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 err="1"/>
              <a:t>гемоспермия</a:t>
            </a:r>
            <a:r>
              <a:rPr lang="ru-RU" sz="1600" dirty="0"/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импотенция;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600" dirty="0"/>
              <a:t>симптомы вовлечения в опухолевый процесс прямой кишки. </a:t>
            </a:r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Диагностика рака простаты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 dirty="0"/>
              <a:t>Пальцевое исследование простаты</a:t>
            </a:r>
            <a:r>
              <a:rPr lang="ru-RU" b="1" i="1" dirty="0"/>
              <a:t>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800" b="1" i="1" dirty="0"/>
              <a:t>определяется один или несколько ограниченных   узловых образований</a:t>
            </a:r>
            <a:r>
              <a:rPr lang="ru-RU" sz="1800" dirty="0"/>
              <a:t>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800" b="1" i="1" dirty="0"/>
              <a:t> определяется в виде разлитого инфильтрата, почти лишенного подвижности</a:t>
            </a:r>
            <a:r>
              <a:rPr lang="ru-RU" b="1" i="1" dirty="0"/>
              <a:t>.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800" b="1" i="1" dirty="0"/>
              <a:t>в запущенных случаях в области предстательной железы определяется опухоль каменистой плотности, перекрывающая просвет прямой кишки, верхняя граница которой недосягаема для пальца</a:t>
            </a:r>
            <a:r>
              <a:rPr lang="ru-RU" sz="1600" b="1" i="1" dirty="0"/>
              <a:t>.</a:t>
            </a:r>
            <a:r>
              <a:rPr lang="ru-RU" dirty="0"/>
              <a:t>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Однако основываться только на данных пальпации нельзя, так как около 50% опухолей </a:t>
            </a:r>
            <a:r>
              <a:rPr lang="ru-RU" sz="2000" b="1" dirty="0"/>
              <a:t>не прощупываются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dirty="0"/>
              <a:t>Определение уровня  ПСА   в сыворотке крови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/>
              <a:t>     (</a:t>
            </a:r>
            <a:r>
              <a:rPr lang="ru-RU" sz="2400" b="1" i="1" dirty="0" smtClean="0"/>
              <a:t>N=2-3 </a:t>
            </a:r>
            <a:r>
              <a:rPr lang="ru-RU" sz="2400" b="1" i="1" dirty="0"/>
              <a:t>нг/мл).</a:t>
            </a: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   </a:t>
            </a:r>
            <a:r>
              <a:rPr lang="ru-RU" sz="2000" b="1" i="1" dirty="0"/>
              <a:t>Уровень ПСА (</a:t>
            </a:r>
            <a:r>
              <a:rPr lang="ru-RU" sz="2000" b="1" i="1" dirty="0" err="1" smtClean="0"/>
              <a:t>простатспецфический</a:t>
            </a:r>
            <a:r>
              <a:rPr lang="ru-RU" sz="2000" b="1" i="1" dirty="0" smtClean="0"/>
              <a:t> </a:t>
            </a:r>
            <a:r>
              <a:rPr lang="ru-RU" sz="2000" b="1" i="1" dirty="0"/>
              <a:t>антиген</a:t>
            </a:r>
            <a:r>
              <a:rPr lang="ru-RU" sz="1600" i="1" dirty="0"/>
              <a:t>),</a:t>
            </a:r>
            <a:r>
              <a:rPr lang="ru-RU" sz="2000" b="1" i="1" dirty="0"/>
              <a:t> позволяющий заподозрить у больного рак предстательной железы, по данным различных </a:t>
            </a:r>
            <a:r>
              <a:rPr lang="ru-RU" sz="2000" b="1" i="1" dirty="0" err="1"/>
              <a:t>скрининговых</a:t>
            </a:r>
            <a:r>
              <a:rPr lang="ru-RU" sz="2000" b="1" i="1" dirty="0"/>
              <a:t> исследований колеблется в широких пределах. Но, объединив эти результаты, можно ориентироваться на следующие показатели: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ru-RU" sz="1800" b="1" i="1" dirty="0"/>
              <a:t>   </a:t>
            </a:r>
            <a:r>
              <a:rPr lang="ru-RU" sz="1600" b="1" i="1" dirty="0"/>
              <a:t>уровень ПСА от 4 до 10 нг/мл — вероятность выявления РПЖ составляет 5%-10%,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ru-RU" sz="1600" b="1" i="1" dirty="0"/>
              <a:t>  ПСА 10-20 нг/мл РПЖ может быть у 20-30% исследуемых мужчин,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ru-RU" sz="1600" b="1" i="1" dirty="0"/>
              <a:t>  20-30 нг/мл — у 50-70%,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ru-RU" sz="1600" b="1" i="1" dirty="0"/>
              <a:t>  более 30 нг/мл — у 100%.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    При определении уровня ПСА в сыворотке крови необходимо учитывать, что он может повышаться также в случае обострения хронического простатита, после пальцевого ректального исследования </a:t>
            </a:r>
            <a:r>
              <a:rPr lang="ru-RU" sz="2400" b="1" dirty="0" smtClean="0"/>
              <a:t>простаты.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979613" y="404813"/>
            <a:ext cx="604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3600" dirty="0">
                <a:solidFill>
                  <a:schemeClr val="tx2"/>
                </a:solidFill>
              </a:rPr>
              <a:t>Диагностика рака простаты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086600" cy="1447800"/>
          </a:xfrm>
        </p:spPr>
        <p:txBody>
          <a:bodyPr/>
          <a:lstStyle/>
          <a:p>
            <a:r>
              <a:rPr lang="ru-RU" dirty="0" smtClean="0"/>
              <a:t>Диагностика рака простаты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Имеющиеся на сегодняшний день данные свидетельствуют о следующих допустимых дискриминационных значениях ПСА: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 ≤ 1,4 нг/мл у мужчин до 60 лет (чувствительность – 0,74; специфичность – 0,79)</a:t>
            </a:r>
          </a:p>
          <a:p>
            <a:r>
              <a:rPr lang="ru-RU" sz="2400" dirty="0" smtClean="0"/>
              <a:t> ≤ 2,1 нг/мл у мужчин ≥ 60 лет (чувствительность – 0,68; специфичность – 0,70)</a:t>
            </a:r>
          </a:p>
          <a:p>
            <a:r>
              <a:rPr lang="ru-RU" sz="2400" dirty="0" smtClean="0"/>
              <a:t> ≤ 2,5 нг/мл – средний популяционный уровень ПСА у мужчин с нормальными данными ПРИ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Согласно обновленным рекомендациям Американской Ассоциации Урологов по скринингу рака простаты, представленных на ежегодном заседании рабочей группы, необходимо обсуждать преимущества и недостатки скрининга с мужчинами в возрасте 55-69 лет, которые хотят пройти скрининг ПСА, и решение должно приниматься самим пациентом.</a:t>
            </a:r>
          </a:p>
          <a:p>
            <a:r>
              <a:rPr lang="ru-RU" sz="2000" dirty="0" smtClean="0"/>
              <a:t>Кроме того, в новых рекомендациях, изданных впервые после 2009 года, не поддерживается скрининг мужчин младше 40 лет и рутинный скрининг мужчин в возрасте 40-54 лет со средним риском рака простаты. Для снижения недостатков скрининга у мужчин, которые после информированной беседы приняли положительное решение о скрининге, рекомендуется соблюдать интервал в 2 года и более вместо ежегодного анализа. По сравнению с ежегодным скринингом, интервал в два года сохранит большинство преимуществ и снизит </a:t>
            </a:r>
            <a:r>
              <a:rPr lang="ru-RU" sz="2000" dirty="0" err="1" smtClean="0"/>
              <a:t>гипердиагностику</a:t>
            </a:r>
            <a:r>
              <a:rPr lang="ru-RU" sz="2000" dirty="0" smtClean="0"/>
              <a:t> и частоту ложноположительных результатов.</a:t>
            </a:r>
          </a:p>
          <a:p>
            <a:r>
              <a:rPr lang="ru-RU" sz="2000" dirty="0" smtClean="0"/>
              <a:t>Рутинный скрининг ПСА не рекомендуется мужчинам старше 70 лет или любому мужчине с ожидаемой продолжительностью жизни менее 10-15 лет.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/>
              <a:t>УЗИ простаты, при показаниях (при подозрении на рак) — одновременно с биопсией.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 b="1" i="1"/>
              <a:t>Для определения стадии опухолевого процесса рекомендовано:</a:t>
            </a: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/>
              <a:t>определение в сыворотке крови уровня тестостерона, Са, щелочной фосфатазы;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/>
              <a:t>УЗИ или КТ органов брюшной полости, забрюшинного пространства, малого таза; при неясности диагноза — МРТ.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/>
              <a:t>рентгенологическое исследование легких;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/>
              <a:t>Остеосцинтиграфия, ПЭТ. 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79613" y="404813"/>
            <a:ext cx="604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3600" dirty="0">
                <a:solidFill>
                  <a:schemeClr val="tx2"/>
                </a:solidFill>
              </a:rPr>
              <a:t>Диагностика рака простаты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Диагностика рака простаты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Окончательная верификация диагноза проводится путём мультифокальной трансректальной биопсии простаты (варианты: промежностная, </a:t>
            </a:r>
            <a:r>
              <a:rPr lang="ru-RU" dirty="0" smtClean="0"/>
              <a:t>трансректальная)</a:t>
            </a:r>
            <a:endParaRPr lang="ru-RU" dirty="0"/>
          </a:p>
          <a:p>
            <a:r>
              <a:rPr lang="ru-RU" dirty="0"/>
              <a:t>Эволюция методики: </a:t>
            </a:r>
            <a:r>
              <a:rPr lang="ru-RU" dirty="0" err="1"/>
              <a:t>секстантная</a:t>
            </a:r>
            <a:r>
              <a:rPr lang="ru-RU" dirty="0"/>
              <a:t> (из 6 точек), 12-точечная, </a:t>
            </a:r>
            <a:r>
              <a:rPr lang="ru-RU" dirty="0" err="1"/>
              <a:t>сатурационная</a:t>
            </a:r>
            <a:r>
              <a:rPr lang="ru-RU" dirty="0"/>
              <a:t> (из 24 точек)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214290"/>
            <a:ext cx="7086600" cy="1447800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412875"/>
            <a:ext cx="8231187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>
                <a:solidFill>
                  <a:schemeClr val="tx2"/>
                </a:solidFill>
              </a:rPr>
              <a:t>Убедительно рекомендуется каждому мужчине старше </a:t>
            </a:r>
            <a:r>
              <a:rPr lang="ru-RU" sz="3600" dirty="0" smtClean="0">
                <a:solidFill>
                  <a:schemeClr val="tx2"/>
                </a:solidFill>
              </a:rPr>
              <a:t>50 </a:t>
            </a:r>
            <a:r>
              <a:rPr lang="ru-RU" sz="3600" dirty="0">
                <a:solidFill>
                  <a:schemeClr val="tx2"/>
                </a:solidFill>
              </a:rPr>
              <a:t>лет: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3000" dirty="0"/>
              <a:t>1 раз </a:t>
            </a:r>
            <a:r>
              <a:rPr lang="ru-RU" sz="3000" dirty="0" smtClean="0"/>
              <a:t>в 2</a:t>
            </a:r>
            <a:r>
              <a:rPr lang="ru-RU" sz="3000" dirty="0"/>
              <a:t> </a:t>
            </a:r>
            <a:r>
              <a:rPr lang="ru-RU" sz="3000" dirty="0" smtClean="0"/>
              <a:t>года </a:t>
            </a:r>
            <a:r>
              <a:rPr lang="ru-RU" sz="3000" dirty="0"/>
              <a:t>сдавать анализ крови на ПСА,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3000" dirty="0"/>
              <a:t>Выполнять УЗИ органов </a:t>
            </a:r>
            <a:r>
              <a:rPr lang="ru-RU" sz="3000" dirty="0" smtClean="0"/>
              <a:t>мочеполовой системы.</a:t>
            </a:r>
            <a:endParaRPr lang="ru-RU" sz="3000" dirty="0"/>
          </a:p>
          <a:p>
            <a:pPr>
              <a:buFont typeface="Wingdings" pitchFamily="2" charset="2"/>
              <a:buAutoNum type="arabicPeriod"/>
            </a:pPr>
            <a:r>
              <a:rPr lang="ru-RU" sz="3000" dirty="0"/>
              <a:t>Консультироваться урологом</a:t>
            </a:r>
            <a:r>
              <a:rPr lang="ru-RU" sz="2800" dirty="0"/>
              <a:t>. </a:t>
            </a:r>
          </a:p>
          <a:p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mypresentation.ru/documents/2016ae6d059ed280aecc03d427fb0bf7/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СТРОЕНИЕ ПРЕДСТАТЕЛЬНОЙ ЖЕЛЕЗЫ</a:t>
            </a:r>
            <a:r>
              <a:rPr lang="ru-RU" dirty="0"/>
              <a:t> 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661988" y="1905000"/>
            <a:ext cx="3813175" cy="4114800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4713" y="1600200"/>
            <a:ext cx="4038600" cy="4495800"/>
          </a:xfrm>
          <a:noFill/>
        </p:spPr>
        <p:txBody>
          <a:bodyPr lIns="0"/>
          <a:lstStyle/>
          <a:p>
            <a:pPr lvl="2"/>
            <a:r>
              <a:rPr lang="ru-RU" sz="1600" dirty="0"/>
              <a:t>Предстательная </a:t>
            </a:r>
            <a:r>
              <a:rPr lang="ru-RU" sz="1600" dirty="0" err="1"/>
              <a:t>железа-мышечно-железистый</a:t>
            </a:r>
            <a:r>
              <a:rPr lang="ru-RU" sz="1600" dirty="0"/>
              <a:t> органом. </a:t>
            </a:r>
          </a:p>
          <a:p>
            <a:pPr lvl="2"/>
            <a:r>
              <a:rPr lang="ru-RU" sz="1600" dirty="0"/>
              <a:t>У взрослого мужчины предстательная железа в поперечном размере достигает 4 см, длина ее около 3 см и толщина ее до 2,5 см. </a:t>
            </a:r>
          </a:p>
          <a:p>
            <a:pPr lvl="2"/>
            <a:r>
              <a:rPr lang="ru-RU" sz="1600" dirty="0"/>
              <a:t>Различают основание предстательной железы, обращенное вверх, и верхушку простаты, направленную вниз. В предстательной железе выделяют правую и левую боковые доли, а также среднюю долю, являющуюся перешейком.</a:t>
            </a:r>
            <a:r>
              <a:rPr lang="ru-RU" sz="1400" dirty="0"/>
              <a:t> </a:t>
            </a:r>
          </a:p>
          <a:p>
            <a:pPr lvl="2">
              <a:buFontTx/>
              <a:buNone/>
            </a:pP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8197" name="Picture 5" descr="prostateanato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73238"/>
            <a:ext cx="373380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ФУНКЦИИ ПРЕДСТАТЕЛЬНОЙ ЖЕЛЕЗЫ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700213"/>
            <a:ext cx="4176713" cy="4533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Основной функцией предстательной железы является выработка специфического секрета, необходимого для поддержания активности и жизнедеятельности сперматозоидов. Количество секрета предстательной железы, вырабатываемого здоровым мужчиной за сутки, составляет от 0,1 до 2 мл. </a:t>
            </a:r>
          </a:p>
        </p:txBody>
      </p:sp>
      <p:pic>
        <p:nvPicPr>
          <p:cNvPr id="19461" name="Picture 5" descr="prostate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468313" y="1989138"/>
            <a:ext cx="3733800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7463" y="334963"/>
            <a:ext cx="6262687" cy="1144587"/>
          </a:xfrm>
        </p:spPr>
        <p:txBody>
          <a:bodyPr/>
          <a:lstStyle/>
          <a:p>
            <a:r>
              <a:rPr lang="ru-RU" sz="3200" b="1" i="1" dirty="0"/>
              <a:t>Почему важно знать о раке предстательной железы?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557338"/>
            <a:ext cx="77724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/>
              <a:t>Рак предстательной железы — </a:t>
            </a:r>
            <a:r>
              <a:rPr lang="ru-RU" sz="2800" dirty="0"/>
              <a:t>одно из самых распространенных заболеваний в мире. В структуре онкологических заболеваний в ряде стран рак предстательной железы выходит на 2-3 место после рака </a:t>
            </a:r>
            <a:r>
              <a:rPr lang="ru-RU" sz="2800" dirty="0" smtClean="0"/>
              <a:t>легких, </a:t>
            </a:r>
            <a:r>
              <a:rPr lang="ru-RU" sz="2800" dirty="0"/>
              <a:t>а в США — на первое место.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i="1" dirty="0"/>
              <a:t>В России</a:t>
            </a:r>
            <a:r>
              <a:rPr lang="ru-RU" sz="2800" dirty="0"/>
              <a:t> заболеваемость раком простаты занимает </a:t>
            </a:r>
            <a:r>
              <a:rPr lang="ru-RU" sz="2800" dirty="0" smtClean="0"/>
              <a:t>4-е </a:t>
            </a:r>
            <a:r>
              <a:rPr lang="ru-RU" sz="2800" dirty="0"/>
              <a:t>место. Особенностью рака простаты в России и странах СНГ является </a:t>
            </a:r>
            <a:r>
              <a:rPr lang="ru-RU" sz="2800" b="1" dirty="0"/>
              <a:t>поздняя диагностика</a:t>
            </a:r>
            <a:r>
              <a:rPr lang="ru-RU" sz="2800" dirty="0"/>
              <a:t>, когда опухоль диагностируют на </a:t>
            </a:r>
            <a:r>
              <a:rPr lang="ru-RU" sz="2800" b="1" dirty="0"/>
              <a:t>III-IV </a:t>
            </a:r>
            <a:r>
              <a:rPr lang="ru-RU" sz="2800" dirty="0"/>
              <a:t>стадии. </a:t>
            </a: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557338"/>
            <a:ext cx="80137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/>
              <a:t>Современная диагностика рака предстательной железы</a:t>
            </a:r>
            <a:r>
              <a:rPr lang="ru-RU" sz="2000" dirty="0"/>
              <a:t> — весьма простой, недорогостоящий и быстрый алгоритм. </a:t>
            </a:r>
            <a:br>
              <a:rPr lang="ru-RU" sz="2000" dirty="0"/>
            </a:b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Рак предстательной железы</a:t>
            </a:r>
            <a:r>
              <a:rPr lang="ru-RU" sz="2000" dirty="0"/>
              <a:t> отличается медленным и злокачественным течением. Это означает, что опухоль растет медленно (по сравнению с раком желудка, легкого, кожи и т.п.), она может не проявляться многие годы.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С другой стороны рак простаты</a:t>
            </a:r>
            <a:r>
              <a:rPr lang="ru-RU" sz="2000" dirty="0"/>
              <a:t> дает ранние метастазы, то есть опухоль небольших размеров уже может распространяться на другие органы. Чаще всего распространение заболевания идет в кости (таз, позвоночник, ребра, легкие, печень, головной мозг).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Симптоматика РПЖ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        На</a:t>
            </a:r>
            <a:r>
              <a:rPr lang="ru-RU" sz="2800" dirty="0"/>
              <a:t> ранних стадиях, которые могут длиться достаточно долго, симптомы неотличимы от доброкачественной гиперплазии предстательной железы и </a:t>
            </a:r>
            <a:r>
              <a:rPr lang="ru-RU" sz="2800" dirty="0" smtClean="0"/>
              <a:t>хронического </a:t>
            </a:r>
            <a:r>
              <a:rPr lang="ru-RU" sz="2800" dirty="0"/>
              <a:t>простатита. </a:t>
            </a:r>
            <a:br>
              <a:rPr lang="ru-RU" sz="2800" dirty="0"/>
            </a:b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28600"/>
            <a:ext cx="6940550" cy="1447800"/>
          </a:xfrm>
        </p:spPr>
        <p:txBody>
          <a:bodyPr/>
          <a:lstStyle/>
          <a:p>
            <a:pPr algn="ctr"/>
            <a:r>
              <a:rPr lang="ru-RU" b="1" dirty="0"/>
              <a:t>ФАКТОРЫ РИСКА</a:t>
            </a:r>
            <a:r>
              <a:rPr lang="ru-RU" dirty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557338"/>
            <a:ext cx="8482012" cy="4967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chemeClr val="tx2"/>
                </a:solidFill>
              </a:rPr>
              <a:t>К факторам риска развития рака предстательной железы относятся:</a:t>
            </a:r>
            <a:r>
              <a:rPr lang="ru-RU" sz="24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</a:t>
            </a:r>
            <a:r>
              <a:rPr lang="ru-RU" sz="2000" b="1" dirty="0"/>
              <a:t>-</a:t>
            </a:r>
            <a:r>
              <a:rPr lang="ru-RU" sz="2000" dirty="0"/>
              <a:t> </a:t>
            </a:r>
            <a:r>
              <a:rPr lang="ru-RU" sz="2000" b="1" dirty="0"/>
              <a:t>пожилой возраст; </a:t>
            </a:r>
            <a:br>
              <a:rPr lang="ru-RU" sz="2000" b="1" dirty="0"/>
            </a:br>
            <a:r>
              <a:rPr lang="ru-RU" sz="2000" b="1" dirty="0"/>
              <a:t>- нарушения гормонального фона связанного с возрастом; </a:t>
            </a:r>
            <a:br>
              <a:rPr lang="ru-RU" sz="2000" b="1" dirty="0"/>
            </a:br>
            <a:r>
              <a:rPr lang="ru-RU" sz="2000" b="1" dirty="0"/>
              <a:t>- особенности питания (высококалорийная пища, животные жиры , белки и т.д.); </a:t>
            </a:r>
            <a:br>
              <a:rPr lang="ru-RU" sz="2000" b="1" dirty="0"/>
            </a:br>
            <a:r>
              <a:rPr lang="ru-RU" sz="2000" b="1" dirty="0"/>
              <a:t>- наследственная предрасположенность; </a:t>
            </a:r>
            <a:br>
              <a:rPr lang="ru-RU" sz="2000" b="1" dirty="0"/>
            </a:br>
            <a:r>
              <a:rPr lang="ru-RU" sz="2000" b="1" dirty="0"/>
              <a:t>- вирусные инфекции; </a:t>
            </a:r>
            <a:br>
              <a:rPr lang="ru-RU" sz="2000" b="1" dirty="0"/>
            </a:br>
            <a:r>
              <a:rPr lang="ru-RU" sz="2000" b="1" dirty="0"/>
              <a:t>- различные факторы внешней среды (облучение ультрафиолетовыми лучами, ионизирующая радиация) </a:t>
            </a:r>
            <a:br>
              <a:rPr lang="ru-RU" sz="2000" b="1" dirty="0"/>
            </a:br>
            <a:r>
              <a:rPr lang="ru-RU" sz="2000" b="1" dirty="0"/>
              <a:t>- профессиональные вредности (работа с кадмием, в резиновой промышленности).</a:t>
            </a:r>
            <a:r>
              <a:rPr lang="ru-RU" sz="2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964612" cy="50403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 dirty="0"/>
              <a:t> </a:t>
            </a:r>
            <a:r>
              <a:rPr lang="ru-RU" sz="3600" dirty="0">
                <a:solidFill>
                  <a:schemeClr val="tx2"/>
                </a:solidFill>
              </a:rPr>
              <a:t>Возраст.</a:t>
            </a:r>
            <a:r>
              <a:rPr lang="ru-RU" sz="3600" dirty="0"/>
              <a:t>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400" dirty="0"/>
              <a:t> </a:t>
            </a:r>
            <a:r>
              <a:rPr lang="ru-RU" sz="2000" dirty="0"/>
              <a:t>Более 75% случаев рак простаты диагностируются у мужчин после 65 лет;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000" dirty="0"/>
              <a:t> Только 7% всех случаев относятся к возрасту менее 60 лет;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000" dirty="0"/>
              <a:t>Средний возраст на момент установления диагноза составляет 72 года.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ru-RU" sz="20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dirty="0">
                <a:solidFill>
                  <a:schemeClr val="tx2"/>
                </a:solidFill>
              </a:rPr>
              <a:t>Семейный анамнез.</a:t>
            </a:r>
            <a:r>
              <a:rPr lang="ru-RU" sz="2800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       </a:t>
            </a:r>
            <a:r>
              <a:rPr lang="ru-RU" sz="2000" dirty="0"/>
              <a:t>риск заболеть рак предстательной железы увеличивается у мужчины, отец или брат которого болен раком предстательной железы. Риск повышается в 10 раз у мужчины, трое родственников которого больны раком предстательной железы.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411413" y="333375"/>
            <a:ext cx="611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3600" b="1">
                <a:solidFill>
                  <a:schemeClr val="tx2"/>
                </a:solidFill>
              </a:rPr>
              <a:t>    </a:t>
            </a:r>
            <a:r>
              <a:rPr kumimoji="0" lang="ru-RU" sz="4000" b="1">
                <a:solidFill>
                  <a:schemeClr val="tx2"/>
                </a:solidFill>
              </a:rPr>
              <a:t>ФАКТОРЫ РИСКА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рака простаты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 Причины рака простаты до конца не выяснены. Развитие рака простаты связывают с гормональными изменениями у мужчин старше 50 лет, в частности с высоким уровнем тестостерона — мужского полового гормона. Рак предстательной железы является гормонозависимой опухолью, то есть рост опухоли стимулируется тестостероном.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2149</TotalTime>
  <Words>407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Business Plan</vt:lpstr>
      <vt:lpstr>Ранняя диагностика рака предстательной железы</vt:lpstr>
      <vt:lpstr>СТРОЕНИЕ ПРЕДСТАТЕЛЬНОЙ ЖЕЛЕЗЫ </vt:lpstr>
      <vt:lpstr>ФУНКЦИИ ПРЕДСТАТЕЛЬНОЙ ЖЕЛЕЗЫ </vt:lpstr>
      <vt:lpstr>Почему важно знать о раке предстательной железы? </vt:lpstr>
      <vt:lpstr>Слайд 5</vt:lpstr>
      <vt:lpstr>Симптоматика РПЖ</vt:lpstr>
      <vt:lpstr>ФАКТОРЫ РИСКА </vt:lpstr>
      <vt:lpstr>Слайд 8</vt:lpstr>
      <vt:lpstr>Причины рака простаты</vt:lpstr>
      <vt:lpstr>Симптомы рака простаты</vt:lpstr>
      <vt:lpstr>Диагностика рака простаты</vt:lpstr>
      <vt:lpstr>Слайд 12</vt:lpstr>
      <vt:lpstr>Диагностика рака простаты </vt:lpstr>
      <vt:lpstr>Слайд 14</vt:lpstr>
      <vt:lpstr>Слайд 15</vt:lpstr>
      <vt:lpstr>Диагностика рака простаты</vt:lpstr>
      <vt:lpstr>Рекомендации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Берлин - Хеми</dc:creator>
  <cp:lastModifiedBy>XTreme.ws</cp:lastModifiedBy>
  <cp:revision>60</cp:revision>
  <dcterms:created xsi:type="dcterms:W3CDTF">2007-09-29T15:01:46Z</dcterms:created>
  <dcterms:modified xsi:type="dcterms:W3CDTF">2017-11-14T16:39:13Z</dcterms:modified>
</cp:coreProperties>
</file>