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  <p:sldMasterId id="2147483746" r:id="rId4"/>
  </p:sldMasterIdLst>
  <p:notesMasterIdLst>
    <p:notesMasterId r:id="rId33"/>
  </p:notesMasterIdLst>
  <p:sldIdLst>
    <p:sldId id="643" r:id="rId5"/>
    <p:sldId id="773" r:id="rId6"/>
    <p:sldId id="630" r:id="rId7"/>
    <p:sldId id="497" r:id="rId8"/>
    <p:sldId id="774" r:id="rId9"/>
    <p:sldId id="500" r:id="rId10"/>
    <p:sldId id="501" r:id="rId11"/>
    <p:sldId id="502" r:id="rId12"/>
    <p:sldId id="696" r:id="rId13"/>
    <p:sldId id="697" r:id="rId14"/>
    <p:sldId id="776" r:id="rId15"/>
    <p:sldId id="777" r:id="rId16"/>
    <p:sldId id="775" r:id="rId17"/>
    <p:sldId id="717" r:id="rId18"/>
    <p:sldId id="718" r:id="rId19"/>
    <p:sldId id="719" r:id="rId20"/>
    <p:sldId id="720" r:id="rId21"/>
    <p:sldId id="767" r:id="rId22"/>
    <p:sldId id="766" r:id="rId23"/>
    <p:sldId id="768" r:id="rId24"/>
    <p:sldId id="732" r:id="rId25"/>
    <p:sldId id="771" r:id="rId26"/>
    <p:sldId id="746" r:id="rId27"/>
    <p:sldId id="747" r:id="rId28"/>
    <p:sldId id="704" r:id="rId29"/>
    <p:sldId id="707" r:id="rId30"/>
    <p:sldId id="627" r:id="rId31"/>
    <p:sldId id="69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6552" autoAdjust="0"/>
  </p:normalViewPr>
  <p:slideViewPr>
    <p:cSldViewPr>
      <p:cViewPr varScale="1">
        <p:scale>
          <a:sx n="106" d="100"/>
          <a:sy n="106" d="100"/>
        </p:scale>
        <p:origin x="102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041D76-C4BD-4511-9387-B30A80184651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611B0C1-4143-40A7-93B9-7C141BD44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72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BB07FF-C6B1-4195-B3C0-E0EBA728DB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9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3DB125-6470-4C49-B415-5BE268AFB5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006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7782D6-5D30-4357-9AE1-396A29BEC8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01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DDA7B9-EF40-4FE3-A4FF-463E6406A9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76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29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024248-A928-44B7-BF88-11E3A3516BC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28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18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86897A-DC9F-46C4-8E13-4102BB57E9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356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3675CD-C84E-451C-8147-F3C2503E1B1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7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21DB-9404-4168-9B81-C119F6480FC0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16CE-7EA1-46A4-B2A6-AD506F8B6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552C-F2BC-4834-9DC5-64E240D56564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788AA-6DFF-4F77-9B1A-92DF72484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6C5A-F712-4DA1-8871-9D34DB9C50BF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5B47-F462-481B-BB21-4DDC8D230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3721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18288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en-US" noProof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pPr lvl="0"/>
            <a:r>
              <a:rPr lang="en-US" noProof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C0D6-D965-45F9-8E65-4FEC59B03588}" type="datetimeFigureOut">
              <a:rPr lang="ru-RU"/>
              <a:pPr>
                <a:defRPr/>
              </a:pPr>
              <a:t>14.11.2018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113F1-6BF3-4C2B-B70B-028C5CDBE6F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 latinLnBrk="0">
              <a:defRPr lang="ru-RU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846F2-DCC3-49CA-B30A-CF0830602C1B}" type="datetimeFigureOut">
              <a:rPr lang="ru-RU"/>
              <a:pPr>
                <a:defRPr/>
              </a:pPr>
              <a:t>14.11.2018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258A-4D9F-4BB4-BA64-18EA5403C59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EF302-183F-419F-A761-C104C29B7A7A}" type="datetimeFigureOut">
              <a:rPr lang="ru-RU"/>
              <a:pPr>
                <a:defRPr/>
              </a:pPr>
              <a:t>14.11.2018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86F5-C8D4-4A4A-B13A-1E8FE0E3848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72185-3639-4143-8894-EFBE8B2845E6}" type="datetimeFigureOut">
              <a:rPr lang="ru-RU"/>
              <a:pPr>
                <a:defRPr/>
              </a:pPr>
              <a:t>14.11.2018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12745-4C24-4324-9DED-9851708CA6B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51AA-9AB2-41DC-A1EC-74516BB51C0F}" type="datetimeFigureOut">
              <a:rPr lang="ru-RU"/>
              <a:pPr>
                <a:defRPr/>
              </a:pPr>
              <a:t>14.11.2018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D5662-5D65-43A4-8C38-5920E205CB7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D9B1E-7796-4D6A-9ED1-9E6EF636C2E6}" type="datetimeFigureOut">
              <a:rPr lang="ru-RU"/>
              <a:pPr>
                <a:defRPr/>
              </a:pPr>
              <a:t>14.11.2018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D5B7-3083-4BFE-9537-D37AC87229E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B87A-FE5F-4588-A2F2-2C9CC5AFFB2F}" type="datetimeFigureOut">
              <a:rPr lang="ru-RU"/>
              <a:pPr>
                <a:defRPr/>
              </a:pPr>
              <a:t>14.11.2018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6C155-817A-4816-8672-7BD50FCFA05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A1A29-F9BE-4D5B-943B-6392DDC66605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B82F-B95C-4280-AE0F-5768AFF4A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E2D18-D93A-4F01-B8E4-D4EBC4667F42}" type="datetimeFigureOut">
              <a:rPr lang="ru-RU"/>
              <a:pPr>
                <a:defRPr/>
              </a:pPr>
              <a:t>14.11.2018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28F4B-5707-4E71-9F8A-FC859E8A7D0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latinLnBrk="0">
              <a:defRPr lang="ru-RU" baseline="0"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latinLnBrk="0">
              <a:defRPr lang="ru-RU" baseline="0"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0D16A-85FE-4990-A929-008C77637FF2}" type="datetimeFigureOut">
              <a:rPr lang="ru-RU"/>
              <a:pPr>
                <a:defRPr/>
              </a:pPr>
              <a:t>14.11.2018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AB4AC-452D-4715-9E10-5300736AC6D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62B81-CA6A-49F7-A26F-27895127585B}" type="datetimeFigureOut">
              <a:rPr lang="ru-RU"/>
              <a:pPr>
                <a:defRPr/>
              </a:pPr>
              <a:t>14.11.2018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92B99-D91E-43D5-9AFA-1B4516EBE66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214C-5A86-4FFB-92E6-782FCE5AE380}" type="datetimeFigureOut">
              <a:rPr lang="ru-RU"/>
              <a:pPr>
                <a:defRPr/>
              </a:pPr>
              <a:t>14.11.2018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B546B-734B-44F9-8B33-16F4E146CA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C27BD-F11A-4A5F-8FDA-FAC145D33DBF}" type="datetimeFigureOut">
              <a:rPr lang="ru-RU"/>
              <a:pPr>
                <a:defRPr/>
              </a:pPr>
              <a:t>14.11.2018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2786-310F-4426-99A8-723D2E67D2F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Щелкните этот значок, чтобы добавить изображение из Интернета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0C476-E3AA-4926-B373-A6D6809371D6}" type="slidenum">
              <a:rPr altLang="ru-RU"/>
              <a:pPr>
                <a:defRPr/>
              </a:pPr>
              <a:t>‹#›</a:t>
            </a:fld>
            <a:endParaRPr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F4913-0299-453A-9634-59216507C855}" type="slidenum">
              <a:rPr altLang="ru-RU"/>
              <a:pPr>
                <a:defRPr/>
              </a:pPr>
              <a:t>‹#›</a:t>
            </a:fld>
            <a:endParaRPr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D701784F-5E6E-4275-AB26-9464173F4400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992B697C-085E-4458-BCA3-6BA2E844B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EF978422-314B-483D-910C-ED39386BBB9D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DF9727F0-FA1E-4AB5-81F4-771127801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E332F076-044E-48CC-B5A1-27B5FA46A2F7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013B72C2-2C52-422D-B4E6-6DC3728A8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FF70-30A2-49DE-943D-E476C060CA53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C556D-81D7-45AD-ABEA-41E0B2E2F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256E5223-97DA-496F-A65E-9F6BC9D50CF6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061593BC-1792-48CA-81AE-42A4E537C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74374E73-B0C4-4C0F-8741-859E3530EB3B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405F6012-2D16-4142-AA08-226175D48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ED9B08B3-3408-4948-81C7-ECDD7CC24AC1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D34904EB-309E-45ED-AA04-FA4BFF2D7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4915B3D6-DFF1-4688-8198-C135412EA8C6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89137A0F-C8D5-4F13-B77E-5935338DF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E318E576-EE16-4EEF-A637-9A837FF26124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5C535AF4-19B5-4D53-8372-21D1D14C7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ABCCA4B9-913E-4EDB-B8F0-57593E419E4D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E73A0059-2B3C-4397-9058-6B0179862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3DD9E6CB-3386-4A89-A096-148352D2E8B4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F5839F3E-319A-4310-8D4C-419E40CC9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130116EA-389D-4E04-BF1E-C19C3E38B159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3DED1">
                    <a:shade val="50000"/>
                  </a:srgbClr>
                </a:solidFill>
              </a:defRPr>
            </a:lvl1pPr>
          </a:lstStyle>
          <a:p>
            <a:pPr>
              <a:defRPr/>
            </a:pPr>
            <a:fld id="{DFFEA891-4C80-4ED8-96EC-FE8EF2BAE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3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92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BBC56-0512-4523-8E35-6F346240E942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8BCC-79C7-46AA-9D7F-28FC3CFE5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7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7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9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8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81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E36636D-D922-432D-A958-524484B5923D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ru-RU" smtClean="0">
                <a:solidFill>
                  <a:srgbClr val="637052"/>
                </a:solidFill>
              </a:rPr>
              <a:pPr/>
              <a:t>‹#›</a:t>
            </a:fld>
            <a:endParaRPr lang="ru-RU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0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14.11.2018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03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A40DD-D86B-485A-A18C-1D92561D805F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C2767-A97F-4391-9809-6E1CAE6B7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5707C-961F-4CD0-AEDB-EE39F6F8B751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F24BC-EDD3-4327-8AFF-019EF1E4B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2B628-329D-440A-ADFD-5E9A2B236EA9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F1C6A-48B0-4D03-A17B-B88D320BC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34A13-9FA8-4D49-B754-6003EB880608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FA1B8-FB86-4F75-BC26-E9C4A409C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08BD-4015-4C85-B820-544224CBF673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F2E6-4DD2-4555-9F84-D9822001E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A2C869-8148-4833-8A27-520F128DE544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94C146-4419-4B66-9621-1CDD9E962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21E96C2-4AA6-424F-A25C-C1E35B210D0C}" type="datetimeFigureOut">
              <a:rPr lang="ru-RU"/>
              <a:pPr>
                <a:defRPr/>
              </a:pPr>
              <a:t>14.11.2018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35BCE58-26A7-4C14-BD44-BA3A8DBDBBFF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4344" name="Picture 7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152400" y="-109538"/>
            <a:ext cx="819150" cy="708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  <p:sldLayoutId id="2147483719" r:id="rId12"/>
    <p:sldLayoutId id="2147483732" r:id="rId13"/>
    <p:sldLayoutId id="2147483733" r:id="rId14"/>
    <p:sldLayoutId id="2147483734" r:id="rId15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25607D9-702D-4297-9641-663D1ED7781F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5F429D3-AC2E-42CD-9254-73946BE2B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36636D-D922-432D-A958-524484B5923D}" type="datetimeFigureOut">
              <a:rPr lang="ru-RU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14.11.2018</a:t>
            </a:fld>
            <a:endParaRPr lang="ru-RU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28FB93-0A08-4E7D-8E63-9EFA29F1E093}" type="slidenum">
              <a:rPr lang="ru-RU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81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ctrTitle"/>
          </p:nvPr>
        </p:nvSpPr>
        <p:spPr>
          <a:xfrm>
            <a:off x="784832" y="2060848"/>
            <a:ext cx="7772400" cy="259238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РОЛЬ ФЕЛЬДШЕРА В ОРГАНИЗАЦИИ ДИСПАНСЕРИЗАЦИИ ОПРЕДЕЛЕННЫХ ГРУПП ВЗРОСЛОГО НАСЕЛЕНИЯ</a:t>
            </a:r>
            <a:r>
              <a:rPr lang="ru-RU" sz="3600" b="1" dirty="0" smtClean="0">
                <a:solidFill>
                  <a:srgbClr val="002060"/>
                </a:solidFill>
                <a:cs typeface="Arial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cs typeface="Arial" charset="0"/>
              </a:rPr>
            </a:br>
            <a:r>
              <a:rPr lang="ru-RU" sz="3600" b="1" dirty="0" smtClean="0">
                <a:solidFill>
                  <a:srgbClr val="002060"/>
                </a:solidFill>
                <a:cs typeface="Arial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cs typeface="Arial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ru-RU" sz="24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576064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solidFill>
                  <a:schemeClr val="tx1"/>
                </a:solidFill>
                <a:cs typeface="Arial" pitchFamily="34" charset="0"/>
              </a:rPr>
              <a:t>МЕНЬЩИКОВА ЕЛЕНА АЛЕКСАНДРОВНА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solidFill>
                  <a:schemeClr val="tx1"/>
                </a:solidFill>
                <a:cs typeface="Arial" pitchFamily="34" charset="0"/>
              </a:rPr>
              <a:t>ГКУ «КУРГАНСКИЙ ОБЛАСТНОЙ ЦЕНТР МЕДИЦИНСКОЙ ПРОФИЛАКТИКИ»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1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990"/>
            <a:ext cx="235384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i="1" dirty="0" smtClean="0">
                <a:solidFill>
                  <a:srgbClr val="C00000"/>
                </a:solidFill>
              </a:rPr>
              <a:t>ОСНОВНЫЕ ЗАДАЧИ ФЕЛЬДШЕРА (ПРОДОЛЖЕНИЕ 3) 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 rtlCol="0"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9) </a:t>
            </a:r>
            <a:r>
              <a:rPr lang="ru-RU" altLang="ru-RU" b="1" dirty="0" smtClean="0">
                <a:solidFill>
                  <a:srgbClr val="C00000"/>
                </a:solidFill>
              </a:rPr>
              <a:t>формирование комплекта документов</a:t>
            </a:r>
            <a:r>
              <a:rPr lang="ru-RU" dirty="0" smtClean="0"/>
              <a:t>, заполнение карты учета диспансеризации (профилактических медицинских осмотров) по форме, утверждаемой в соответствии с частью 3 статьи 97 Федерального закона № 323-ФЗ;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10) </a:t>
            </a:r>
            <a:r>
              <a:rPr lang="ru-RU" altLang="ru-RU" b="1" dirty="0" smtClean="0">
                <a:solidFill>
                  <a:srgbClr val="C00000"/>
                </a:solidFill>
              </a:rPr>
              <a:t>разъяснение </a:t>
            </a:r>
            <a:r>
              <a:rPr lang="ru-RU" dirty="0" smtClean="0"/>
              <a:t>гражданину с высоким риском развития угрожающего жизни заболевания (состояния) или его осложнения, а также лицам, совместно с ним проживающим, правил действий при их развитии, включая своевременный вызов бригады скорой медицинской помощи;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11) </a:t>
            </a:r>
            <a:r>
              <a:rPr lang="ru-RU" altLang="ru-RU" b="1" dirty="0" smtClean="0">
                <a:solidFill>
                  <a:srgbClr val="C00000"/>
                </a:solidFill>
              </a:rPr>
              <a:t>информирование граждан (в возрасте от 21 года и старше)</a:t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r>
              <a:rPr lang="ru-RU" altLang="ru-RU" b="1" dirty="0" smtClean="0">
                <a:solidFill>
                  <a:srgbClr val="C00000"/>
                </a:solidFill>
              </a:rPr>
              <a:t>о возможности медицинского освидетельствования на ВИЧ-инфекцию</a:t>
            </a:r>
            <a:r>
              <a:rPr lang="ru-RU" altLang="ru-RU" dirty="0" smtClean="0"/>
              <a:t> </a:t>
            </a:r>
            <a:r>
              <a:rPr lang="ru-RU" dirty="0" smtClean="0"/>
              <a:t>в соответствии с Федеральным законом от 30 марта 1995 г. № 38-ФЗ «О предупреждении распространения в Российской Федерации заболевания, вызываемого вирусом иммунодефицита человека (ВИЧ-инфекции)» с предоставлением адресов медицинских организаций, в которых возможно осуществить добровольное, в том числе анонимное, освидетельствование на ВИЧ-инфекцию.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59" y="23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tx2"/>
                </a:solidFill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Функциональные обязанности фельдшера </a:t>
            </a:r>
            <a:r>
              <a:rPr lang="ru-RU" sz="2200" dirty="0" err="1">
                <a:solidFill>
                  <a:srgbClr val="C00000"/>
                </a:solidFill>
                <a:latin typeface="+mn-lt"/>
              </a:rPr>
              <a:t>ФАПа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при 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проведении диспансеризации 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определенных 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групп взрослого 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населения</a:t>
            </a:r>
            <a:endParaRPr lang="ru-RU" sz="2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15" y="1166664"/>
            <a:ext cx="8964487" cy="4896544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Размещение </a:t>
            </a:r>
            <a:r>
              <a:rPr lang="ru-RU" sz="2200" dirty="0">
                <a:solidFill>
                  <a:schemeClr val="tx1"/>
                </a:solidFill>
              </a:rPr>
              <a:t>наглядной информации в помещении </a:t>
            </a:r>
            <a:r>
              <a:rPr lang="ru-RU" sz="2200" dirty="0" err="1">
                <a:solidFill>
                  <a:schemeClr val="tx1"/>
                </a:solidFill>
              </a:rPr>
              <a:t>ФАПа</a:t>
            </a:r>
            <a:r>
              <a:rPr lang="ru-RU" sz="2200" dirty="0">
                <a:solidFill>
                  <a:schemeClr val="tx1"/>
                </a:solidFill>
              </a:rPr>
              <a:t> (информационные стенды, брошюры, памятки, плакаты и т.д.).	</a:t>
            </a:r>
          </a:p>
          <a:p>
            <a:pPr marL="0" lv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Составление </a:t>
            </a:r>
            <a:r>
              <a:rPr lang="ru-RU" sz="2200" dirty="0">
                <a:solidFill>
                  <a:schemeClr val="tx1"/>
                </a:solidFill>
              </a:rPr>
              <a:t>списка граждан, подлежащих диспансеризации в текущем календарном году, и плана проведения диспансеризации на текущий календарный год с учетом возрастной категории граждан и проводимых обследований. Еженедельная актуализация вышеуказанного списка.</a:t>
            </a:r>
          </a:p>
          <a:p>
            <a:pPr marL="0" lv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Активное </a:t>
            </a:r>
            <a:r>
              <a:rPr lang="ru-RU" sz="2200" dirty="0">
                <a:solidFill>
                  <a:schemeClr val="tx1"/>
                </a:solidFill>
              </a:rPr>
              <a:t>привлечение населения участка к прохождению диспансеризации, информирование о её целях и задачах, объеме проводимого обследования и графике работы подразделений медицинской организации, участвующих в проведении диспансеризации, необходимых подготовительных мероприятиях, а также повышение мотивации граждан к прохождению диспансеризации, в том числе путем проведения разъяснительных бесед на уровне семьи. </a:t>
            </a:r>
            <a:r>
              <a:rPr lang="ru-RU" sz="2200" dirty="0" smtClean="0">
                <a:solidFill>
                  <a:schemeClr val="tx1"/>
                </a:solidFill>
              </a:rPr>
              <a:t>Согласование </a:t>
            </a:r>
            <a:r>
              <a:rPr lang="ru-RU" sz="2200" dirty="0">
                <a:solidFill>
                  <a:schemeClr val="tx1"/>
                </a:solidFill>
              </a:rPr>
              <a:t>сроков прохождения гражданами диспансеризации.	</a:t>
            </a:r>
          </a:p>
          <a:p>
            <a:pPr marL="0" lv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Инструктаж </a:t>
            </a:r>
            <a:r>
              <a:rPr lang="ru-RU" sz="2200" dirty="0">
                <a:solidFill>
                  <a:schemeClr val="tx1"/>
                </a:solidFill>
              </a:rPr>
              <a:t>граждан, прибывших на диспансеризацию, о порядке ее прохождения, объеме и последовательности проведения обследования.</a:t>
            </a:r>
          </a:p>
          <a:p>
            <a:pPr marL="0" lv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Осмотр граждан на выявление рака наружной локализации.</a:t>
            </a:r>
            <a:r>
              <a:rPr lang="ru-RU" sz="2200" dirty="0">
                <a:solidFill>
                  <a:schemeClr val="tx2"/>
                </a:solidFill>
              </a:rPr>
              <a:t>	</a:t>
            </a:r>
          </a:p>
          <a:p>
            <a:pPr algn="just"/>
            <a:endParaRPr lang="ru-RU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tx2"/>
                </a:solidFill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Функциональные обязанности фельдшера </a:t>
            </a:r>
            <a:r>
              <a:rPr lang="ru-RU" sz="2200" dirty="0" err="1">
                <a:solidFill>
                  <a:srgbClr val="C00000"/>
                </a:solidFill>
                <a:latin typeface="+mn-lt"/>
              </a:rPr>
              <a:t>ФАПа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при 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проведении диспансеризации 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определенных 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групп взрослого 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населения</a:t>
            </a:r>
            <a:endParaRPr lang="ru-RU" sz="2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12399" cy="5102027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Еженедельное </a:t>
            </a:r>
            <a:r>
              <a:rPr lang="ru-RU" sz="1800" dirty="0">
                <a:solidFill>
                  <a:schemeClr val="tx1"/>
                </a:solidFill>
              </a:rPr>
              <a:t>предоставление лицу, ответственному за организацию и проведение диспансеризации в медицинской организации, отчета о количестве граждан прошедших первый и второй этап диспансеризации, количестве граждан не закончивших второй этап диспансеризации.</a:t>
            </a:r>
          </a:p>
          <a:p>
            <a:pPr marL="0" lv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Ежемесячный </a:t>
            </a:r>
            <a:r>
              <a:rPr lang="ru-RU" sz="1800" dirty="0">
                <a:solidFill>
                  <a:schemeClr val="tx1"/>
                </a:solidFill>
              </a:rPr>
              <a:t>анализ итогов диспансеризации, в том числе по 131 отчетной форме с предоставлением информации лицу, ответственному за организацию и проведение диспансеризации в медицинской организации до 5 числа месяца, следующего за отчетным.</a:t>
            </a:r>
          </a:p>
          <a:p>
            <a:pPr marL="0" lv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Ежеквартальный </a:t>
            </a:r>
            <a:r>
              <a:rPr lang="ru-RU" sz="1800" dirty="0">
                <a:solidFill>
                  <a:schemeClr val="tx1"/>
                </a:solidFill>
              </a:rPr>
              <a:t>анализ диспансерного наблюдения граждан II группы здоровья с высоким и очень высоким абсолютным сердечно-сосудистым риском с предоставлением информации лицу, ответственному за организацию и проведение диспансерного наблюдения в медицинской организации до 5 числа месяца, следующего за отчетным.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После </a:t>
            </a:r>
            <a:r>
              <a:rPr lang="ru-RU" sz="1800" dirty="0">
                <a:solidFill>
                  <a:schemeClr val="tx1"/>
                </a:solidFill>
              </a:rPr>
              <a:t>завершения гражданином 1 и 2 этапов диспансеризации передача медицинской документации в кабинет медицинской профилактики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1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642988"/>
          </a:xfrm>
        </p:spPr>
        <p:txBody>
          <a:bodyPr/>
          <a:lstStyle/>
          <a:p>
            <a:pPr>
              <a:defRPr/>
            </a:pPr>
            <a:r>
              <a:rPr lang="ru-RU" sz="3200" i="1" dirty="0" smtClean="0">
                <a:solidFill>
                  <a:srgbClr val="CC3300"/>
                </a:solidFill>
                <a:ea typeface="+mn-ea"/>
                <a:cs typeface="+mn-cs"/>
              </a:rPr>
              <a:t> «РАБОТА НАД ОШИБКАМИ»</a:t>
            </a:r>
            <a:r>
              <a:rPr lang="ru-RU" sz="3200" i="1" dirty="0">
                <a:solidFill>
                  <a:srgbClr val="CC3300"/>
                </a:solidFill>
                <a:ea typeface="+mn-ea"/>
                <a:cs typeface="+mn-cs"/>
              </a:rPr>
              <a:t/>
            </a:r>
            <a:br>
              <a:rPr lang="ru-RU" sz="3200" i="1" dirty="0">
                <a:solidFill>
                  <a:srgbClr val="CC3300"/>
                </a:solidFill>
                <a:ea typeface="+mn-ea"/>
                <a:cs typeface="+mn-cs"/>
              </a:rPr>
            </a:br>
            <a:r>
              <a:rPr lang="ru-RU" sz="3200" i="1" dirty="0">
                <a:solidFill>
                  <a:srgbClr val="CC3300"/>
                </a:solidFill>
                <a:ea typeface="+mn-ea"/>
                <a:cs typeface="+mn-cs"/>
              </a:rPr>
              <a:t>ТИПИЧНЫЕ </a:t>
            </a:r>
            <a:r>
              <a:rPr lang="ru-RU" sz="3200" i="1" dirty="0" smtClean="0">
                <a:solidFill>
                  <a:srgbClr val="CC3300"/>
                </a:solidFill>
                <a:ea typeface="+mn-ea"/>
                <a:cs typeface="+mn-cs"/>
              </a:rPr>
              <a:t>ПРОБЛЕМЫ ПРИ ОРГАНИЗАЦИИ ДИСПАНСЕРИЗАЦИИ</a:t>
            </a:r>
            <a:endParaRPr lang="ru-RU" sz="3200" i="1" dirty="0" smtClean="0">
              <a:solidFill>
                <a:srgbClr val="CC3300"/>
              </a:solidFill>
              <a:ea typeface="+mn-ea"/>
              <a:cs typeface="+mn-cs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87016" y="2204864"/>
            <a:ext cx="8856984" cy="4465637"/>
          </a:xfrm>
        </p:spPr>
        <p:txBody>
          <a:bodyPr/>
          <a:lstStyle/>
          <a:p>
            <a:pPr>
              <a:buFont typeface="Calibri" panose="020F0502020204030204" pitchFamily="34" charset="0"/>
              <a:buAutoNum type="arabicPeriod"/>
              <a:tabLst>
                <a:tab pos="679450" algn="l"/>
              </a:tabLst>
            </a:pPr>
            <a:r>
              <a:rPr lang="ru-RU" altLang="ja-JP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Ошибки </a:t>
            </a:r>
            <a:r>
              <a:rPr lang="ru-RU" altLang="ja-JP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при интерпретации анкеты - не учитываются показания для направления на 2 этап, не выявляются </a:t>
            </a:r>
            <a:r>
              <a:rPr lang="ru-RU" altLang="ja-JP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ФР</a:t>
            </a:r>
          </a:p>
          <a:p>
            <a:pPr>
              <a:buFont typeface="Calibri" panose="020F0502020204030204" pitchFamily="34" charset="0"/>
              <a:buAutoNum type="arabicPeriod"/>
              <a:tabLst>
                <a:tab pos="679450" algn="l"/>
              </a:tabLst>
            </a:pPr>
            <a:r>
              <a:rPr lang="ru-RU" altLang="ja-JP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Незнание (игнорирование)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диагностических критериев факторов риска </a:t>
            </a:r>
            <a:endParaRPr lang="ru-RU" altLang="ja-JP" sz="2000" dirty="0" smtClean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AutoNum type="arabicPeriod"/>
              <a:tabLst>
                <a:tab pos="679450" algn="l"/>
              </a:tabLst>
            </a:pPr>
            <a:r>
              <a:rPr lang="ru-RU" altLang="ja-JP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Неправильное </a:t>
            </a:r>
            <a:r>
              <a:rPr lang="ru-RU" altLang="ja-JP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ведение медицинской документации (результаты диспансеризации должны фиксироваться в медицинской карте амбулаторного больного) </a:t>
            </a:r>
          </a:p>
          <a:p>
            <a:pPr>
              <a:buFont typeface="Calibri" panose="020F0502020204030204" pitchFamily="34" charset="0"/>
              <a:buAutoNum type="arabicPeriod"/>
              <a:tabLst>
                <a:tab pos="679450" algn="l"/>
              </a:tabLst>
            </a:pPr>
            <a:r>
              <a:rPr lang="ru-RU" altLang="ja-JP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Недостаточное информирование населения</a:t>
            </a:r>
          </a:p>
          <a:p>
            <a:pPr marL="0" indent="0">
              <a:buNone/>
              <a:tabLst>
                <a:tab pos="679450" algn="l"/>
              </a:tabLst>
            </a:pPr>
            <a:endParaRPr lang="ru-RU" altLang="ja-JP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25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АНКЕТИРОВАНИЕ </a:t>
            </a:r>
            <a:r>
              <a:rPr lang="ru-RU" sz="3200" i="1" dirty="0" smtClean="0">
                <a:solidFill>
                  <a:srgbClr val="C00000"/>
                </a:solidFill>
              </a:rPr>
              <a:t/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>на выявление ХНИЗ, ФР их развития, потребления наркотических средств и психотропных веществ без назначения врача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предусмотрено подпунктом 1 пункта 13 Порядка.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rgbClr val="C00000"/>
                </a:solidFill>
              </a:rPr>
              <a:t>Форма анкеты </a:t>
            </a:r>
            <a:r>
              <a:rPr lang="ru-RU" sz="2600" dirty="0" smtClean="0"/>
              <a:t>и </a:t>
            </a:r>
            <a:r>
              <a:rPr lang="ru-RU" sz="2600" dirty="0" smtClean="0">
                <a:solidFill>
                  <a:srgbClr val="C00000"/>
                </a:solidFill>
              </a:rPr>
              <a:t>правила вынесения заключения по результатам опроса (анкетирования) </a:t>
            </a:r>
            <a:r>
              <a:rPr lang="ru-RU" sz="2600" dirty="0" smtClean="0"/>
              <a:t>– приложение 7,8 к методическим рекомендациям «Организация проведения диспансеризации определенных групп взрослого населения» (4-е издание с дополнениями и уточнениями)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/>
              <a:t> </a:t>
            </a:r>
            <a:endParaRPr lang="ru-RU" sz="30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rgbClr val="C00000"/>
                </a:solidFill>
              </a:rPr>
              <a:t>РЕЗУЛЬТАТЫ АНКЕТИРОВАНИЯ ВНОСЯТСЯ В </a:t>
            </a:r>
            <a:r>
              <a:rPr lang="ru-RU" sz="2000" i="1" dirty="0" smtClean="0"/>
              <a:t>КАРТУ УЧЕТА  ДИСПАНСЕРИЗАЦИИ!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Правила вынесения заключения по результатам опроса (анкетирования) граждан в возрасте до 75 лет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Правила вынесения заключения по результатам опроса (анкетирования) граждан в возрасте 75 лет и старше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графы: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Номера вопросов в анкете;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Ответ и заключение;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Врачебная тактика, показания для направления на 2 этап диспансеризации ИЛИ дополнительное обследование вне рамок диспансеризации*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sz="19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Дальнейшие показания и назначения в соответствии с Порядками и стандартами оказания медицинской помощи</a:t>
            </a:r>
          </a:p>
        </p:txBody>
      </p:sp>
      <p:sp>
        <p:nvSpPr>
          <p:cNvPr id="8089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ПРАВИЛА ВЫНЕСЕНИЯ ЗАКЛЮЧЕНИЯ ПО РЕЗУЛЬТАТАМ АНКЕТИРОВАНИЯ (2 ВИДА)</a:t>
            </a:r>
            <a:endParaRPr lang="ru-RU" sz="320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631113" cy="865187"/>
          </a:xfrm>
        </p:spPr>
        <p:txBody>
          <a:bodyPr/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Анкета для граждан в возрасте до 75 лет</a:t>
            </a:r>
            <a:b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на выявление ХНИЗ, ФР их развития, потребления наркотических средств и психотропных веществ без назначения врача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052513"/>
            <a:ext cx="8856662" cy="5805487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1.1-1.10, 2-3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Осведомленность о заболеваниях в анамнезе (личный     	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          анамнез) 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4 -5	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Заболевания в семейном анамнезе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6-7       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Выявление вероятности стенокардии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8-10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     Выявление вероятности перенесенной ТИА или ОНМК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11-13 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Выявление вероятности хронического заболевания нижних   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	 дыхательных путей (ХОБЛ)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14-18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  Выявление вероятности заболеваний (верхних и нижних  		отделов) ЖКТ, в том числе и  онкологических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19-20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   Выявление поведенческих факторов риска – курение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       Выявление поведенческих факторов риска - низкая   		 физическая активность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22-23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  Выявление поведенческих факторов риска - нерациональное    	 питание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	 Выявление поведенческих факторов риска - потребление  	 наркотических средств без назначения врача	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25-27  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Выявление поведенческих факторов риска – риск пагубного   	  потребления алкоголя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5138" y="1341438"/>
          <a:ext cx="8642775" cy="4176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318"/>
                <a:gridCol w="224954"/>
                <a:gridCol w="6603503"/>
              </a:tblGrid>
              <a:tr h="438546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Личный анамнез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8099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2-7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Вероятность ССЗ (стенокардии и нарушений мозгового</a:t>
                      </a:r>
                      <a:r>
                        <a:rPr lang="ru-RU" altLang="ru-RU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кровообращения, недостаточности кровообращения)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546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Факторы риска -</a:t>
                      </a:r>
                      <a:r>
                        <a:rPr lang="ru-RU" altLang="ru-RU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</a:t>
                      </a: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урение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546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9-10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Риск</a:t>
                      </a:r>
                      <a:r>
                        <a:rPr lang="ru-RU" altLang="ru-RU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altLang="ru-RU" sz="18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остеопороза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546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11-12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Фактор риска – нерациональное питание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546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Фактор риска – недостаточная физическая активность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546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14-21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Шкала «Возраст не помеха» (риск старческой астении)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546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21-23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Вероятность </a:t>
                      </a:r>
                      <a:r>
                        <a:rPr lang="ru-RU" altLang="ru-RU" sz="18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онкопатологии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546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Tx/>
                        <a:buNone/>
                        <a:defRPr/>
                      </a:pPr>
                      <a:r>
                        <a:rPr lang="ru-RU" altLang="ru-RU" sz="18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Полипрагмазия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388" y="188913"/>
            <a:ext cx="8821737" cy="12001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a typeface="+mj-ea"/>
                <a:cs typeface="Arial" charset="0"/>
              </a:rPr>
              <a:t>Анкета граждан в возрасте 75 лет и старше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ea typeface="+mj-ea"/>
                <a:cs typeface="Arial" charset="0"/>
              </a:rPr>
              <a:t>на выявление хронических неинфекционных заболеваний, факторов риска, старческой астении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038" y="0"/>
            <a:ext cx="8075612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b="1" dirty="0" smtClean="0">
                <a:solidFill>
                  <a:srgbClr val="CC33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3200" i="1" dirty="0" smtClean="0">
                <a:solidFill>
                  <a:srgbClr val="CC3300"/>
                </a:solidFill>
                <a:latin typeface="Arial" pitchFamily="34" charset="0"/>
                <a:ea typeface="+mn-ea"/>
                <a:cs typeface="+mn-cs"/>
              </a:rPr>
              <a:t>3 ГРУППЫ СОСТОЯНИЯ ЗДОРОВЬЯ</a:t>
            </a:r>
            <a:endParaRPr lang="ru-RU" sz="3200" i="1" dirty="0" smtClean="0">
              <a:solidFill>
                <a:srgbClr val="CC33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22288" y="692150"/>
            <a:ext cx="8396287" cy="5897563"/>
          </a:xfrm>
        </p:spPr>
        <p:txBody>
          <a:bodyPr rtlCol="0"/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u="sng" dirty="0" smtClean="0">
                <a:solidFill>
                  <a:srgbClr val="C00000"/>
                </a:solidFill>
                <a:cs typeface="Arial" charset="0"/>
              </a:rPr>
              <a:t>I</a:t>
            </a:r>
            <a:r>
              <a:rPr sz="2000" b="1" u="sng" dirty="0" smtClean="0">
                <a:solidFill>
                  <a:srgbClr val="C00000"/>
                </a:solidFill>
                <a:cs typeface="Arial" charset="0"/>
              </a:rPr>
              <a:t> группа</a:t>
            </a:r>
            <a:r>
              <a:rPr sz="2000" b="1" dirty="0" smtClean="0">
                <a:cs typeface="Arial" charset="0"/>
              </a:rPr>
              <a:t> </a:t>
            </a:r>
            <a:r>
              <a:rPr sz="2000" dirty="0" smtClean="0">
                <a:cs typeface="Arial" charset="0"/>
              </a:rPr>
              <a:t>- </a:t>
            </a:r>
            <a:r>
              <a:rPr sz="2000" dirty="0" smtClean="0"/>
              <a:t>граждане, у которых не установлены ХНИЗ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2000" dirty="0" smtClean="0">
                <a:solidFill>
                  <a:srgbClr val="FF0000"/>
                </a:solidFill>
              </a:rPr>
              <a:t>(болезни системы кровообращения, новообразования, сахарный диабет 2-го типа, ХОБЛ)</a:t>
            </a:r>
            <a:r>
              <a:rPr sz="2000" dirty="0" smtClean="0"/>
              <a:t>, отсутствуют факторы риска развития таких заболеваний или имеются указанные факторы риска при низком или среднем суммарном сердечно-сосудистом риске и которые не нуждаются в диспансерном наблюдении по поводу других заболеваний (состояний).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sz="1800" i="1" dirty="0" smtClean="0">
              <a:solidFill>
                <a:srgbClr val="C00000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1800" i="1" dirty="0" smtClean="0">
                <a:solidFill>
                  <a:srgbClr val="C00000"/>
                </a:solidFill>
              </a:rPr>
              <a:t>! Таким гражданам </a:t>
            </a:r>
            <a:r>
              <a:rPr sz="1800" i="1" u="sng" dirty="0" smtClean="0">
                <a:solidFill>
                  <a:srgbClr val="C00000"/>
                </a:solidFill>
              </a:rPr>
              <a:t>в рамках 1 этапа </a:t>
            </a:r>
            <a:r>
              <a:rPr sz="1800" i="1" dirty="0" smtClean="0">
                <a:solidFill>
                  <a:srgbClr val="C00000"/>
                </a:solidFill>
              </a:rPr>
              <a:t>проводится краткое профилактическое консультирование врачом-терапевтом, включающее рекомендации по здоровому питанию, уровню ФА, отказу от курения табака и пагубного потребления алкоголя, </a:t>
            </a:r>
            <a:r>
              <a:rPr sz="1800" b="1" i="1" dirty="0" smtClean="0">
                <a:solidFill>
                  <a:srgbClr val="C00000"/>
                </a:solidFill>
              </a:rPr>
              <a:t>а лицам с высоким относительным </a:t>
            </a:r>
            <a:r>
              <a:rPr sz="1800" i="1" dirty="0" err="1" smtClean="0">
                <a:solidFill>
                  <a:srgbClr val="C00000"/>
                </a:solidFill>
              </a:rPr>
              <a:t>ССРиском</a:t>
            </a:r>
            <a:r>
              <a:rPr sz="1800" i="1" dirty="0" smtClean="0">
                <a:solidFill>
                  <a:srgbClr val="C00000"/>
                </a:solidFill>
              </a:rPr>
              <a:t> </a:t>
            </a:r>
            <a:r>
              <a:rPr sz="1800" i="1" u="sng" dirty="0" smtClean="0">
                <a:solidFill>
                  <a:srgbClr val="C00000"/>
                </a:solidFill>
              </a:rPr>
              <a:t>дополнительно</a:t>
            </a:r>
            <a:r>
              <a:rPr sz="1800" i="1" dirty="0" smtClean="0">
                <a:solidFill>
                  <a:srgbClr val="C00000"/>
                </a:solidFill>
              </a:rPr>
              <a:t>, проводится </a:t>
            </a:r>
            <a:r>
              <a:rPr sz="1800" i="1" u="sng" dirty="0" smtClean="0">
                <a:solidFill>
                  <a:srgbClr val="C00000"/>
                </a:solidFill>
              </a:rPr>
              <a:t>индивидуальное профилактическое консультирование </a:t>
            </a:r>
            <a:r>
              <a:rPr sz="1800" i="1" dirty="0" smtClean="0">
                <a:solidFill>
                  <a:srgbClr val="C00000"/>
                </a:solidFill>
              </a:rPr>
              <a:t>в</a:t>
            </a:r>
            <a:r>
              <a:rPr sz="1800" i="1" dirty="0">
                <a:solidFill>
                  <a:srgbClr val="C00000"/>
                </a:solidFill>
              </a:rPr>
              <a:t> кабинете (отделении) медицинской </a:t>
            </a:r>
            <a:r>
              <a:rPr sz="1800" i="1" dirty="0" smtClean="0">
                <a:solidFill>
                  <a:srgbClr val="C00000"/>
                </a:solidFill>
              </a:rPr>
              <a:t>профилактики (центре здоровья, фельдшерском здравпункте или ФАП</a:t>
            </a:r>
            <a:r>
              <a:rPr sz="1800" i="1" dirty="0">
                <a:solidFill>
                  <a:srgbClr val="C00000"/>
                </a:solidFill>
              </a:rPr>
              <a:t>)</a:t>
            </a:r>
            <a:endParaRPr sz="1800" i="1" dirty="0" smtClean="0">
              <a:solidFill>
                <a:srgbClr val="C00000"/>
              </a:solidFill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sz="1800" dirty="0" smtClean="0">
                <a:cs typeface="Arial" charset="0"/>
              </a:rPr>
              <a:t>	</a:t>
            </a:r>
            <a:endParaRPr lang="en-US" sz="1800" dirty="0" smtClean="0"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476250"/>
            <a:ext cx="9036050" cy="5400675"/>
          </a:xfrm>
        </p:spPr>
        <p:txBody>
          <a:bodyPr rtlCol="0">
            <a:normAutofit/>
          </a:bodyPr>
          <a:lstStyle/>
          <a:p>
            <a:pPr indent="0" eaLnBrk="0" fontAlgn="auto" hangingPunct="0">
              <a:spcAft>
                <a:spcPts val="0"/>
              </a:spcAft>
              <a:buClr>
                <a:srgbClr val="90C226"/>
              </a:buClr>
              <a:buFont typeface="Arial" pitchFamily="34" charset="0"/>
              <a:buNone/>
              <a:defRPr/>
            </a:pPr>
            <a:r>
              <a:rPr lang="ru-RU" sz="49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ru-RU" sz="49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</a:br>
            <a:r>
              <a:rPr lang="en-US" sz="49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sz="49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</a:br>
            <a:endParaRPr lang="ru-RU" sz="4900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indent="450850" eaLnBrk="0" fontAlgn="auto" hangingPunct="0">
              <a:spcAft>
                <a:spcPts val="0"/>
              </a:spcAft>
              <a:buClr>
                <a:srgbClr val="90C226"/>
              </a:buClr>
              <a:buFont typeface="Arial" pitchFamily="34" charset="0"/>
              <a:buChar char="•"/>
              <a:defRPr/>
            </a:pPr>
            <a:endParaRPr lang="ru-RU" sz="1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5714" name="Прямоугольник 3"/>
          <p:cNvSpPr>
            <a:spLocks noChangeArrowheads="1"/>
          </p:cNvSpPr>
          <p:nvPr/>
        </p:nvSpPr>
        <p:spPr bwMode="auto">
          <a:xfrm>
            <a:off x="79375" y="0"/>
            <a:ext cx="8856663" cy="71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	II группа здоровья</a:t>
            </a:r>
            <a:r>
              <a:rPr lang="ru-RU" sz="2000">
                <a:latin typeface="Calibri" pitchFamily="34" charset="0"/>
              </a:rPr>
              <a:t> - граждане, у которых не установлены хронические неинфекционные заболевания, но имеются факторы риска развития таких заболеваний при высоком или очень высоком абсолютном сердечно-сосудистом риске, а также граждане, у которых выявлено </a:t>
            </a:r>
            <a:r>
              <a:rPr lang="ru-RU" sz="2000" u="sng">
                <a:latin typeface="Calibri" pitchFamily="34" charset="0"/>
              </a:rPr>
              <a:t>ожирение</a:t>
            </a:r>
            <a:r>
              <a:rPr lang="ru-RU" sz="2000">
                <a:latin typeface="Calibri" pitchFamily="34" charset="0"/>
              </a:rPr>
              <a:t> и (или) </a:t>
            </a:r>
            <a:r>
              <a:rPr lang="ru-RU" sz="2000" u="sng">
                <a:latin typeface="Calibri" pitchFamily="34" charset="0"/>
              </a:rPr>
              <a:t>гиперхолестеринемия</a:t>
            </a:r>
            <a:r>
              <a:rPr lang="ru-RU" sz="2000">
                <a:latin typeface="Calibri" pitchFamily="34" charset="0"/>
              </a:rPr>
              <a:t> с уровнем общего холестерина 8 ммоль/л и более, и (или) </a:t>
            </a:r>
            <a:r>
              <a:rPr lang="ru-RU" sz="2000" u="sng">
                <a:latin typeface="Calibri" pitchFamily="34" charset="0"/>
              </a:rPr>
              <a:t>лица курящие более 20 сигарет в день, </a:t>
            </a:r>
            <a:r>
              <a:rPr lang="ru-RU" sz="2000">
                <a:latin typeface="Calibri" pitchFamily="34" charset="0"/>
              </a:rPr>
              <a:t>и (или) </a:t>
            </a:r>
            <a:r>
              <a:rPr lang="ru-RU" sz="2000" u="sng">
                <a:latin typeface="Calibri" pitchFamily="34" charset="0"/>
              </a:rPr>
              <a:t>лица с выявленным риском пагубного потребления алкоголя и (или) риском потребления наркотических средств и психотропных веществ </a:t>
            </a:r>
            <a:r>
              <a:rPr lang="ru-RU" sz="2000">
                <a:latin typeface="Calibri" pitchFamily="34" charset="0"/>
              </a:rPr>
              <a:t>без назначения врача, и которые не нуждаются в диспансерном наблюдении по поводу других заболеваний (состояний). </a:t>
            </a:r>
          </a:p>
          <a:p>
            <a:pPr algn="just"/>
            <a:endParaRPr lang="ru-RU" sz="1600">
              <a:latin typeface="Calibri" pitchFamily="34" charset="0"/>
            </a:endParaRPr>
          </a:p>
          <a:p>
            <a:pPr algn="just"/>
            <a:r>
              <a:rPr lang="ru-RU" sz="1600">
                <a:latin typeface="Calibri" pitchFamily="34" charset="0"/>
              </a:rPr>
              <a:t>	</a:t>
            </a:r>
            <a:r>
              <a:rPr lang="ru-RU" sz="1600">
                <a:solidFill>
                  <a:srgbClr val="C00000"/>
                </a:solidFill>
                <a:latin typeface="Calibri" pitchFamily="34" charset="0"/>
              </a:rPr>
              <a:t>Таким гражданам </a:t>
            </a:r>
            <a:r>
              <a:rPr lang="ru-RU" sz="1600" b="1" u="sng">
                <a:solidFill>
                  <a:srgbClr val="C00000"/>
                </a:solidFill>
                <a:latin typeface="Calibri" pitchFamily="34" charset="0"/>
              </a:rPr>
              <a:t>в рамках 1 этапа </a:t>
            </a:r>
            <a:r>
              <a:rPr lang="ru-RU" sz="1600">
                <a:solidFill>
                  <a:srgbClr val="C00000"/>
                </a:solidFill>
                <a:latin typeface="Calibri" pitchFamily="34" charset="0"/>
              </a:rPr>
              <a:t>проводится краткое профилактическое консультирование врачом- терапевтом. </a:t>
            </a:r>
          </a:p>
          <a:p>
            <a:pPr algn="just"/>
            <a:r>
              <a:rPr lang="ru-RU" sz="1600">
                <a:solidFill>
                  <a:srgbClr val="C00000"/>
                </a:solidFill>
                <a:latin typeface="Calibri" pitchFamily="34" charset="0"/>
              </a:rPr>
              <a:t>	Лицам с высоким или очень высоким абсолютным ССРиском, и (или) курящим более 20 сигарет в день, и (или) у которых выявлено ожирение, и (или) гиперхолестеринемия, с уровнем ОХ 8ммоль/л и более, проводится индивидуальное профилактическое консультирование в отделении (кабинете) медицинской профилактики, центре здоровья, фельдшерском здравпункте или ФАП.</a:t>
            </a:r>
          </a:p>
          <a:p>
            <a:pPr algn="just"/>
            <a:r>
              <a:rPr lang="ru-RU" sz="1600">
                <a:solidFill>
                  <a:srgbClr val="C00000"/>
                </a:solidFill>
                <a:latin typeface="Calibri" pitchFamily="34" charset="0"/>
              </a:rPr>
              <a:t>	Гражданам с выявленным риском пагубного потребления алкоголя и (или) риском потребления наркотических средств и психотропных веществ без назначения врача </a:t>
            </a:r>
            <a:r>
              <a:rPr lang="ru-RU" sz="1600" b="1" u="sng">
                <a:solidFill>
                  <a:srgbClr val="C00000"/>
                </a:solidFill>
                <a:latin typeface="Calibri" pitchFamily="34" charset="0"/>
              </a:rPr>
              <a:t>на 2 этапе </a:t>
            </a:r>
            <a:r>
              <a:rPr lang="ru-RU" sz="1600">
                <a:solidFill>
                  <a:srgbClr val="C00000"/>
                </a:solidFill>
                <a:latin typeface="Calibri" pitchFamily="34" charset="0"/>
              </a:rPr>
              <a:t>проводится углубленное (индивидуальное или групповое) профилактическое консультирование.</a:t>
            </a:r>
          </a:p>
          <a:p>
            <a:pPr algn="just"/>
            <a:r>
              <a:rPr lang="ru-RU" sz="1600">
                <a:solidFill>
                  <a:srgbClr val="C00000"/>
                </a:solidFill>
                <a:latin typeface="Calibri" pitchFamily="34" charset="0"/>
              </a:rPr>
              <a:t>	</a:t>
            </a:r>
          </a:p>
          <a:p>
            <a:pPr algn="just"/>
            <a:r>
              <a:rPr lang="ru-RU" sz="1600">
                <a:solidFill>
                  <a:srgbClr val="C00000"/>
                </a:solidFill>
                <a:latin typeface="Calibri" pitchFamily="34" charset="0"/>
              </a:rPr>
              <a:t>	! </a:t>
            </a:r>
            <a:r>
              <a:rPr lang="ru-RU" sz="1600">
                <a:latin typeface="Calibri" pitchFamily="34" charset="0"/>
              </a:rPr>
              <a:t>Граждане с высоким или очень высоким абсолютным ССРиском подлежат диспансерному наблюдению врачом (фельдшером) кабинета (отделения) медицинской профилактики или ЦЗ, а также фельдшером ФЗ или ФАПа, за исключением пациентов с уровнем ОХ 8 ммоль/л и более, которые подлежат ДН врачом - терапевтом</a:t>
            </a:r>
          </a:p>
          <a:p>
            <a:pPr algn="just"/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i="1" dirty="0" smtClean="0">
                <a:solidFill>
                  <a:srgbClr val="CC3300"/>
                </a:solidFill>
                <a:ea typeface="+mn-ea"/>
                <a:cs typeface="+mn-cs"/>
              </a:rPr>
              <a:t>3 СЛАГАЕМЫХ УСПЕХА</a:t>
            </a:r>
            <a:endParaRPr lang="ru-RU" sz="3200" i="1" dirty="0" smtClean="0">
              <a:solidFill>
                <a:srgbClr val="CC3300"/>
              </a:solidFill>
              <a:ea typeface="+mn-ea"/>
              <a:cs typeface="+mn-cs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ru-RU" altLang="ru-RU" smtClean="0"/>
              <a:t>Понимание цели диспансеризации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ru-RU" altLang="ru-RU" smtClean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ru-RU" altLang="ru-RU" smtClean="0"/>
              <a:t>Эффективное распределение роли специалистов первичного звена здравоохранения при организации диспансеризации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ru-RU" altLang="ru-RU" smtClean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ru-RU" altLang="ru-RU" smtClean="0"/>
              <a:t>«Работа над ошибками»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27569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75" y="14288"/>
            <a:ext cx="9005888" cy="3881437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rgbClr val="C00000"/>
                </a:solidFill>
                <a:cs typeface="Arial" charset="0"/>
              </a:rPr>
              <a:t>	</a:t>
            </a:r>
            <a:r>
              <a:rPr lang="ru-RU" sz="1800" u="sng" dirty="0" smtClean="0">
                <a:solidFill>
                  <a:srgbClr val="C00000"/>
                </a:solidFill>
                <a:cs typeface="Arial" charset="0"/>
              </a:rPr>
              <a:t>III </a:t>
            </a:r>
            <a:r>
              <a:rPr lang="ru-RU" sz="1800" u="sng" dirty="0">
                <a:solidFill>
                  <a:srgbClr val="C00000"/>
                </a:solidFill>
                <a:cs typeface="Arial" charset="0"/>
              </a:rPr>
              <a:t>а группа - </a:t>
            </a:r>
            <a:r>
              <a:rPr lang="ru-RU" sz="1800" dirty="0">
                <a:cs typeface="Arial" charset="0"/>
              </a:rPr>
              <a:t>граждане, </a:t>
            </a:r>
            <a:r>
              <a:rPr lang="ru-RU" sz="1800" u="sng" dirty="0">
                <a:solidFill>
                  <a:srgbClr val="C00000"/>
                </a:solidFill>
                <a:cs typeface="Arial" charset="0"/>
              </a:rPr>
              <a:t>имеющие ХНИЗ, </a:t>
            </a:r>
            <a:r>
              <a:rPr lang="ru-RU" sz="1800" dirty="0">
                <a:cs typeface="Arial" charset="0"/>
              </a:rPr>
              <a:t>требующие установления диспансерного наблюдения или оказания специализированной, в том числе высокотехнологичной, медицинской помощи, а также граждане с подозрением на наличие этих заболеваний (состояний), нуждающиеся в дополнительном обследовании;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C00000"/>
                </a:solidFill>
                <a:cs typeface="Arial" charset="0"/>
              </a:rPr>
              <a:t>	</a:t>
            </a:r>
            <a:r>
              <a:rPr lang="en-US" sz="1800" u="sng" dirty="0" smtClean="0">
                <a:solidFill>
                  <a:srgbClr val="C00000"/>
                </a:solidFill>
                <a:cs typeface="Arial" charset="0"/>
              </a:rPr>
              <a:t>III</a:t>
            </a:r>
            <a:r>
              <a:rPr lang="ru-RU" sz="1800" u="sng" dirty="0" smtClean="0">
                <a:solidFill>
                  <a:srgbClr val="C00000"/>
                </a:solidFill>
                <a:cs typeface="Arial" charset="0"/>
              </a:rPr>
              <a:t> б группа</a:t>
            </a:r>
            <a:r>
              <a:rPr lang="ru-RU" sz="18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1800" dirty="0" smtClean="0"/>
              <a:t>- граждане,  </a:t>
            </a:r>
            <a:r>
              <a:rPr lang="ru-RU" sz="1800" i="1" dirty="0" smtClean="0">
                <a:solidFill>
                  <a:srgbClr val="C00000"/>
                </a:solidFill>
              </a:rPr>
              <a:t>не имеющие ХНИЗ</a:t>
            </a:r>
            <a:r>
              <a:rPr lang="ru-RU" sz="1800" dirty="0" smtClean="0"/>
              <a:t>, но требующие установления 	диспансерного наблюдения или оказания специализированной, в том 	числе высокотехнологичной, медицинской помощи по поводу иных 	заболеваний, а также граждане с подозрением на наличие этих 	заболеваний, нуждающиеся в дополнительном обследовании;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i="1" dirty="0" smtClean="0">
                <a:solidFill>
                  <a:srgbClr val="C00000"/>
                </a:solidFill>
              </a:rPr>
              <a:t>	</a:t>
            </a:r>
            <a:r>
              <a:rPr lang="ru-RU" sz="1600" i="1" dirty="0" smtClean="0"/>
              <a:t>Такие граждане подлежат диспансерному наблюдению врачом-терапевтом, врачами-специалистами с проведением лечебных, реабилитационных и профилактических мероприятий.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i="1" dirty="0" smtClean="0">
                <a:solidFill>
                  <a:srgbClr val="C00000"/>
                </a:solidFill>
              </a:rPr>
              <a:t>Гражданам  </a:t>
            </a:r>
            <a:r>
              <a:rPr lang="en-US" sz="1600" i="1" dirty="0" smtClean="0">
                <a:solidFill>
                  <a:srgbClr val="C00000"/>
                </a:solidFill>
              </a:rPr>
              <a:t>III</a:t>
            </a:r>
            <a:r>
              <a:rPr lang="ru-RU" sz="1600" i="1" dirty="0" smtClean="0">
                <a:solidFill>
                  <a:srgbClr val="C00000"/>
                </a:solidFill>
              </a:rPr>
              <a:t>а  и </a:t>
            </a:r>
            <a:r>
              <a:rPr lang="en-US" sz="1600" i="1" dirty="0">
                <a:solidFill>
                  <a:srgbClr val="C00000"/>
                </a:solidFill>
              </a:rPr>
              <a:t>III</a:t>
            </a:r>
            <a:r>
              <a:rPr lang="ru-RU" sz="1600" i="1" dirty="0" smtClean="0">
                <a:solidFill>
                  <a:srgbClr val="C00000"/>
                </a:solidFill>
              </a:rPr>
              <a:t>б группы  здоровья, имеющим факторы риска развития ХНИЗ,  в рамках 1 этапа проводится краткое профилактическое консультирование врачом-терапевтом.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i="1" dirty="0" smtClean="0">
                <a:solidFill>
                  <a:srgbClr val="C00000"/>
                </a:solidFill>
              </a:rPr>
              <a:t>В рамках 2 этапа гражданам в возрасте до 72 лет с выявленной ишемической болезнью сердца, ЦВБ, хронической ишемией нижних конечностей атеросклеротического генеза и болезнями, характеризующимися повышенным АД и </a:t>
            </a:r>
            <a:r>
              <a:rPr lang="ru-RU" sz="1600" b="1" i="1" u="sng" dirty="0" smtClean="0">
                <a:solidFill>
                  <a:srgbClr val="002060"/>
                </a:solidFill>
              </a:rPr>
              <a:t>ВСЕМ гражданам в  возрасте 75 лет и старше </a:t>
            </a:r>
            <a:r>
              <a:rPr lang="ru-RU" sz="1600" i="1" dirty="0" smtClean="0">
                <a:solidFill>
                  <a:srgbClr val="C00000"/>
                </a:solidFill>
              </a:rPr>
              <a:t>в целях коррекции выявленных ФР и (или) профилактики старческой </a:t>
            </a:r>
            <a:r>
              <a:rPr lang="ru-RU" sz="1600" i="1" dirty="0">
                <a:solidFill>
                  <a:srgbClr val="C00000"/>
                </a:solidFill>
              </a:rPr>
              <a:t>астении проводится </a:t>
            </a:r>
            <a:r>
              <a:rPr lang="ru-RU" sz="1600" i="1" dirty="0" smtClean="0">
                <a:solidFill>
                  <a:srgbClr val="C00000"/>
                </a:solidFill>
              </a:rPr>
              <a:t>углубленное (индивидуальное </a:t>
            </a:r>
            <a:r>
              <a:rPr lang="ru-RU" sz="1600" i="1" dirty="0">
                <a:solidFill>
                  <a:srgbClr val="C00000"/>
                </a:solidFill>
              </a:rPr>
              <a:t>и(или) </a:t>
            </a:r>
            <a:r>
              <a:rPr lang="ru-RU" sz="1600" i="1" dirty="0" smtClean="0">
                <a:solidFill>
                  <a:srgbClr val="C00000"/>
                </a:solidFill>
              </a:rPr>
              <a:t>групповое)   профилактическое консультирование в отделении (кабинете) медицинской профилактики, центре здоровья , </a:t>
            </a:r>
            <a:r>
              <a:rPr lang="ru-RU" sz="1600" i="1" dirty="0" smtClean="0">
                <a:solidFill>
                  <a:srgbClr val="C00000"/>
                </a:solidFill>
              </a:rPr>
              <a:t>ФЗ</a:t>
            </a:r>
            <a:r>
              <a:rPr lang="ru-RU" sz="1600" i="1" dirty="0" smtClean="0">
                <a:solidFill>
                  <a:srgbClr val="C00000"/>
                </a:solidFill>
              </a:rPr>
              <a:t> </a:t>
            </a:r>
            <a:r>
              <a:rPr lang="ru-RU" sz="1600" i="1" dirty="0" smtClean="0">
                <a:solidFill>
                  <a:srgbClr val="C00000"/>
                </a:solidFill>
              </a:rPr>
              <a:t>или ФАП.  При наличии медицинских показаний врачом-терапевтом назначаются ЛП для медицинского применения в целях фармакологической коррекции выявленных ФР.</a:t>
            </a:r>
            <a:endParaRPr lang="ru-RU" sz="800" dirty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" dirty="0" smtClean="0"/>
              <a:t>Перечень основных заболеваний, не относящихся к ХНИЗ (не относящихся к заболеваниям, являющихся основной причиной смертности населения), при наличии которых устанавливается ДН врачом-терапевтом представлен в Приложении к порядку проведения ДН, утвержденного приказом МЗ РФ от 21 декабря 2012 года №1344н «Об утверждении порядка проведения диспансерного наблюдения»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" b="1" dirty="0" smtClean="0">
                <a:solidFill>
                  <a:srgbClr val="C00000"/>
                </a:solidFill>
              </a:rPr>
              <a:t>	</a:t>
            </a:r>
            <a:endParaRPr lang="ru-RU" sz="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476250"/>
          </a:xfrm>
        </p:spPr>
        <p:txBody>
          <a:bodyPr/>
          <a:lstStyle/>
          <a:p>
            <a:r>
              <a:rPr lang="ru-RU" sz="2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Профилактическое консультирование </a:t>
            </a:r>
          </a:p>
        </p:txBody>
      </p:sp>
      <p:sp>
        <p:nvSpPr>
          <p:cNvPr id="1208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 eaLnBrk="0" hangingPunct="0">
              <a:buClr>
                <a:srgbClr val="90C226"/>
              </a:buClr>
              <a:buFont typeface="Arial" charset="0"/>
              <a:buNone/>
            </a:pPr>
            <a:endParaRPr lang="ru-RU" sz="1800" b="1" smtClean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indent="0" algn="just" eaLnBrk="0" hangingPunct="0">
              <a:buClr>
                <a:srgbClr val="90C226"/>
              </a:buClr>
              <a:buFont typeface="Arial" charset="0"/>
              <a:buNone/>
            </a:pPr>
            <a:endParaRPr lang="ru-RU" sz="17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76250"/>
          <a:ext cx="9143999" cy="610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29"/>
                <a:gridCol w="3345367"/>
                <a:gridCol w="1338146"/>
                <a:gridCol w="1263805"/>
                <a:gridCol w="1709852"/>
              </a:tblGrid>
              <a:tr h="288032">
                <a:tc rowSpan="2"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Вид консультирования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Целевая группа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Кто проводит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Когда проводится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В рамках диспансеризации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Вне рамок диспансеризации</a:t>
                      </a:r>
                      <a:endParaRPr lang="ru-RU" sz="1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9152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Индивидуальное профилактическое консультирование</a:t>
                      </a:r>
                    </a:p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(продолжительность 7-10 минут)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Граждане до 72 лет с высоким относительным, высоким и очень высоким абсолютным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сердечно-сосудистым риском, и(или) ожирением, и(или) </a:t>
                      </a:r>
                      <a:r>
                        <a:rPr lang="ru-RU" sz="1000" baseline="0" dirty="0" err="1" smtClean="0">
                          <a:latin typeface="Arial" pitchFamily="34" charset="0"/>
                          <a:cs typeface="Arial" pitchFamily="34" charset="0"/>
                        </a:rPr>
                        <a:t>гиперхолестеинемией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с уровнем общего холестерина 8ммоль</a:t>
                      </a:r>
                      <a:r>
                        <a:rPr lang="en-US" sz="1000" baseline="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л и более, и(или) курящих более 20 сигарет в день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- Фельдшер ФЗП или </a:t>
                      </a:r>
                      <a:r>
                        <a:rPr lang="ru-RU" sz="1000" dirty="0" err="1" smtClean="0">
                          <a:latin typeface="Arial" pitchFamily="34" charset="0"/>
                          <a:cs typeface="Arial" pitchFamily="34" charset="0"/>
                        </a:rPr>
                        <a:t>ФАПа</a:t>
                      </a:r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- Медработники ОМП</a:t>
                      </a:r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КМП,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в </a:t>
                      </a:r>
                      <a:r>
                        <a:rPr lang="ru-RU" sz="1000" baseline="0" dirty="0" err="1" smtClean="0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. находящихся в составе ЦЗ</a:t>
                      </a:r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Проводится на 1 этапе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ДН</a:t>
                      </a:r>
                      <a:r>
                        <a:rPr lang="ru-RU" sz="10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в ОМП</a:t>
                      </a: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0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КМП граждан с, высоким и очень высоким абсолютным СС риском</a:t>
                      </a:r>
                      <a:endParaRPr lang="ru-RU" sz="1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497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Краткое профилактическое консультирование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(продолжительность 3-5 минут)</a:t>
                      </a:r>
                    </a:p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Все граждане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Врач-терапевт участковый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Проводится на 1 этапе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Прием врача</a:t>
                      </a:r>
                      <a:endParaRPr lang="ru-RU" sz="1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45725">
                <a:tc rowSpan="4"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Углубленное (индивидуальное или групповое) профилактическое консультирование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(продолжительность 30-40 минут)</a:t>
                      </a:r>
                    </a:p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Граждане до 72 лет с выявленными ИБС, ЦВЗ, хронической ишемией нижних конечностей атеросклеротического генеза и болезнями, характеризующимися повышенным артериальным давлением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- Фельдшер ФЗП или </a:t>
                      </a:r>
                      <a:r>
                        <a:rPr lang="ru-RU" sz="1000" dirty="0" err="1" smtClean="0">
                          <a:latin typeface="Arial" pitchFamily="34" charset="0"/>
                          <a:cs typeface="Arial" pitchFamily="34" charset="0"/>
                        </a:rPr>
                        <a:t>ФАПа</a:t>
                      </a:r>
                      <a:endParaRPr lang="ru-RU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- Медработники ОМП/КМП, в </a:t>
                      </a:r>
                      <a:r>
                        <a:rPr lang="ru-RU" sz="1000" dirty="0" err="1" smtClean="0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. находящихся в составе ЦЗ</a:t>
                      </a:r>
                    </a:p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Проводится на 2 этапе</a:t>
                      </a:r>
                    </a:p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Должно проводиться при ДН по направлению врача-терапевта (в ОМП</a:t>
                      </a:r>
                      <a:r>
                        <a:rPr lang="en-US" sz="1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КМП)</a:t>
                      </a:r>
                      <a:endParaRPr lang="ru-RU" sz="1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8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Граждане с выявленным по результатам опроса(анкетирования) риска пагубного потребления алкоголя и (или) потребления наркотических средств и психотропных веществ без назначения врача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При необходимости поддерживающее ПК в ОМП</a:t>
                      </a:r>
                      <a:r>
                        <a:rPr lang="en-US" sz="1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КМП, направление к врачу-наркологу</a:t>
                      </a:r>
                      <a:endParaRPr lang="ru-RU" sz="1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9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Граждане в возрасте 75 лет и старше в целях коррекции выявленных факторов риска и(или профилактики старческой астении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По показаниям направление к врачу-гериатру</a:t>
                      </a:r>
                      <a:endParaRPr lang="ru-RU" sz="1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1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Граждане до 72 лет с высоким относительным, высоким и очень высоким абсолютным сердечно-сосудистым риском, и(или) ожирением, и(или) </a:t>
                      </a:r>
                      <a:r>
                        <a:rPr lang="ru-RU" sz="1000" dirty="0" err="1" smtClean="0">
                          <a:latin typeface="Arial" pitchFamily="34" charset="0"/>
                          <a:cs typeface="Arial" pitchFamily="34" charset="0"/>
                        </a:rPr>
                        <a:t>гиперхолестеинемией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 с уровнем ОХ 8ммоль/л и более, и(или) курящих более 20 сигарет в день</a:t>
                      </a:r>
                    </a:p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Медработники ОМП/КМП, в </a:t>
                      </a:r>
                      <a:r>
                        <a:rPr lang="ru-RU" sz="1000" dirty="0" err="1" smtClean="0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. находящихся в составе ЦЗ</a:t>
                      </a:r>
                    </a:p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Не проводится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По направлению врача-терапевта проводится в ОМП.</a:t>
                      </a:r>
                      <a:r>
                        <a:rPr lang="en-US" sz="1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КМП,</a:t>
                      </a:r>
                      <a:r>
                        <a:rPr lang="ru-RU" sz="10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ЦЗ</a:t>
                      </a:r>
                      <a:endParaRPr lang="ru-RU" sz="1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ru-RU" sz="2000" b="1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sz="2000" b="1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ru-RU" sz="2000" b="1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sz="2000" b="1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ru-RU" sz="2000" b="1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ru-RU" sz="20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228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 eaLnBrk="0" hangingPunct="0">
              <a:buClr>
                <a:srgbClr val="90C226"/>
              </a:buClr>
              <a:buFont typeface="Arial" charset="0"/>
              <a:buNone/>
            </a:pPr>
            <a:endParaRPr lang="ru-RU" sz="1800" b="1" smtClean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indent="0" algn="just" eaLnBrk="0" hangingPunct="0">
              <a:buClr>
                <a:srgbClr val="90C226"/>
              </a:buClr>
              <a:buFont typeface="Arial" charset="0"/>
              <a:buNone/>
            </a:pPr>
            <a:endParaRPr lang="ru-RU" sz="17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928872"/>
              </p:ext>
            </p:extLst>
          </p:nvPr>
        </p:nvGraphicFramePr>
        <p:xfrm>
          <a:off x="0" y="765174"/>
          <a:ext cx="9144000" cy="5976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5092"/>
                <a:gridCol w="2992581"/>
                <a:gridCol w="2826327"/>
              </a:tblGrid>
              <a:tr h="421849">
                <a:tc rowSpan="2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Вид консультирования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Кто проводит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Когда проводится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82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В рамках диспансеризации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1162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Индивидуальное профилактическое консультирование</a:t>
                      </a:r>
                    </a:p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(продолжительность 7-10 минут)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- Фельдшер ФЗП или 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ФАПа</a:t>
                      </a:r>
                      <a:endParaRPr lang="ru-RU" sz="1600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- Медработники ОМП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КМП,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в </a:t>
                      </a:r>
                      <a:r>
                        <a:rPr lang="ru-RU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. находящихся в составе ЦЗ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Проводится на 1 этапе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30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Краткое профилактическое консультирование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(продолжительность 3-5 минут)</a:t>
                      </a:r>
                    </a:p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Врач-терапевт участковый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Проводится на 1 этапе</a:t>
                      </a:r>
                    </a:p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07409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Углубленное (индивидуальное или групповое) профилактическое консультирование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(продолжительность 30-40 минут)</a:t>
                      </a:r>
                    </a:p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- Фельдшер ФЗП или 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ФАПа</a:t>
                      </a:r>
                      <a:endParaRPr lang="ru-RU" sz="1600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- Медработники ОМП/КМП, в 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. находящихся в составе ЦЗ</a:t>
                      </a:r>
                    </a:p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Проводится на 2 этапе</a:t>
                      </a:r>
                    </a:p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-12700"/>
            <a:ext cx="88566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F497D"/>
                </a:solidFill>
                <a:latin typeface="+mn-lt"/>
                <a:ea typeface="+mj-ea"/>
                <a:cs typeface="+mj-cs"/>
              </a:rPr>
              <a:t>Виды профилактического консультирования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6325" y="44450"/>
            <a:ext cx="2376488" cy="1158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978" name="TextBox 2"/>
          <p:cNvSpPr txBox="1">
            <a:spLocks noChangeArrowheads="1"/>
          </p:cNvSpPr>
          <p:nvPr/>
        </p:nvSpPr>
        <p:spPr bwMode="auto">
          <a:xfrm>
            <a:off x="0" y="5612"/>
            <a:ext cx="9144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+mn-lt"/>
                <a:cs typeface="Arial" charset="0"/>
              </a:rPr>
              <a:t>ДИАГНОСТИЧЕСКИЕ КРИТЕРИИ ФАКТОРОВ РИСКА ВНЕСЕНЫ ИХ КОДЫ В СООТВЕТСТВИИ С МКБ-10  </a:t>
            </a:r>
            <a:endParaRPr lang="ru-RU" i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126979" name="Rectangle 1"/>
          <p:cNvSpPr>
            <a:spLocks noChangeArrowheads="1"/>
          </p:cNvSpPr>
          <p:nvPr/>
        </p:nvSpPr>
        <p:spPr bwMode="auto">
          <a:xfrm>
            <a:off x="0" y="338138"/>
            <a:ext cx="9144000" cy="649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altLang="ru-RU" sz="1600" b="1" dirty="0">
                <a:latin typeface="Calibri" pitchFamily="34" charset="0"/>
                <a:cs typeface="Times New Roman" pitchFamily="18" charset="0"/>
              </a:rPr>
              <a:t>Повышенный уровень артериального давления 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– </a:t>
            </a:r>
            <a:r>
              <a:rPr lang="ru-RU" altLang="ru-RU" sz="16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коды I10-I15 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(БОЛЕЗНИ, ХАРАКТЕРИЗУЮЩИЕСЯ ПОВЫШЕННЫМ КРОВЯНЫМ ДАВЛЕНИЕМ, САД равно или выше 140 мм </a:t>
            </a:r>
            <a:r>
              <a:rPr lang="ru-RU" altLang="ru-RU" sz="1600" dirty="0" err="1">
                <a:latin typeface="Calibri" pitchFamily="34" charset="0"/>
                <a:cs typeface="Times New Roman" pitchFamily="18" charset="0"/>
              </a:rPr>
              <a:t>рт.ст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., ДАД равно или выше 90 мм </a:t>
            </a:r>
            <a:r>
              <a:rPr lang="ru-RU" altLang="ru-RU" sz="1600" dirty="0" err="1">
                <a:latin typeface="Calibri" pitchFamily="34" charset="0"/>
                <a:cs typeface="Times New Roman" pitchFamily="18" charset="0"/>
              </a:rPr>
              <a:t>рт.ст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. либо проведение гипотензивной терапии), а также </a:t>
            </a:r>
            <a:r>
              <a:rPr lang="ru-RU" altLang="ru-RU" sz="16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код R03.0 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(ПОВЫШЕННОЕ КРОВЯНОЕ ДАВЛЕНИЕ ПРИ ОТСУТСТВИИ ДИАГНОЗА ГИПЕРТЕНЗИИ)</a:t>
            </a:r>
          </a:p>
          <a:p>
            <a:pPr indent="450850" algn="just" eaLnBrk="0" hangingPunct="0"/>
            <a:r>
              <a:rPr lang="ru-RU" altLang="ru-RU" sz="1600" b="1" dirty="0" err="1">
                <a:latin typeface="Calibri" pitchFamily="34" charset="0"/>
                <a:cs typeface="Times New Roman" pitchFamily="18" charset="0"/>
              </a:rPr>
              <a:t>Дислипидемия</a:t>
            </a:r>
            <a:r>
              <a:rPr lang="ru-RU" altLang="ru-RU" sz="16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- </a:t>
            </a:r>
            <a:r>
              <a:rPr lang="ru-RU" altLang="ru-RU" sz="16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код Е 78 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(отклонение от нормы одного или более показателей липидного обмена:</a:t>
            </a:r>
          </a:p>
          <a:p>
            <a:pPr indent="450850" algn="just" eaLnBrk="0" hangingPunct="0"/>
            <a:r>
              <a:rPr lang="ru-RU" altLang="ru-RU" sz="1600" u="sng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ОХ 5 </a:t>
            </a:r>
            <a:r>
              <a:rPr lang="ru-RU" altLang="ru-RU" sz="1600" u="sng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ммоль</a:t>
            </a:r>
            <a:r>
              <a:rPr lang="ru-RU" altLang="ru-RU" sz="1600" u="sng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/л и более;  </a:t>
            </a:r>
          </a:p>
          <a:p>
            <a:pPr indent="450850" algn="just" eaLnBrk="0" hangingPunct="0"/>
            <a:r>
              <a:rPr lang="ru-RU" altLang="ru-RU" sz="1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ХЛВП 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у мужчин менее 1,0 </a:t>
            </a:r>
            <a:r>
              <a:rPr lang="ru-RU" altLang="ru-RU" sz="1600" dirty="0" err="1">
                <a:latin typeface="Calibri" pitchFamily="34" charset="0"/>
                <a:cs typeface="Times New Roman" pitchFamily="18" charset="0"/>
              </a:rPr>
              <a:t>ммоль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/л, у женщин менее 1.2 </a:t>
            </a:r>
            <a:r>
              <a:rPr lang="ru-RU" altLang="ru-RU" sz="1600" dirty="0" err="1">
                <a:latin typeface="Calibri" pitchFamily="34" charset="0"/>
                <a:cs typeface="Times New Roman" pitchFamily="18" charset="0"/>
              </a:rPr>
              <a:t>ммоль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/л; </a:t>
            </a:r>
          </a:p>
          <a:p>
            <a:pPr indent="450850" algn="just" eaLnBrk="0" hangingPunct="0"/>
            <a:r>
              <a:rPr lang="ru-RU" altLang="ru-RU" sz="1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ХЛНП 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более 3 </a:t>
            </a:r>
            <a:r>
              <a:rPr lang="ru-RU" altLang="ru-RU" sz="1600" dirty="0" err="1">
                <a:latin typeface="Calibri" pitchFamily="34" charset="0"/>
                <a:cs typeface="Times New Roman" pitchFamily="18" charset="0"/>
              </a:rPr>
              <a:t>ммоль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/л; </a:t>
            </a:r>
          </a:p>
          <a:p>
            <a:pPr indent="450850" algn="just" eaLnBrk="0" hangingPunct="0"/>
            <a:r>
              <a:rPr lang="ru-RU" altLang="ru-RU" sz="1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триглицериды 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более 1,7 </a:t>
            </a:r>
            <a:r>
              <a:rPr lang="ru-RU" altLang="ru-RU" sz="1600" dirty="0" err="1">
                <a:latin typeface="Calibri" pitchFamily="34" charset="0"/>
                <a:cs typeface="Times New Roman" pitchFamily="18" charset="0"/>
              </a:rPr>
              <a:t>ммоль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/л)</a:t>
            </a:r>
          </a:p>
          <a:p>
            <a:pPr indent="450850" algn="just" eaLnBrk="0" hangingPunct="0"/>
            <a:r>
              <a:rPr lang="ru-RU" altLang="ru-RU" sz="1600" b="1" dirty="0">
                <a:latin typeface="Calibri" pitchFamily="34" charset="0"/>
                <a:cs typeface="Times New Roman" pitchFamily="18" charset="0"/>
              </a:rPr>
              <a:t>Гипергликемия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 - </a:t>
            </a:r>
            <a:r>
              <a:rPr lang="ru-RU" altLang="ru-RU" sz="16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код R73.9 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(уровень глюкозы плазмы натощак 6,1 </a:t>
            </a:r>
            <a:r>
              <a:rPr lang="ru-RU" altLang="ru-RU" sz="1600" dirty="0" err="1">
                <a:latin typeface="Calibri" pitchFamily="34" charset="0"/>
                <a:cs typeface="Times New Roman" pitchFamily="18" charset="0"/>
              </a:rPr>
              <a:t>ммоль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/л и более) </a:t>
            </a:r>
            <a:r>
              <a:rPr lang="ru-RU" altLang="ru-RU" sz="16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либо наличие сахарного диабета, в том числе в случае, если в результате эффективной терапии достигнута </a:t>
            </a:r>
            <a:r>
              <a:rPr lang="ru-RU" altLang="ru-RU" sz="1600" b="1" dirty="0" err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нормогликемия</a:t>
            </a:r>
            <a:r>
              <a:rPr lang="ru-RU" altLang="ru-RU" sz="16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indent="450850" algn="just" eaLnBrk="0" hangingPunct="0"/>
            <a:r>
              <a:rPr lang="ru-RU" altLang="ru-RU" sz="1600" b="1" dirty="0">
                <a:latin typeface="Calibri" pitchFamily="34" charset="0"/>
                <a:cs typeface="Times New Roman" pitchFamily="18" charset="0"/>
              </a:rPr>
              <a:t>Курение табака 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- </a:t>
            </a:r>
            <a:r>
              <a:rPr lang="ru-RU" altLang="ru-RU" sz="16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код Z72.0 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(ежедневное выкуривание по крайней мере одной сигареты и более)</a:t>
            </a:r>
          </a:p>
          <a:p>
            <a:pPr indent="450850" algn="just" eaLnBrk="0" hangingPunct="0"/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Нерациональное питание – </a:t>
            </a:r>
            <a:r>
              <a:rPr lang="ru-RU" altLang="ru-RU" sz="16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код Z72.4 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(избыточное потребление пищи, жиров, углеводов, потребление соли более 5 гр. в сутки, потребление овощей и фруктов менее 400 гр. или менее 4-6 порций)</a:t>
            </a:r>
          </a:p>
          <a:p>
            <a:pPr indent="450850" algn="just" eaLnBrk="0" hangingPunct="0"/>
            <a:r>
              <a:rPr lang="ru-RU" altLang="ru-RU" sz="1600" b="1" dirty="0">
                <a:latin typeface="Calibri" pitchFamily="34" charset="0"/>
                <a:cs typeface="Times New Roman" pitchFamily="18" charset="0"/>
              </a:rPr>
              <a:t>Избыточная масса тела 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- </a:t>
            </a:r>
            <a:r>
              <a:rPr lang="ru-RU" altLang="ru-RU" sz="16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код R63.5 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(индекс массы тела 25-29,9 кг/м2 и более)</a:t>
            </a:r>
          </a:p>
          <a:p>
            <a:pPr indent="450850" algn="just" eaLnBrk="0" hangingPunct="0"/>
            <a:r>
              <a:rPr lang="ru-RU" altLang="ru-RU" sz="1600" b="1" dirty="0">
                <a:latin typeface="Calibri" pitchFamily="34" charset="0"/>
                <a:cs typeface="Times New Roman" pitchFamily="18" charset="0"/>
              </a:rPr>
              <a:t>Ожирение 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- </a:t>
            </a:r>
            <a:r>
              <a:rPr lang="ru-RU" altLang="ru-RU" sz="16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код Е 66 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(индекс массы тела 30 кг/м2 и более)</a:t>
            </a:r>
          </a:p>
          <a:p>
            <a:pPr indent="450850" algn="just" eaLnBrk="0" hangingPunct="0"/>
            <a:r>
              <a:rPr lang="ru-RU" altLang="ru-RU" sz="1600" b="1" dirty="0">
                <a:latin typeface="Calibri" pitchFamily="34" charset="0"/>
                <a:cs typeface="Times New Roman" pitchFamily="18" charset="0"/>
              </a:rPr>
              <a:t>Низкая физическая активность 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- </a:t>
            </a:r>
            <a:r>
              <a:rPr lang="ru-RU" altLang="ru-RU" sz="16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код Z72.3 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(ходьба в умеренном или быстром темпе менее 30 минут в день)</a:t>
            </a:r>
          </a:p>
          <a:p>
            <a:pPr indent="450850" algn="just" eaLnBrk="0" hangingPunct="0"/>
            <a:r>
              <a:rPr lang="ru-RU" altLang="ru-RU" sz="1600" b="1" dirty="0">
                <a:latin typeface="Calibri" pitchFamily="34" charset="0"/>
                <a:cs typeface="Times New Roman" pitchFamily="18" charset="0"/>
              </a:rPr>
              <a:t>Риск пагубного потребления алкоголя - </a:t>
            </a:r>
            <a:r>
              <a:rPr lang="ru-RU" altLang="ru-RU" sz="16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код Z72.1 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(УПОТРЕБЛЕНИЕ АЛКОГОЛЯ)</a:t>
            </a:r>
          </a:p>
          <a:p>
            <a:pPr indent="450850" algn="just" eaLnBrk="0" hangingPunct="0"/>
            <a:r>
              <a:rPr lang="ru-RU" altLang="ru-RU" sz="1600" b="1" dirty="0">
                <a:latin typeface="Calibri" pitchFamily="34" charset="0"/>
                <a:cs typeface="Times New Roman" pitchFamily="18" charset="0"/>
              </a:rPr>
              <a:t>Риск потребления наркотических средств и психотропных веществ без назначения врача - </a:t>
            </a:r>
            <a:r>
              <a:rPr lang="ru-RU" altLang="ru-RU" sz="16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код Z72.2 </a:t>
            </a:r>
            <a:r>
              <a:rPr lang="ru-RU" altLang="ru-RU" sz="1600" dirty="0">
                <a:latin typeface="Calibri" pitchFamily="34" charset="0"/>
                <a:cs typeface="Times New Roman" pitchFamily="18" charset="0"/>
              </a:rPr>
              <a:t>(УПОТРЕБЛЕНИЕ НАРКОТИКОВ)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964613" cy="5400675"/>
          </a:xfrm>
        </p:spPr>
        <p:txBody>
          <a:bodyPr rtlCol="0">
            <a:normAutofit fontScale="250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/>
              <a:t>Отягощенная наследственность по сердечно-сосудистым заболеваниям </a:t>
            </a:r>
            <a:r>
              <a:rPr lang="ru-RU" sz="7200" dirty="0" smtClean="0"/>
              <a:t>– </a:t>
            </a:r>
            <a:r>
              <a:rPr lang="ru-RU" altLang="ru-RU" sz="7200" dirty="0" smtClean="0">
                <a:cs typeface="Times New Roman" pitchFamily="18" charset="0"/>
              </a:rPr>
              <a:t>при </a:t>
            </a:r>
            <a:r>
              <a:rPr lang="ru-RU" altLang="ru-RU" sz="7200" dirty="0" smtClean="0">
                <a:cs typeface="Times New Roman" pitchFamily="18" charset="0"/>
              </a:rPr>
              <a:t>наличии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7200" dirty="0">
                <a:cs typeface="Times New Roman" pitchFamily="18" charset="0"/>
              </a:rPr>
              <a:t>	</a:t>
            </a:r>
            <a:r>
              <a:rPr lang="ru-RU" altLang="ru-RU" sz="7200" dirty="0" smtClean="0">
                <a:cs typeface="Times New Roman" pitchFamily="18" charset="0"/>
              </a:rPr>
              <a:t>ИНФАРКТА </a:t>
            </a:r>
            <a:r>
              <a:rPr lang="ru-RU" altLang="ru-RU" sz="7200" dirty="0" smtClean="0">
                <a:cs typeface="Times New Roman" pitchFamily="18" charset="0"/>
              </a:rPr>
              <a:t>МИОКАРДА -</a:t>
            </a:r>
            <a:r>
              <a:rPr lang="ru-RU" altLang="ru-RU" sz="72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altLang="ru-RU" sz="7200" b="1" dirty="0">
                <a:solidFill>
                  <a:srgbClr val="C00000"/>
                </a:solidFill>
                <a:cs typeface="Times New Roman" pitchFamily="18" charset="0"/>
              </a:rPr>
              <a:t>код </a:t>
            </a:r>
            <a:r>
              <a:rPr lang="en-US" altLang="ru-RU" sz="7200" b="1" dirty="0">
                <a:solidFill>
                  <a:srgbClr val="C00000"/>
                </a:solidFill>
                <a:cs typeface="Times New Roman" pitchFamily="18" charset="0"/>
              </a:rPr>
              <a:t>Z</a:t>
            </a:r>
            <a:r>
              <a:rPr lang="ru-RU" altLang="ru-RU" sz="7200" b="1" dirty="0">
                <a:solidFill>
                  <a:srgbClr val="C00000"/>
                </a:solidFill>
                <a:cs typeface="Times New Roman" pitchFamily="18" charset="0"/>
              </a:rPr>
              <a:t> 8</a:t>
            </a:r>
            <a:r>
              <a:rPr lang="en-US" altLang="ru-RU" sz="7200" b="1" dirty="0">
                <a:solidFill>
                  <a:srgbClr val="C00000"/>
                </a:solidFill>
                <a:cs typeface="Times New Roman" pitchFamily="18" charset="0"/>
              </a:rPr>
              <a:t>2</a:t>
            </a:r>
            <a:r>
              <a:rPr lang="ru-RU" altLang="ru-RU" sz="7200" b="1" dirty="0">
                <a:solidFill>
                  <a:srgbClr val="C00000"/>
                </a:solidFill>
                <a:cs typeface="Times New Roman" pitchFamily="18" charset="0"/>
              </a:rPr>
              <a:t>.4 </a:t>
            </a:r>
            <a:endParaRPr lang="ru-RU" altLang="ru-RU" sz="72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7200" dirty="0">
                <a:cs typeface="Times New Roman" pitchFamily="18" charset="0"/>
              </a:rPr>
              <a:t> </a:t>
            </a:r>
            <a:r>
              <a:rPr lang="ru-RU" altLang="ru-RU" sz="7200" dirty="0" smtClean="0">
                <a:cs typeface="Times New Roman" pitchFamily="18" charset="0"/>
              </a:rPr>
              <a:t>   </a:t>
            </a:r>
            <a:r>
              <a:rPr lang="ru-RU" altLang="ru-RU" sz="7200" dirty="0" smtClean="0">
                <a:cs typeface="Times New Roman" pitchFamily="18" charset="0"/>
              </a:rPr>
              <a:t>  </a:t>
            </a:r>
            <a:r>
              <a:rPr lang="ru-RU" altLang="ru-RU" sz="7200" dirty="0" smtClean="0">
                <a:cs typeface="Times New Roman" pitchFamily="18" charset="0"/>
              </a:rPr>
              <a:t>МОЗГОВОГО ИНСУЛЬТА - </a:t>
            </a:r>
            <a:r>
              <a:rPr lang="ru-RU" altLang="ru-RU" sz="7200" b="1" dirty="0">
                <a:solidFill>
                  <a:srgbClr val="C00000"/>
                </a:solidFill>
                <a:cs typeface="Times New Roman" pitchFamily="18" charset="0"/>
              </a:rPr>
              <a:t>код </a:t>
            </a:r>
            <a:r>
              <a:rPr lang="en-US" altLang="ru-RU" sz="7200" b="1" dirty="0">
                <a:solidFill>
                  <a:srgbClr val="C00000"/>
                </a:solidFill>
                <a:cs typeface="Times New Roman" pitchFamily="18" charset="0"/>
              </a:rPr>
              <a:t>Z</a:t>
            </a:r>
            <a:r>
              <a:rPr lang="ru-RU" altLang="ru-RU" sz="7200" b="1" dirty="0">
                <a:solidFill>
                  <a:srgbClr val="C00000"/>
                </a:solidFill>
                <a:cs typeface="Times New Roman" pitchFamily="18" charset="0"/>
              </a:rPr>
              <a:t> 8</a:t>
            </a:r>
            <a:r>
              <a:rPr lang="en-US" altLang="ru-RU" sz="7200" b="1" dirty="0">
                <a:solidFill>
                  <a:srgbClr val="C00000"/>
                </a:solidFill>
                <a:cs typeface="Times New Roman" pitchFamily="18" charset="0"/>
              </a:rPr>
              <a:t>2</a:t>
            </a:r>
            <a:r>
              <a:rPr lang="ru-RU" altLang="ru-RU" sz="7200" b="1" dirty="0" smtClean="0">
                <a:solidFill>
                  <a:srgbClr val="C00000"/>
                </a:solidFill>
                <a:cs typeface="Times New Roman" pitchFamily="18" charset="0"/>
              </a:rPr>
              <a:t>.3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7200" i="1" dirty="0">
                <a:cs typeface="Times New Roman" pitchFamily="18" charset="0"/>
              </a:rPr>
              <a:t>у</a:t>
            </a:r>
            <a:r>
              <a:rPr lang="ru-RU" altLang="ru-RU" sz="7200" i="1" dirty="0" smtClean="0">
                <a:cs typeface="Times New Roman" pitchFamily="18" charset="0"/>
              </a:rPr>
              <a:t> близких родственников (матери или родных сестер в возрасте до 65 лет, или у отца и родных братьев в возрасте до 55 лет).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/>
              <a:t>Отягощенная наследственность по </a:t>
            </a:r>
            <a:r>
              <a:rPr lang="ru-RU" sz="7200" b="1" dirty="0" smtClean="0"/>
              <a:t>злокачественным новообразованиям – </a:t>
            </a:r>
            <a:r>
              <a:rPr lang="ru-RU" altLang="ru-RU" sz="7200" b="1" dirty="0">
                <a:solidFill>
                  <a:srgbClr val="C00000"/>
                </a:solidFill>
                <a:cs typeface="Times New Roman" pitchFamily="18" charset="0"/>
              </a:rPr>
              <a:t>код </a:t>
            </a:r>
            <a:r>
              <a:rPr lang="en-US" altLang="ru-RU" sz="7200" b="1" dirty="0">
                <a:solidFill>
                  <a:srgbClr val="C00000"/>
                </a:solidFill>
                <a:cs typeface="Times New Roman" pitchFamily="18" charset="0"/>
              </a:rPr>
              <a:t>Z</a:t>
            </a:r>
            <a:r>
              <a:rPr lang="ru-RU" altLang="ru-RU" sz="72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altLang="ru-RU" sz="7200" b="1" dirty="0" smtClean="0">
                <a:solidFill>
                  <a:srgbClr val="C00000"/>
                </a:solidFill>
                <a:cs typeface="Times New Roman" pitchFamily="18" charset="0"/>
              </a:rPr>
              <a:t>8</a:t>
            </a:r>
            <a:r>
              <a:rPr lang="ru-RU" altLang="ru-RU" sz="7200" b="1" dirty="0">
                <a:solidFill>
                  <a:srgbClr val="C00000"/>
                </a:solidFill>
                <a:cs typeface="Times New Roman" pitchFamily="18" charset="0"/>
              </a:rPr>
              <a:t>0</a:t>
            </a:r>
            <a:r>
              <a:rPr lang="ru-RU" altLang="ru-RU" sz="72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C00000"/>
                </a:solidFill>
                <a:cs typeface="Times New Roman" pitchFamily="18" charset="0"/>
              </a:rPr>
              <a:t>	</a:t>
            </a:r>
            <a:r>
              <a:rPr lang="ru-RU" sz="7200" dirty="0" smtClean="0"/>
              <a:t>наличие у </a:t>
            </a:r>
            <a:r>
              <a:rPr lang="ru-RU" sz="7200" dirty="0"/>
              <a:t>близких родственников в молодом или среднем возрасте или в нескольких поколениях </a:t>
            </a:r>
            <a:r>
              <a:rPr lang="ru-RU" sz="7200" dirty="0" smtClean="0"/>
              <a:t>ЗН</a:t>
            </a:r>
            <a:r>
              <a:rPr lang="ru-RU" sz="7200" b="1" dirty="0">
                <a:cs typeface="Times New Roman" pitchFamily="18" charset="0"/>
              </a:rPr>
              <a:t>.</a:t>
            </a:r>
            <a:r>
              <a:rPr lang="ru-RU" sz="7200" b="1" dirty="0" smtClean="0">
                <a:solidFill>
                  <a:srgbClr val="C00000"/>
                </a:solidFill>
                <a:cs typeface="Times New Roman" pitchFamily="18" charset="0"/>
              </a:rPr>
              <a:t>			</a:t>
            </a:r>
            <a:endParaRPr lang="ru-RU" sz="7200" dirty="0" smtClean="0"/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/>
              <a:t>Отягощенная наследственность </a:t>
            </a:r>
            <a:r>
              <a:rPr lang="ru-RU" sz="7200" b="1" dirty="0" smtClean="0"/>
              <a:t>по хроническим болезням нижних дыхательных путей - </a:t>
            </a:r>
            <a:r>
              <a:rPr lang="ru-RU" altLang="ru-RU" sz="7200" b="1" dirty="0">
                <a:solidFill>
                  <a:srgbClr val="C00000"/>
                </a:solidFill>
                <a:cs typeface="Times New Roman" pitchFamily="18" charset="0"/>
              </a:rPr>
              <a:t>код </a:t>
            </a:r>
            <a:r>
              <a:rPr lang="en-US" altLang="ru-RU" sz="7200" b="1" dirty="0">
                <a:solidFill>
                  <a:srgbClr val="C00000"/>
                </a:solidFill>
                <a:cs typeface="Times New Roman" pitchFamily="18" charset="0"/>
              </a:rPr>
              <a:t>Z</a:t>
            </a:r>
            <a:r>
              <a:rPr lang="ru-RU" altLang="ru-RU" sz="72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altLang="ru-RU" sz="7200" b="1" dirty="0" smtClean="0">
                <a:solidFill>
                  <a:srgbClr val="C00000"/>
                </a:solidFill>
                <a:cs typeface="Times New Roman" pitchFamily="18" charset="0"/>
              </a:rPr>
              <a:t>82.5 </a:t>
            </a:r>
            <a:r>
              <a:rPr lang="ru-RU" sz="7200" dirty="0"/>
              <a:t>наличие у близких родственников в молодом или среднем </a:t>
            </a:r>
            <a:r>
              <a:rPr lang="ru-RU" sz="7200" dirty="0" smtClean="0"/>
              <a:t>возрасте.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/>
              <a:t>Отягощенная наследственность </a:t>
            </a:r>
            <a:r>
              <a:rPr lang="ru-RU" sz="7200" b="1" dirty="0" smtClean="0"/>
              <a:t>по сахарному диабету - </a:t>
            </a:r>
            <a:r>
              <a:rPr lang="ru-RU" altLang="ru-RU" sz="7200" b="1" dirty="0">
                <a:solidFill>
                  <a:srgbClr val="C00000"/>
                </a:solidFill>
                <a:cs typeface="Times New Roman" pitchFamily="18" charset="0"/>
              </a:rPr>
              <a:t>код </a:t>
            </a:r>
            <a:r>
              <a:rPr lang="en-US" altLang="ru-RU" sz="7200" b="1" dirty="0">
                <a:solidFill>
                  <a:srgbClr val="C00000"/>
                </a:solidFill>
                <a:cs typeface="Times New Roman" pitchFamily="18" charset="0"/>
              </a:rPr>
              <a:t>Z</a:t>
            </a:r>
            <a:r>
              <a:rPr lang="ru-RU" altLang="ru-RU" sz="72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altLang="ru-RU" sz="7200" b="1" dirty="0" smtClean="0">
                <a:solidFill>
                  <a:srgbClr val="C00000"/>
                </a:solidFill>
                <a:cs typeface="Times New Roman" pitchFamily="18" charset="0"/>
              </a:rPr>
              <a:t>83.3 </a:t>
            </a:r>
            <a:r>
              <a:rPr lang="ru-RU" sz="7200" dirty="0"/>
              <a:t>наличие у близких родственников в молодом или среднем возрасте.</a:t>
            </a:r>
            <a:endParaRPr lang="ru-RU" sz="7200" b="1" dirty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/>
              <a:t>Суммарный относительный сердечно-сосудистый риск </a:t>
            </a:r>
            <a:r>
              <a:rPr lang="ru-RU" sz="7200" dirty="0" smtClean="0"/>
              <a:t>устанавливается у гражданин в возрасте от 21 до 39 лет, суммарный абсолютный сердечно - сосудистый риск устанавливается у граждан в возрасте от 42 до 63 лет при отсутствии выявленных заболеваний, связанных с атеросклерозом</a:t>
            </a:r>
            <a:r>
              <a:rPr lang="ru-RU" sz="7200" dirty="0" smtClean="0"/>
              <a:t>.</a:t>
            </a:r>
            <a:r>
              <a:rPr lang="ru-RU" sz="7200" dirty="0">
                <a:solidFill>
                  <a:srgbClr val="C00000"/>
                </a:solidFill>
              </a:rPr>
              <a:t> </a:t>
            </a:r>
            <a:endParaRPr lang="ru-RU" sz="7200" dirty="0" smtClean="0">
              <a:solidFill>
                <a:srgbClr val="C0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>
                <a:solidFill>
                  <a:srgbClr val="C00000"/>
                </a:solidFill>
              </a:rPr>
              <a:t>!!! </a:t>
            </a:r>
            <a:r>
              <a:rPr lang="ru-RU" sz="7200" dirty="0"/>
              <a:t>У граждан в возрасте старше 65 лет и у граждан, имеющих сердечно-сосудистые заболевания, сахарный диабет второго типа и хроническое заболевание почек, уровень абсолютного сердечно-сосудистого риска </a:t>
            </a:r>
            <a:r>
              <a:rPr lang="ru-RU" sz="7200" dirty="0">
                <a:solidFill>
                  <a:srgbClr val="C00000"/>
                </a:solidFill>
              </a:rPr>
              <a:t>является очень высоким </a:t>
            </a:r>
            <a:r>
              <a:rPr lang="ru-RU" sz="7200" dirty="0"/>
              <a:t>и по шкале сердечно-сосудистого риска не рассчитывается</a:t>
            </a:r>
            <a:endParaRPr lang="ru-RU" sz="6400" b="1" dirty="0">
              <a:solidFill>
                <a:srgbClr val="C0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b="1" dirty="0">
                <a:solidFill>
                  <a:srgbClr val="C00000"/>
                </a:solidFill>
              </a:rPr>
              <a:t>Приложение N 2 к порядку проведения диспансеризации определенных групп взрослого населения 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dirty="0" smtClean="0"/>
              <a:t>	</a:t>
            </a:r>
            <a:endParaRPr lang="ru-RU" sz="5600" dirty="0"/>
          </a:p>
        </p:txBody>
      </p:sp>
      <p:sp>
        <p:nvSpPr>
          <p:cNvPr id="128003" name="Заголовок 4"/>
          <p:cNvSpPr>
            <a:spLocks noGrp="1"/>
          </p:cNvSpPr>
          <p:nvPr>
            <p:ph type="title"/>
          </p:nvPr>
        </p:nvSpPr>
        <p:spPr>
          <a:xfrm>
            <a:off x="34925" y="0"/>
            <a:ext cx="9109075" cy="708025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+mn-lt"/>
                <a:cs typeface="Arial" charset="0"/>
              </a:rPr>
              <a:t>ДИАГНОСТИЧЕСКИЕ КРИТЕРИИ ФАКТОРОВ РИСКА ВНЕСЕНЫ ИХ КОДЫ В СООТВЕТСТВИИ С МКБ-10  </a:t>
            </a:r>
            <a:endParaRPr lang="ru-RU" sz="2000" i="1" dirty="0" smtClean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CC3300"/>
                </a:solidFill>
                <a:latin typeface="+mn-lt"/>
                <a:ea typeface="+mn-ea"/>
                <a:cs typeface="+mn-cs"/>
              </a:rPr>
              <a:t>ОФОРМЛЕНИЕ МЕДИЦИНСКОЙ ДОКУМЕНТАЦИИ</a:t>
            </a:r>
            <a:endParaRPr lang="ru-RU" sz="2800" i="1" dirty="0" smtClean="0">
              <a:solidFill>
                <a:srgbClr val="CC33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8569325" cy="5183187"/>
          </a:xfrm>
        </p:spPr>
        <p:txBody>
          <a:bodyPr rtlCol="0"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На основе сведений о прохождении гражданином диспансеризации медицинским работником отделения (кабинета) медицинской профилактики, а также фельдшерского здравпункта или ФАП по результатам исследований, проведенных в рамках диспансеризации в данном фельдшерском здравпункте или фельдшерско-акушерском пункте, заполняется </a:t>
            </a:r>
            <a:r>
              <a:rPr lang="ru-RU" b="1" dirty="0" smtClean="0">
                <a:solidFill>
                  <a:srgbClr val="C00000"/>
                </a:solidFill>
              </a:rPr>
              <a:t>карта учета диспансеризации</a:t>
            </a:r>
            <a:r>
              <a:rPr lang="ru-RU" dirty="0" smtClean="0"/>
              <a:t>, которая подшивается в медицинскую карту амбулаторного больного.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Результаты исследований, проводимых с периодичностью 1 раз в 2 года, учитываются в карте учета диспансеризации при совпадении года их проведения с исследованиями, проводимыми 1 раз в 3 года (совпадения происходят 1 раз в 6 лет). Остальные исследования, проводимые с периодичностью 1 раз в 2 года, учитываются отдельно в карте учета диспансеризации.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Результаты исследований и осмотров, входящих в объем диспансеризации, вносятся в медицинскую карту амбулаторного больного с пометкой «Диспансеризация».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baseline="30000" dirty="0" smtClean="0"/>
              <a:t>	*</a:t>
            </a:r>
            <a:r>
              <a:rPr lang="ru-RU" sz="2900" b="1" dirty="0" smtClean="0"/>
              <a:t>Приказ МЗ РФ от 15 декабря 2014 г. № 834н «Об утверждении унифицированных форм медицинской документации, используемых в медицинских организациях, оказывающих медицинскую помощь в амбулаторных условиях, и порядков по их заполнению».</a:t>
            </a:r>
            <a:endParaRPr lang="ru-RU" sz="29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Заголовок 4"/>
          <p:cNvSpPr>
            <a:spLocks noGrp="1"/>
          </p:cNvSpPr>
          <p:nvPr>
            <p:ph type="title"/>
          </p:nvPr>
        </p:nvSpPr>
        <p:spPr>
          <a:xfrm>
            <a:off x="204788" y="0"/>
            <a:ext cx="8939212" cy="576263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Критерии эффективности диспансеризации – п. 19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388" y="692150"/>
            <a:ext cx="8640762" cy="5434013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arenR"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охват диспансеризацией населения, </a:t>
            </a:r>
            <a:r>
              <a:rPr lang="ru-RU" sz="1800" dirty="0" smtClean="0"/>
              <a:t>подлежащего диспансеризации </a:t>
            </a:r>
            <a:br>
              <a:rPr lang="ru-RU" sz="1800" dirty="0" smtClean="0"/>
            </a:br>
            <a:r>
              <a:rPr lang="ru-RU" sz="1800" dirty="0" smtClean="0"/>
              <a:t>в текущем году (плановое значение – </a:t>
            </a:r>
            <a:r>
              <a:rPr lang="ru-RU" sz="1800" b="1" i="1" dirty="0" smtClean="0">
                <a:solidFill>
                  <a:srgbClr val="C00000"/>
                </a:solidFill>
              </a:rPr>
              <a:t>не менее 63 %</a:t>
            </a:r>
            <a:r>
              <a:rPr lang="ru-RU" sz="1800" dirty="0" smtClean="0"/>
              <a:t>); </a:t>
            </a:r>
          </a:p>
          <a:p>
            <a:pPr algn="just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arenR"/>
              <a:defRPr/>
            </a:pPr>
            <a:r>
              <a:rPr lang="ru-RU" sz="1800" dirty="0" smtClean="0"/>
              <a:t>охват </a:t>
            </a:r>
            <a:r>
              <a:rPr lang="ru-RU" sz="1800" b="1" dirty="0" smtClean="0">
                <a:solidFill>
                  <a:srgbClr val="C00000"/>
                </a:solidFill>
              </a:rPr>
              <a:t>индивидуальным профилактическим консультированием </a:t>
            </a:r>
            <a:r>
              <a:rPr lang="ru-RU" sz="1800" dirty="0" smtClean="0"/>
              <a:t>на первом этапе диспансеризации граждан, имеющих высокий относительный и высокий </a:t>
            </a:r>
            <a:br>
              <a:rPr lang="ru-RU" sz="1800" dirty="0" smtClean="0"/>
            </a:br>
            <a:r>
              <a:rPr lang="ru-RU" sz="1800" dirty="0" smtClean="0"/>
              <a:t>и очень высокий абсолютный ССР, </a:t>
            </a:r>
            <a:r>
              <a:rPr lang="ru-RU" sz="1800" b="1" i="1" dirty="0" smtClean="0">
                <a:solidFill>
                  <a:srgbClr val="C00000"/>
                </a:solidFill>
              </a:rPr>
              <a:t>не менее 90% </a:t>
            </a:r>
            <a:r>
              <a:rPr lang="ru-RU" sz="1800" dirty="0" smtClean="0"/>
              <a:t>от общего их числа;</a:t>
            </a:r>
          </a:p>
          <a:p>
            <a:pPr algn="just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arenR"/>
              <a:defRPr/>
            </a:pPr>
            <a:r>
              <a:rPr lang="ru-RU" sz="1800" dirty="0" smtClean="0"/>
              <a:t>охват</a:t>
            </a: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углубленным (индивидуальным или групповым) профилактическим консультированием </a:t>
            </a:r>
            <a:r>
              <a:rPr lang="ru-RU" sz="1800" dirty="0" smtClean="0"/>
              <a:t>на втором этапе диспансеризации граждан в возрасте                               </a:t>
            </a:r>
            <a:r>
              <a:rPr lang="ru-RU" sz="1800" u="sng" dirty="0" smtClean="0"/>
              <a:t>до 72 лет </a:t>
            </a:r>
            <a:r>
              <a:rPr lang="ru-RU" sz="1800" dirty="0" smtClean="0"/>
              <a:t>с впервые выявленной </a:t>
            </a:r>
            <a:r>
              <a:rPr lang="ru-RU" sz="1800" b="1" dirty="0" smtClean="0">
                <a:solidFill>
                  <a:srgbClr val="C00000"/>
                </a:solidFill>
              </a:rPr>
              <a:t>ИБС, ЦВБ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/>
              <a:t>или болезнями, характеризующимися повышенным </a:t>
            </a:r>
            <a:r>
              <a:rPr lang="ru-RU" sz="1800" b="1" dirty="0" smtClean="0">
                <a:solidFill>
                  <a:srgbClr val="C00000"/>
                </a:solidFill>
              </a:rPr>
              <a:t>АД</a:t>
            </a:r>
            <a:r>
              <a:rPr lang="ru-RU" sz="1800" dirty="0" smtClean="0">
                <a:solidFill>
                  <a:srgbClr val="C00000"/>
                </a:solidFill>
              </a:rPr>
              <a:t>,</a:t>
            </a:r>
            <a:r>
              <a:rPr lang="ru-RU" sz="1800" dirty="0" smtClean="0"/>
              <a:t> </a:t>
            </a:r>
            <a:r>
              <a:rPr lang="ru-RU" sz="1800" b="1" i="1" dirty="0" smtClean="0">
                <a:solidFill>
                  <a:srgbClr val="C00000"/>
                </a:solidFill>
              </a:rPr>
              <a:t>не менее 70 %</a:t>
            </a:r>
            <a:r>
              <a:rPr lang="ru-RU" sz="1800" b="1" i="1" dirty="0" smtClean="0"/>
              <a:t> </a:t>
            </a:r>
            <a:r>
              <a:rPr lang="ru-RU" sz="1800" dirty="0" smtClean="0"/>
              <a:t>от общего их числа;</a:t>
            </a:r>
          </a:p>
          <a:p>
            <a:pPr algn="just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arenR"/>
              <a:defRPr/>
            </a:pPr>
            <a:r>
              <a:rPr lang="ru-RU" sz="1800" dirty="0" smtClean="0"/>
              <a:t>охват </a:t>
            </a:r>
            <a:r>
              <a:rPr lang="ru-RU" sz="1800" b="1" dirty="0" smtClean="0">
                <a:solidFill>
                  <a:srgbClr val="C00000"/>
                </a:solidFill>
              </a:rPr>
              <a:t>углубленным (индивидуальным или групповым) профилактическим консультированием </a:t>
            </a:r>
            <a:r>
              <a:rPr lang="ru-RU" sz="1800" dirty="0" smtClean="0"/>
              <a:t>на втором этапе диспансеризации граждан в возрасте                              </a:t>
            </a:r>
            <a:r>
              <a:rPr lang="ru-RU" sz="1800" u="sng" dirty="0" smtClean="0"/>
              <a:t>до 72 лет</a:t>
            </a:r>
            <a:r>
              <a:rPr lang="ru-RU" sz="1800" dirty="0" smtClean="0"/>
              <a:t>, имеющих </a:t>
            </a:r>
            <a:r>
              <a:rPr lang="ru-RU" sz="1800" b="1" dirty="0" smtClean="0">
                <a:solidFill>
                  <a:srgbClr val="C00000"/>
                </a:solidFill>
              </a:rPr>
              <a:t>риск пагубного потребления </a:t>
            </a:r>
            <a:r>
              <a:rPr lang="ru-RU" sz="1800" dirty="0" smtClean="0"/>
              <a:t>алкоголя и (или) риск потребления наркотических средств и психотропных веществ без назначения врача, </a:t>
            </a:r>
            <a:r>
              <a:rPr lang="ru-RU" sz="1800" b="1" i="1" dirty="0" smtClean="0">
                <a:solidFill>
                  <a:srgbClr val="C00000"/>
                </a:solidFill>
              </a:rPr>
              <a:t>не менее 70% </a:t>
            </a:r>
            <a:r>
              <a:rPr lang="ru-RU" sz="1800" dirty="0" smtClean="0"/>
              <a:t>от общего их числа;</a:t>
            </a:r>
          </a:p>
          <a:p>
            <a:pPr algn="just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arenR"/>
              <a:defRPr/>
            </a:pPr>
            <a:r>
              <a:rPr lang="ru-RU" sz="1800" dirty="0" smtClean="0"/>
              <a:t>охват </a:t>
            </a:r>
            <a:r>
              <a:rPr lang="ru-RU" sz="1800" b="1" dirty="0" smtClean="0">
                <a:solidFill>
                  <a:srgbClr val="C00000"/>
                </a:solidFill>
              </a:rPr>
              <a:t>углубленным (индивидуальным или групповым) профилактическим консультированием </a:t>
            </a:r>
            <a:r>
              <a:rPr lang="ru-RU" sz="1800" dirty="0" smtClean="0"/>
              <a:t>на втором этапе диспансеризации граждан в возрасте </a:t>
            </a:r>
            <a:r>
              <a:rPr lang="ru-RU" sz="1800" u="sng" dirty="0" smtClean="0"/>
              <a:t>75 лет и старше</a:t>
            </a:r>
            <a:r>
              <a:rPr lang="ru-RU" sz="1800" b="1" u="sng" dirty="0" smtClean="0"/>
              <a:t> </a:t>
            </a:r>
            <a:r>
              <a:rPr lang="ru-RU" sz="1800" b="1" i="1" dirty="0" smtClean="0">
                <a:solidFill>
                  <a:srgbClr val="C00000"/>
                </a:solidFill>
              </a:rPr>
              <a:t>не менее 70% </a:t>
            </a:r>
            <a:r>
              <a:rPr lang="ru-RU" sz="1800" dirty="0" smtClean="0"/>
              <a:t>от общего их числа;</a:t>
            </a:r>
          </a:p>
          <a:p>
            <a:pPr algn="just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arenR"/>
              <a:defRPr/>
            </a:pPr>
            <a:r>
              <a:rPr lang="ru-RU" sz="1800" dirty="0" smtClean="0"/>
              <a:t>охват граждан с впервые выявленными болезнями системы кровообращения, высоким и очень высоким абсолютным сердечно-сосудистым риском </a:t>
            </a:r>
            <a:r>
              <a:rPr lang="ru-RU" sz="1800" b="1" dirty="0" smtClean="0">
                <a:solidFill>
                  <a:srgbClr val="C00000"/>
                </a:solidFill>
              </a:rPr>
              <a:t>диспансерным наблюдением</a:t>
            </a:r>
            <a:r>
              <a:rPr lang="ru-RU" sz="1800" dirty="0" smtClean="0"/>
              <a:t>, </a:t>
            </a:r>
            <a:r>
              <a:rPr lang="ru-RU" sz="1800" b="1" i="1" dirty="0" smtClean="0">
                <a:solidFill>
                  <a:srgbClr val="C00000"/>
                </a:solidFill>
              </a:rPr>
              <a:t>не менее 80%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/>
              <a:t>от общего их числа.</a:t>
            </a:r>
            <a:r>
              <a:rPr lang="ru-RU" sz="1800" b="1" i="1" dirty="0" smtClean="0">
                <a:solidFill>
                  <a:srgbClr val="C00000"/>
                </a:solidFill>
              </a:rPr>
              <a:t>    </a:t>
            </a:r>
            <a:endParaRPr lang="ru-RU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  <a:cs typeface="Arial" charset="0"/>
              </a:rPr>
              <a:t>ДИСПАНСЕРИЗАЦИЯ И ДИСПАНСЕРНОЕ НАБЛЮДЕНИЕ – ЗВЕНЬЯ ОДНОЙ ЦЕПИ</a:t>
            </a:r>
            <a:endParaRPr lang="ru-RU" sz="3200" i="1" dirty="0" smtClean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143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557338"/>
            <a:ext cx="3529012" cy="2646362"/>
          </a:xfrm>
        </p:spPr>
      </p:pic>
      <p:pic>
        <p:nvPicPr>
          <p:cNvPr id="143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20938"/>
            <a:ext cx="41529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4" name="Прямоугольник 5"/>
          <p:cNvSpPr>
            <a:spLocks noChangeArrowheads="1"/>
          </p:cNvSpPr>
          <p:nvPr/>
        </p:nvSpPr>
        <p:spPr bwMode="auto">
          <a:xfrm>
            <a:off x="395288" y="4292600"/>
            <a:ext cx="36718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Диспансеризация – «фундамент» для работы с пациентом:</a:t>
            </a:r>
          </a:p>
          <a:p>
            <a:r>
              <a:rPr lang="ru-RU" sz="1600">
                <a:latin typeface="Calibri" pitchFamily="34" charset="0"/>
              </a:rPr>
              <a:t>выявление заболеваний, лиц с высоким риском НИЗ</a:t>
            </a:r>
          </a:p>
        </p:txBody>
      </p:sp>
      <p:sp>
        <p:nvSpPr>
          <p:cNvPr id="143365" name="Прямоугольник 6"/>
          <p:cNvSpPr>
            <a:spLocks noChangeArrowheads="1"/>
          </p:cNvSpPr>
          <p:nvPr/>
        </p:nvSpPr>
        <p:spPr bwMode="auto">
          <a:xfrm>
            <a:off x="4356100" y="5300663"/>
            <a:ext cx="46085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Следующий этап – </a:t>
            </a:r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диспансерное наблюдение:</a:t>
            </a:r>
            <a:r>
              <a:rPr lang="ru-RU" sz="1600">
                <a:latin typeface="Calibri" pitchFamily="34" charset="0"/>
              </a:rPr>
              <a:t> увеличение посещений с профилактической целью</a:t>
            </a:r>
          </a:p>
        </p:txBody>
      </p:sp>
      <p:sp>
        <p:nvSpPr>
          <p:cNvPr id="143366" name="Прямоугольник 7"/>
          <p:cNvSpPr>
            <a:spLocks noChangeArrowheads="1"/>
          </p:cNvSpPr>
          <p:nvPr/>
        </p:nvSpPr>
        <p:spPr bwMode="auto">
          <a:xfrm>
            <a:off x="971550" y="6165850"/>
            <a:ext cx="8172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ЦЕЛЬ: Снижение предотвратимой смертности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C3300"/>
                </a:solidFill>
                <a:latin typeface="+mn-lt"/>
                <a:ea typeface="+mn-ea"/>
                <a:cs typeface="+mn-cs"/>
              </a:rPr>
              <a:t>ГКУ «КОЦМП» – МЕТОДИЧЕСКИЙ ЦЕНТР</a:t>
            </a:r>
            <a:endParaRPr lang="ru-RU" sz="3200" i="1" dirty="0" smtClean="0">
              <a:solidFill>
                <a:srgbClr val="CC33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679950" cy="47085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Arial" charset="0"/>
                <a:cs typeface="Arial" charset="0"/>
              </a:rPr>
              <a:t>	Сайт Курганского областного Центра медицинской профилактики:</a:t>
            </a:r>
            <a:endParaRPr lang="ru-RU" b="1" dirty="0" smtClean="0"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ja-JP" b="1" dirty="0" smtClean="0">
                <a:solidFill>
                  <a:srgbClr val="CC3300"/>
                </a:solidFill>
                <a:latin typeface="Arial" charset="0"/>
              </a:rPr>
              <a:t>	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медпроф45.рф.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ru-RU" altLang="ja-JP" b="1" dirty="0" smtClean="0">
              <a:solidFill>
                <a:srgbClr val="CC3300"/>
              </a:solidFill>
              <a:latin typeface="Arial" charset="0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ru-RU" b="1" dirty="0" smtClean="0">
              <a:solidFill>
                <a:srgbClr val="CC3300"/>
              </a:solidFill>
              <a:latin typeface="Arial" charset="0"/>
              <a:ea typeface="MS PGothic" pitchFamily="34" charset="-128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	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e-mail</a:t>
            </a:r>
            <a:r>
              <a:rPr lang="ru-RU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: 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ea typeface="MS PGothic" pitchFamily="34" charset="-128"/>
              </a:rPr>
              <a:t>kurganprof@mail.ru</a:t>
            </a:r>
            <a:endParaRPr lang="ru-RU" dirty="0" smtClean="0">
              <a:solidFill>
                <a:srgbClr val="C00000"/>
              </a:solidFill>
              <a:latin typeface="Arial" charset="0"/>
              <a:ea typeface="MS PGothic" pitchFamily="34" charset="-128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endParaRPr lang="ru-RU" dirty="0" smtClean="0"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Arial" charset="0"/>
                <a:cs typeface="Arial" charset="0"/>
              </a:rPr>
              <a:t>	организационно-методический отдел: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CC3300"/>
                </a:solidFill>
                <a:latin typeface="Arial" charset="0"/>
                <a:ea typeface="MS PGothic" pitchFamily="34" charset="-128"/>
              </a:rPr>
              <a:t>	</a:t>
            </a:r>
            <a:r>
              <a:rPr lang="ru-RU" dirty="0" smtClean="0">
                <a:latin typeface="Arial" charset="0"/>
                <a:cs typeface="Arial" charset="0"/>
              </a:rPr>
              <a:t> (3522)23-82-57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69430"/>
            <a:ext cx="4038600" cy="23875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147050" cy="765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C3300"/>
                </a:solidFill>
                <a:ea typeface="+mn-ea"/>
                <a:cs typeface="+mn-cs"/>
              </a:rPr>
              <a:t>НОРМАТИВНЫЕ ДОКУМЕНТЫ</a:t>
            </a:r>
            <a:endParaRPr lang="ru-RU" sz="3200" i="1" dirty="0" smtClean="0">
              <a:solidFill>
                <a:srgbClr val="CC3300"/>
              </a:solidFill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56" y="620688"/>
            <a:ext cx="8964488" cy="6048647"/>
          </a:xfrm>
        </p:spPr>
        <p:txBody>
          <a:bodyPr rtlCol="0">
            <a:normAutofit fontScale="25000" lnSpcReduction="20000"/>
          </a:bodyPr>
          <a:lstStyle/>
          <a:p>
            <a:pPr indent="450850" algn="just" eaLnBrk="0" fontAlgn="auto" hangingPunct="0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200" b="1" dirty="0" smtClean="0">
                <a:cs typeface="Arial" pitchFamily="34" charset="0"/>
              </a:rPr>
              <a:t>Приказ</a:t>
            </a:r>
            <a:r>
              <a:rPr lang="ru-RU" sz="7200" dirty="0" smtClean="0">
                <a:cs typeface="Arial" pitchFamily="34" charset="0"/>
              </a:rPr>
              <a:t> Минздрава России  от 26 октября  </a:t>
            </a:r>
            <a:r>
              <a:rPr lang="ru-RU" sz="7200" b="1" dirty="0" smtClean="0">
                <a:solidFill>
                  <a:srgbClr val="C00000"/>
                </a:solidFill>
                <a:cs typeface="Arial" pitchFamily="34" charset="0"/>
              </a:rPr>
              <a:t>№869н </a:t>
            </a:r>
            <a:r>
              <a:rPr lang="ru-RU" sz="7200" dirty="0" smtClean="0">
                <a:cs typeface="Arial" pitchFamily="34" charset="0"/>
              </a:rPr>
              <a:t>«Об утверждении порядка проведения диспансеризации определенных групп взрослого населения»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>
                <a:cs typeface="Arial" pitchFamily="34" charset="0"/>
              </a:rPr>
              <a:t>	(Зарегистрировано в Минюсте России 12.12.2017 № </a:t>
            </a:r>
            <a:r>
              <a:rPr lang="ru-RU" sz="7200" dirty="0" smtClean="0">
                <a:cs typeface="Arial" pitchFamily="34" charset="0"/>
              </a:rPr>
              <a:t>40214)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i="1" dirty="0">
                <a:cs typeface="Arial" pitchFamily="34" charset="0"/>
              </a:rPr>
              <a:t> </a:t>
            </a:r>
            <a:r>
              <a:rPr lang="ru-RU" sz="7200" i="1" dirty="0" smtClean="0">
                <a:cs typeface="Arial" pitchFamily="34" charset="0"/>
              </a:rPr>
              <a:t>      </a:t>
            </a:r>
            <a:r>
              <a:rPr lang="ru-RU" sz="7200" i="1" dirty="0" smtClean="0">
                <a:cs typeface="Arial" pitchFamily="34" charset="0"/>
              </a:rPr>
              <a:t>Приказ </a:t>
            </a:r>
            <a:r>
              <a:rPr lang="ru-RU" sz="7200" i="1" dirty="0" smtClean="0">
                <a:cs typeface="Arial" pitchFamily="34" charset="0"/>
              </a:rPr>
              <a:t>вступил в силу с 01.01.2018 г.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200" b="1" dirty="0" smtClean="0">
                <a:cs typeface="Arial" pitchFamily="34" charset="0"/>
              </a:rPr>
              <a:t>Методические рекомендации </a:t>
            </a:r>
            <a:r>
              <a:rPr lang="ru-RU" sz="7200" dirty="0" smtClean="0">
                <a:cs typeface="Arial" pitchFamily="34" charset="0"/>
              </a:rPr>
              <a:t>(4-е издание с дополнениями и уточнениями) «Организация проведения диспансеризации определенных групп взрослого </a:t>
            </a:r>
            <a:r>
              <a:rPr lang="ru-RU" sz="7200" dirty="0" smtClean="0">
                <a:cs typeface="Arial" pitchFamily="34" charset="0"/>
              </a:rPr>
              <a:t>населения»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200" b="1" dirty="0" smtClean="0">
                <a:cs typeface="Arial" pitchFamily="34" charset="0"/>
              </a:rPr>
              <a:t>Приказ</a:t>
            </a:r>
            <a:r>
              <a:rPr lang="ru-RU" sz="7200" dirty="0" smtClean="0">
                <a:cs typeface="Arial" pitchFamily="34" charset="0"/>
              </a:rPr>
              <a:t> </a:t>
            </a:r>
            <a:r>
              <a:rPr lang="ru-RU" sz="7200" dirty="0">
                <a:cs typeface="Arial" pitchFamily="34" charset="0"/>
              </a:rPr>
              <a:t>Минздрава РФ</a:t>
            </a:r>
            <a:r>
              <a:rPr lang="ru-RU" sz="7200" dirty="0" smtClean="0">
                <a:cs typeface="Arial" pitchFamily="34" charset="0"/>
              </a:rPr>
              <a:t> от </a:t>
            </a:r>
            <a:r>
              <a:rPr lang="ru-RU" sz="7200" dirty="0">
                <a:cs typeface="Arial" pitchFamily="34" charset="0"/>
              </a:rPr>
              <a:t>9 января 2018 года N 2н  </a:t>
            </a:r>
            <a:r>
              <a:rPr lang="ru-RU" sz="7200" dirty="0" smtClean="0">
                <a:cs typeface="Arial" pitchFamily="34" charset="0"/>
              </a:rPr>
              <a:t>«О </a:t>
            </a:r>
            <a:r>
              <a:rPr lang="ru-RU" sz="7200" dirty="0">
                <a:cs typeface="Arial" pitchFamily="34" charset="0"/>
              </a:rPr>
              <a:t>внесении изменений в приказ Министерства здравоохранения Российской Федерации от 15 декабря 2014 г. </a:t>
            </a:r>
            <a:r>
              <a:rPr lang="ru-RU" sz="7200" dirty="0" smtClean="0">
                <a:solidFill>
                  <a:srgbClr val="C00000"/>
                </a:solidFill>
                <a:cs typeface="Arial" pitchFamily="34" charset="0"/>
              </a:rPr>
              <a:t>N </a:t>
            </a:r>
            <a:r>
              <a:rPr lang="ru-RU" sz="7200" dirty="0">
                <a:solidFill>
                  <a:srgbClr val="C00000"/>
                </a:solidFill>
                <a:cs typeface="Arial" pitchFamily="34" charset="0"/>
              </a:rPr>
              <a:t>834н </a:t>
            </a:r>
            <a:r>
              <a:rPr lang="ru-RU" sz="7200" dirty="0">
                <a:cs typeface="Arial" pitchFamily="34" charset="0"/>
              </a:rPr>
              <a:t>"Об утверждении унифицированных форм медицинской документации, используемых в медицинских организациях, оказывающих медицинскую помощь в амбулаторных условиях, и </a:t>
            </a:r>
            <a:r>
              <a:rPr lang="ru-RU" sz="7200" dirty="0" smtClean="0">
                <a:cs typeface="Arial" pitchFamily="34" charset="0"/>
              </a:rPr>
              <a:t>порядков </a:t>
            </a:r>
            <a:r>
              <a:rPr lang="ru-RU" sz="7200" dirty="0">
                <a:cs typeface="Arial" pitchFamily="34" charset="0"/>
              </a:rPr>
              <a:t>по их </a:t>
            </a:r>
            <a:r>
              <a:rPr lang="ru-RU" sz="7200" dirty="0" smtClean="0">
                <a:cs typeface="Arial" pitchFamily="34" charset="0"/>
              </a:rPr>
              <a:t>заполнению«</a:t>
            </a:r>
          </a:p>
          <a:p>
            <a:pPr indent="450850" algn="ctr" eaLnBrk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indent="450850" algn="ctr" eaLnBrk="0" fontAlgn="auto" hangingPunc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rgbClr val="C00000"/>
                </a:solidFill>
                <a:cs typeface="Arial" pitchFamily="34" charset="0"/>
              </a:rPr>
              <a:t>Ожидаются </a:t>
            </a:r>
            <a:r>
              <a:rPr lang="ru-RU" sz="7200" b="1" dirty="0">
                <a:solidFill>
                  <a:srgbClr val="C00000"/>
                </a:solidFill>
                <a:cs typeface="Arial" pitchFamily="34" charset="0"/>
              </a:rPr>
              <a:t>изменения:</a:t>
            </a:r>
          </a:p>
          <a:p>
            <a:pPr indent="450850" algn="just" eaLnBrk="0" fontAlgn="auto" hangingPunct="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200" b="1" dirty="0">
                <a:cs typeface="Arial" pitchFamily="34" charset="0"/>
              </a:rPr>
              <a:t>Приказ </a:t>
            </a:r>
            <a:r>
              <a:rPr lang="ru-RU" sz="7200" dirty="0">
                <a:cs typeface="Arial" pitchFamily="34" charset="0"/>
              </a:rPr>
              <a:t>Минздрава РФ от 3 марта 2015г. </a:t>
            </a:r>
            <a:r>
              <a:rPr lang="ru-RU" sz="7200" b="1" dirty="0">
                <a:solidFill>
                  <a:srgbClr val="C00000"/>
                </a:solidFill>
                <a:cs typeface="Arial" pitchFamily="34" charset="0"/>
              </a:rPr>
              <a:t>№ 87н  </a:t>
            </a:r>
            <a:r>
              <a:rPr lang="ru-RU" sz="7200" dirty="0">
                <a:cs typeface="Arial" pitchFamily="34" charset="0"/>
              </a:rPr>
              <a:t>"Об унифицированной форме медицинской документации и форме статистической отчетности, используемых при проведении диспансеризации определенных групп взрослого населения и профилактических медицинских осмотров, порядках по их заполнению»</a:t>
            </a:r>
          </a:p>
          <a:p>
            <a:pPr indent="450850" algn="just" eaLnBrk="0" fontAlgn="auto" hangingPunct="0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72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539750" y="-90488"/>
            <a:ext cx="8229600" cy="1143000"/>
          </a:xfrm>
        </p:spPr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ЦЕЛИ ДИСПАНСЕРИЗАЦИИ</a:t>
            </a:r>
            <a:endParaRPr lang="ru-RU" sz="3200" i="1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7650"/>
          </a:xfrm>
        </p:spPr>
        <p:txBody>
          <a:bodyPr rtlCol="0"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1)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раннее выявление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ХНИЗ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состояний), являющихся основной причиной инвалидности и преждевременной смертности населения РФ, основных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факторов риска их развития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а также потребления наркотических средств и психотропных веществ без назначения врача;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группы здоровья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необходимых профилактических, лечебных, реабилитационных и оздоровительных мероприятий для граждан с выявленными хроническими неинфекционными заболеваниями и (или) факторами риска их развития, а также для здоровых граждан;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профилактического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 с выявленными хроническими неинфекционными заболеваниями и факторами риска их развития;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группы диспансерного наблюдения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 с выявленными хроническими неинфекционными заболеваниями и иными заболеваниями (состояниями), а также граждан с высоким и очень высоким суммарным сердечно-сосудистым риском в порядке, установленном приказом МЗ РФ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21.12.2012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г. № 1344н «Об утверждении Порядка проведения диспансерного наблюдения».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750" y="6021388"/>
            <a:ext cx="8208963" cy="647700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ru-RU" sz="36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Приказ Минздрава России от 26.10.2017 N 869н - п.3</a:t>
            </a:r>
            <a:br>
              <a:rPr lang="ru-RU" sz="7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ru-RU" sz="7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i="1" dirty="0" smtClean="0">
                <a:solidFill>
                  <a:srgbClr val="CC3300"/>
                </a:solidFill>
                <a:ea typeface="+mn-ea"/>
                <a:cs typeface="+mn-cs"/>
              </a:rPr>
              <a:t>ДОЛГОСРОЧНАЯ ЦЕЛЬ</a:t>
            </a:r>
            <a:endParaRPr lang="ru-RU" sz="3200" i="1" dirty="0" smtClean="0">
              <a:solidFill>
                <a:srgbClr val="CC3300"/>
              </a:solidFill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4929188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dirty="0" smtClean="0">
                <a:latin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</a:rPr>
              <a:t>Увеличение  темпа снижения смертности в </a:t>
            </a:r>
            <a:r>
              <a:rPr lang="ru-RU" sz="2000" dirty="0" smtClean="0">
                <a:latin typeface="Arial" pitchFamily="34" charset="0"/>
              </a:rPr>
              <a:t>РФ</a:t>
            </a:r>
            <a:endParaRPr lang="ru-RU" sz="2000" b="1" dirty="0" smtClean="0">
              <a:solidFill>
                <a:srgbClr val="CC3300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  <a:defRPr/>
            </a:pPr>
            <a:endParaRPr lang="ru-RU" sz="2000" b="1" dirty="0" smtClean="0">
              <a:solidFill>
                <a:srgbClr val="CC3300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ru-RU" i="1" dirty="0" smtClean="0">
                <a:solidFill>
                  <a:srgbClr val="CC3300"/>
                </a:solidFill>
              </a:rPr>
              <a:t>ЗАДАЧИ В РАМКАХ ДИСПАНСЕРИЗАЦИИ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dirty="0" smtClean="0">
                <a:latin typeface="Arial" pitchFamily="34" charset="0"/>
              </a:rPr>
              <a:t>Скрининг </a:t>
            </a:r>
            <a:r>
              <a:rPr lang="ru-RU" sz="2400" dirty="0" smtClean="0">
                <a:latin typeface="Arial" pitchFamily="34" charset="0"/>
              </a:rPr>
              <a:t>и своевременное, современное лечение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ru-RU" sz="2400" dirty="0" smtClean="0">
              <a:latin typeface="Arial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dirty="0" smtClean="0">
                <a:latin typeface="Arial" pitchFamily="34" charset="0"/>
              </a:rPr>
              <a:t>Профилактическая работа с факторами риска НИЗ:</a:t>
            </a:r>
          </a:p>
          <a:p>
            <a:pPr marL="514350" indent="-514350">
              <a:spcBef>
                <a:spcPct val="0"/>
              </a:spcBef>
              <a:buFont typeface="Arial" charset="0"/>
              <a:buNone/>
              <a:defRPr/>
            </a:pPr>
            <a:r>
              <a:rPr lang="ru-RU" sz="2400" dirty="0" smtClean="0">
                <a:latin typeface="Arial" pitchFamily="34" charset="0"/>
              </a:rPr>
              <a:t>	- отказ от курения, </a:t>
            </a:r>
          </a:p>
          <a:p>
            <a:pPr marL="514350" indent="-514350">
              <a:spcBef>
                <a:spcPct val="0"/>
              </a:spcBef>
              <a:buFont typeface="Arial" charset="0"/>
              <a:buNone/>
              <a:defRPr/>
            </a:pPr>
            <a:r>
              <a:rPr lang="ru-RU" sz="2400" dirty="0" smtClean="0">
                <a:latin typeface="Arial" pitchFamily="34" charset="0"/>
              </a:rPr>
              <a:t>	- контроль АД, </a:t>
            </a:r>
          </a:p>
          <a:p>
            <a:pPr marL="514350" indent="-514350">
              <a:spcBef>
                <a:spcPct val="0"/>
              </a:spcBef>
              <a:buFont typeface="Arial" charset="0"/>
              <a:buNone/>
              <a:defRPr/>
            </a:pPr>
            <a:r>
              <a:rPr lang="ru-RU" sz="2400" dirty="0" smtClean="0">
                <a:latin typeface="Arial" pitchFamily="34" charset="0"/>
              </a:rPr>
              <a:t>	- рациональное питание, </a:t>
            </a:r>
          </a:p>
          <a:p>
            <a:pPr marL="514350" indent="-514350">
              <a:spcBef>
                <a:spcPct val="0"/>
              </a:spcBef>
              <a:buFont typeface="Arial" charset="0"/>
              <a:buNone/>
              <a:defRPr/>
            </a:pPr>
            <a:r>
              <a:rPr lang="ru-RU" sz="2400" dirty="0" smtClean="0">
                <a:latin typeface="Arial" pitchFamily="34" charset="0"/>
              </a:rPr>
              <a:t>	- достаточный уровень физической активности,</a:t>
            </a:r>
          </a:p>
          <a:p>
            <a:pPr marL="514350" indent="-514350">
              <a:spcBef>
                <a:spcPct val="0"/>
              </a:spcBef>
              <a:buFont typeface="Arial" charset="0"/>
              <a:buNone/>
              <a:defRPr/>
            </a:pPr>
            <a:r>
              <a:rPr lang="ru-RU" sz="2400" dirty="0" smtClean="0">
                <a:latin typeface="Arial" pitchFamily="34" charset="0"/>
              </a:rPr>
              <a:t>	- ограничение употребления алкоголя, </a:t>
            </a:r>
          </a:p>
          <a:p>
            <a:pPr marL="514350" indent="-514350">
              <a:spcBef>
                <a:spcPct val="0"/>
              </a:spcBef>
              <a:buFont typeface="Arial" charset="0"/>
              <a:buNone/>
              <a:defRPr/>
            </a:pPr>
            <a:r>
              <a:rPr lang="ru-RU" sz="2400" dirty="0" smtClean="0">
                <a:latin typeface="Arial" pitchFamily="34" charset="0"/>
              </a:rPr>
              <a:t>	- нормализация массы тела </a:t>
            </a:r>
            <a:br>
              <a:rPr lang="ru-RU" sz="2400" dirty="0" smtClean="0">
                <a:latin typeface="Arial" pitchFamily="34" charset="0"/>
              </a:rPr>
            </a:br>
            <a:endParaRPr lang="ru-RU" sz="24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2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r>
              <a:rPr lang="ru-RU" altLang="ru-RU" sz="3200" i="1" dirty="0">
                <a:solidFill>
                  <a:srgbClr val="C00000"/>
                </a:solidFill>
              </a:rPr>
              <a:t>РАСПРЕДЕЛЕНИЕ «РОЛЕЙ</a:t>
            </a:r>
            <a:r>
              <a:rPr lang="ru-RU" altLang="ru-RU" sz="3200" i="1" dirty="0" smtClean="0">
                <a:solidFill>
                  <a:srgbClr val="C00000"/>
                </a:solidFill>
              </a:rPr>
              <a:t>»</a:t>
            </a:r>
            <a:r>
              <a:rPr lang="ru-RU" sz="3200" i="1" dirty="0" smtClean="0">
                <a:solidFill>
                  <a:srgbClr val="C00000"/>
                </a:solidFill>
                <a:cs typeface="Arial" charset="0"/>
              </a:rPr>
              <a:t/>
            </a:r>
            <a:br>
              <a:rPr lang="ru-RU" sz="3200" i="1" dirty="0" smtClean="0">
                <a:solidFill>
                  <a:srgbClr val="C00000"/>
                </a:solidFill>
                <a:cs typeface="Arial" charset="0"/>
              </a:rPr>
            </a:br>
            <a:r>
              <a:rPr lang="ru-RU" sz="3200" i="1" dirty="0" smtClean="0">
                <a:solidFill>
                  <a:srgbClr val="C00000"/>
                </a:solidFill>
                <a:cs typeface="Arial" charset="0"/>
              </a:rPr>
              <a:t>Кто </a:t>
            </a:r>
            <a:r>
              <a:rPr lang="ru-RU" sz="3200" i="1" dirty="0" smtClean="0">
                <a:solidFill>
                  <a:srgbClr val="C00000"/>
                </a:solidFill>
                <a:cs typeface="Arial" charset="0"/>
              </a:rPr>
              <a:t>ответственный?</a:t>
            </a:r>
          </a:p>
        </p:txBody>
      </p:sp>
      <p:sp>
        <p:nvSpPr>
          <p:cNvPr id="56322" name="Содержимое 2"/>
          <p:cNvSpPr>
            <a:spLocks noGrp="1"/>
          </p:cNvSpPr>
          <p:nvPr>
            <p:ph idx="1"/>
          </p:nvPr>
        </p:nvSpPr>
        <p:spPr>
          <a:xfrm>
            <a:off x="139945" y="1173211"/>
            <a:ext cx="8578850" cy="51466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800" b="1" dirty="0" smtClean="0">
                <a:latin typeface="Arial" charset="0"/>
                <a:cs typeface="Arial" charset="0"/>
              </a:rPr>
              <a:t>Руководитель медицинской организации </a:t>
            </a:r>
            <a:r>
              <a:rPr lang="ru-RU" sz="1800" dirty="0" smtClean="0">
                <a:latin typeface="Arial" charset="0"/>
                <a:cs typeface="Arial" charset="0"/>
              </a:rPr>
              <a:t>и </a:t>
            </a:r>
            <a:r>
              <a:rPr lang="ru-RU" sz="1800" b="1" dirty="0" smtClean="0">
                <a:latin typeface="Arial" charset="0"/>
                <a:cs typeface="Arial" charset="0"/>
              </a:rPr>
              <a:t>медицинские работники отделения (кабинета) медицинской профилактики </a:t>
            </a:r>
            <a:r>
              <a:rPr lang="ru-RU" sz="1800" dirty="0" smtClean="0">
                <a:latin typeface="Arial" charset="0"/>
                <a:cs typeface="Arial" charset="0"/>
              </a:rPr>
              <a:t>(в том числе входящего в состав ЦЗ) - ответственные за организацию и проведение диспансеризации населения, находящегося на медицинском обслуживании в медицинской организации.</a:t>
            </a:r>
          </a:p>
          <a:p>
            <a:pPr algn="just">
              <a:buFont typeface="Arial" charset="0"/>
              <a:buNone/>
            </a:pPr>
            <a:r>
              <a:rPr lang="ru-RU" sz="1800" dirty="0" smtClean="0">
                <a:latin typeface="Arial" charset="0"/>
                <a:cs typeface="Arial" charset="0"/>
              </a:rPr>
              <a:t>Медицинский  работник, уполномоченный руководителем медицинской организации, осуществляет </a:t>
            </a:r>
            <a:r>
              <a:rPr lang="ru-RU" sz="1800" b="1" i="1" dirty="0" smtClean="0">
                <a:latin typeface="Arial" charset="0"/>
                <a:cs typeface="Arial" charset="0"/>
              </a:rPr>
              <a:t>информационное взаимодействие со страховыми медицинскими организациями</a:t>
            </a:r>
            <a:r>
              <a:rPr lang="ru-RU" sz="1800" dirty="0" smtClean="0">
                <a:latin typeface="Arial" charset="0"/>
                <a:cs typeface="Arial" charset="0"/>
              </a:rPr>
              <a:t> в целях организации информирования граждан, подлежащих диспансеризации в текущем году.</a:t>
            </a:r>
          </a:p>
          <a:p>
            <a:pPr algn="just">
              <a:buFont typeface="Arial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Врач-терапевт </a:t>
            </a:r>
            <a:r>
              <a:rPr lang="ru-RU" sz="1800" dirty="0" smtClean="0">
                <a:latin typeface="Arial" charset="0"/>
                <a:cs typeface="Arial" charset="0"/>
              </a:rPr>
              <a:t>(врач-терапевт участковый, врач-терапевт цехового врачебного участка, врач общей практики (семейный врач)) - ответственный за организацию и проведение диспансеризации населения терапевтического, в том числе цехового, участка (участка врача общей практики (семейного врача)), обслуживаемой территории.</a:t>
            </a:r>
          </a:p>
          <a:p>
            <a:pPr algn="just">
              <a:buFont typeface="Arial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Фельдшер фельдшерского здравпункта или ФАП </a:t>
            </a:r>
            <a:r>
              <a:rPr lang="ru-RU" sz="1800" dirty="0" smtClean="0">
                <a:latin typeface="Arial" charset="0"/>
                <a:cs typeface="Arial" charset="0"/>
              </a:rPr>
              <a:t>является ответственным за проведение диспансеризации населения фельдшерского участка в случае возложения на него отдельных функций лечащего врача.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750" y="5949950"/>
            <a:ext cx="8208963" cy="719138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5600" b="1" dirty="0">
                <a:solidFill>
                  <a:srgbClr val="C00000"/>
                </a:solidFill>
                <a:latin typeface="+mn-lt"/>
              </a:rPr>
              <a:t> </a:t>
            </a:r>
            <a:endParaRPr lang="ru-RU" sz="800" b="1" dirty="0">
              <a:solidFill>
                <a:srgbClr val="C00000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5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ru-RU" sz="56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6324" name="Прямоугольник 4"/>
          <p:cNvSpPr>
            <a:spLocks noChangeArrowheads="1"/>
          </p:cNvSpPr>
          <p:nvPr/>
        </p:nvSpPr>
        <p:spPr bwMode="auto">
          <a:xfrm>
            <a:off x="1547813" y="6307138"/>
            <a:ext cx="6553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Приказ Минздрава России от 26.10.2017 N 869н - п.9</a:t>
            </a:r>
            <a:br>
              <a:rPr lang="ru-RU" b="1">
                <a:solidFill>
                  <a:srgbClr val="C00000"/>
                </a:solidFill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87337" y="1844824"/>
            <a:ext cx="8569325" cy="4192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списков граждан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подлежащих Д в текущем календарном году, и плана проведения Д на текущий год с учетом возрастной категории граждан и проводимых обследований;</a:t>
            </a:r>
          </a:p>
          <a:p>
            <a:pPr marL="457200" indent="-4572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населения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 прохождению Д, информирование о ее целях и задачах, объеме проводимого обследования и графике работы подразделений медицинской организации, необходимых подготовительных мероприятиях, а также повышение мотивации граждан к прохождению Д, в том числе путем проведения разъяснительных бесед на уровне семьи; 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инструктаж граждан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прибывших на Д, о порядке ее прохождения, объеме и последовательности проведения обследования;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altLang="ru-RU" sz="22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3" y="260350"/>
            <a:ext cx="8715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i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ОСНОВНЫЕ ЗАДАЧИ ФЕЛЬДШЕРА ФЕЛЬДШЕРСКОГО ЗДРАВПУНКТА ИЛИ ФЕЛЬДШЕРСКО-АКУШЕРСКОГО ПУНКТА ПРИ ПРОВЕДЕНИИ ДИСПАНСЕРИЗАЦИИ – П.10 ПОРЯДКА</a:t>
            </a:r>
            <a:endParaRPr lang="ru-RU" sz="2400" i="1" dirty="0">
              <a:solidFill>
                <a:srgbClr val="C00000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468313" y="1052736"/>
            <a:ext cx="8351837" cy="4493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      4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доврачебных медицинских исследований первого этапа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диспансеризации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опрос (анкетирование),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антропометрия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расчет индекса массы тела, измерение АД, а также определение уровня общего холестерина в крови и уровня глюкозы в крови экспресс-методом, измерение внутриглазного давления бесконтактным методом, осмотр фельдшером, включая взятие мазка (соскоба)с поверхности шейки матки (наружного маточного зева) и цервикального канала на цитологическое исследование)*;</a:t>
            </a:r>
          </a:p>
          <a:p>
            <a:pPr indent="450850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факторов риска ХНИЗ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 основании диагностических критериев, предусмотренных приложением № 2 к настоящему Порядку;</a:t>
            </a:r>
          </a:p>
          <a:p>
            <a:pPr indent="450850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относительного </a:t>
            </a:r>
            <a:r>
              <a:rPr lang="ru-RU" alt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сердечно-сосудистого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риска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граждан в возрасте от 21 года до 39 лет включительно, и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абсолютного сердечно­сосудистого риска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граждан в возрасте от 42 до 63 лет включительно, не имеющих заболеваний, связанных с атеросклерозом, сахарного диабета второго типа и хронических болезней почек;</a:t>
            </a:r>
          </a:p>
          <a:p>
            <a:pPr indent="450850"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3" y="188913"/>
            <a:ext cx="8715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C00000"/>
                </a:solidFill>
                <a:latin typeface="+mn-lt"/>
                <a:ea typeface="+mj-ea"/>
                <a:cs typeface="Arial" panose="020B0604020202020204" pitchFamily="34" charset="0"/>
              </a:rPr>
              <a:t>ОСНОВНЫЕ ЗАДАЧИ ФЕЛЬДШЕРА (ПРОДОЛЖЕНИЕ 1) </a:t>
            </a:r>
            <a:endParaRPr lang="ru-RU" sz="2400" i="1" dirty="0">
              <a:solidFill>
                <a:srgbClr val="C00000"/>
              </a:solidFill>
              <a:latin typeface="+mn-lt"/>
              <a:ea typeface="+mj-ea"/>
              <a:cs typeface="Arial" panose="020B0604020202020204" pitchFamily="34" charset="0"/>
            </a:endParaRPr>
          </a:p>
        </p:txBody>
      </p:sp>
      <p:sp>
        <p:nvSpPr>
          <p:cNvPr id="59395" name="TextBox 4"/>
          <p:cNvSpPr txBox="1">
            <a:spLocks noChangeArrowheads="1"/>
          </p:cNvSpPr>
          <p:nvPr/>
        </p:nvSpPr>
        <p:spPr bwMode="auto">
          <a:xfrm>
            <a:off x="323850" y="6381750"/>
            <a:ext cx="8496300" cy="415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tIns="10800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altLang="ru-RU" sz="2000">
                <a:solidFill>
                  <a:schemeClr val="bg1"/>
                </a:solidFill>
                <a:latin typeface="Calibri" pitchFamily="34" charset="0"/>
              </a:rPr>
              <a:t>*</a:t>
            </a:r>
            <a:r>
              <a:rPr lang="ru-RU" altLang="ru-RU" sz="2400" baseline="30000">
                <a:solidFill>
                  <a:schemeClr val="bg1"/>
                </a:solidFill>
                <a:latin typeface="Calibri" pitchFamily="34" charset="0"/>
              </a:rPr>
              <a:t>При наличии необходимого оборудования. </a:t>
            </a:r>
          </a:p>
          <a:p>
            <a:pPr>
              <a:lnSpc>
                <a:spcPts val="1200"/>
              </a:lnSpc>
            </a:pPr>
            <a:r>
              <a:rPr lang="ru-RU" altLang="ru-RU" sz="2000" baseline="3000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altLang="ru-RU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ОСНОВНЫЕ ЗАДАЧИ ФЕЛЬДШЕРА (ПРОДОЛЖЕНИЕ 2) 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endParaRPr lang="ru-RU" sz="2800" i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073650"/>
          </a:xfrm>
        </p:spPr>
        <p:txBody>
          <a:bodyPr rtlCol="0">
            <a:normAutofit fontScale="40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4500" dirty="0" smtClean="0"/>
              <a:t>7) </a:t>
            </a:r>
            <a:r>
              <a:rPr lang="ru-RU" altLang="ru-RU" sz="4500" b="1" dirty="0" smtClean="0">
                <a:solidFill>
                  <a:srgbClr val="C00000"/>
                </a:solidFill>
              </a:rPr>
              <a:t>проведение на первом этапе диспансеризации индивидуального профилактического консультирования** </a:t>
            </a:r>
            <a:r>
              <a:rPr lang="ru-RU" sz="4500" dirty="0" smtClean="0"/>
              <a:t>для граждан в возрасте до 72 лет с высоким относительным и высоким и очень высоким абсолютным сердечно­сосудистым риском, и (или) ожирением, и (или) </a:t>
            </a:r>
            <a:r>
              <a:rPr lang="ru-RU" sz="4500" dirty="0" err="1" smtClean="0"/>
              <a:t>гиперхолестеринемией</a:t>
            </a:r>
            <a:r>
              <a:rPr lang="ru-RU" sz="4500" dirty="0" smtClean="0"/>
              <a:t> с уровнем общего холестерина 8 </a:t>
            </a:r>
            <a:r>
              <a:rPr lang="ru-RU" sz="4500" dirty="0" err="1" smtClean="0"/>
              <a:t>ммоль</a:t>
            </a:r>
            <a:r>
              <a:rPr lang="ru-RU" sz="4500" dirty="0" smtClean="0"/>
              <a:t>/л и более, и (или) курящих более 20 сигарет в день; направление указанных граждан на углубленное (индивидуальное или групповое) профилактическое консультирование вне рамок диспансеризации;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5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/>
              <a:t>	8) </a:t>
            </a:r>
            <a:r>
              <a:rPr lang="ru-RU" altLang="ru-RU" sz="4500" b="1" dirty="0" smtClean="0">
                <a:solidFill>
                  <a:srgbClr val="C00000"/>
                </a:solidFill>
              </a:rPr>
              <a:t>проведение углубленного (индивидуального или группового)</a:t>
            </a:r>
            <a:br>
              <a:rPr lang="ru-RU" altLang="ru-RU" sz="4500" b="1" dirty="0" smtClean="0">
                <a:solidFill>
                  <a:srgbClr val="C00000"/>
                </a:solidFill>
              </a:rPr>
            </a:br>
            <a:r>
              <a:rPr lang="ru-RU" altLang="ru-RU" sz="4500" b="1" dirty="0" smtClean="0">
                <a:solidFill>
                  <a:srgbClr val="C00000"/>
                </a:solidFill>
              </a:rPr>
              <a:t>профилактического консультирования на втором этапе диспансеризации </a:t>
            </a:r>
            <a:r>
              <a:rPr lang="ru-RU" sz="4500" dirty="0" smtClean="0"/>
              <a:t>для</a:t>
            </a:r>
            <a:br>
              <a:rPr lang="ru-RU" sz="4500" dirty="0" smtClean="0"/>
            </a:br>
            <a:r>
              <a:rPr lang="ru-RU" sz="4500" dirty="0" smtClean="0"/>
              <a:t>граждан: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/>
              <a:t>	а</a:t>
            </a:r>
            <a:r>
              <a:rPr lang="ru-RU" sz="4500" dirty="0" smtClean="0"/>
              <a:t>) в </a:t>
            </a:r>
            <a:r>
              <a:rPr lang="ru-RU" sz="4500" dirty="0" smtClean="0"/>
              <a:t>возрасте до 72 лет с выявленной ишемической болезнью сердца,</a:t>
            </a:r>
            <a:br>
              <a:rPr lang="ru-RU" sz="4500" dirty="0" smtClean="0"/>
            </a:br>
            <a:r>
              <a:rPr lang="ru-RU" sz="4500" dirty="0" smtClean="0"/>
              <a:t>цереброваскулярными заболеваниями, хронической ишемией нижних</a:t>
            </a:r>
            <a:br>
              <a:rPr lang="ru-RU" sz="4500" dirty="0" smtClean="0"/>
            </a:br>
            <a:r>
              <a:rPr lang="ru-RU" sz="4500" dirty="0" smtClean="0"/>
              <a:t>конечностей атеросклеротического генеза или болезнями, характеризующимися</a:t>
            </a:r>
            <a:br>
              <a:rPr lang="ru-RU" sz="4500" dirty="0" smtClean="0"/>
            </a:br>
            <a:r>
              <a:rPr lang="ru-RU" sz="4500" dirty="0" smtClean="0"/>
              <a:t>повышенным кровяным давлением;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/>
              <a:t>	б) с выявленным по результатам опроса (анкетирования) риска пагубного</a:t>
            </a:r>
            <a:br>
              <a:rPr lang="ru-RU" sz="4500" dirty="0" smtClean="0"/>
            </a:br>
            <a:r>
              <a:rPr lang="ru-RU" sz="4500" dirty="0" smtClean="0"/>
              <a:t>потребления алкоголя и (или) потребления наркотических средств</a:t>
            </a:r>
            <a:br>
              <a:rPr lang="ru-RU" sz="4500" dirty="0" smtClean="0"/>
            </a:br>
            <a:r>
              <a:rPr lang="ru-RU" sz="4500" dirty="0" smtClean="0"/>
              <a:t>и психотропных веществ без назначения врача;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/>
              <a:t>	в) для всех граждан в возрасте 75 лет и старше в целях коррекции</a:t>
            </a:r>
            <a:br>
              <a:rPr lang="ru-RU" sz="4500" dirty="0" smtClean="0"/>
            </a:br>
            <a:r>
              <a:rPr lang="ru-RU" sz="4500" dirty="0" smtClean="0"/>
              <a:t>выявленных факторов риска и (или) профилактики старческой астении;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/>
          </a:p>
        </p:txBody>
      </p:sp>
      <p:sp>
        <p:nvSpPr>
          <p:cNvPr id="60419" name="TextBox 4"/>
          <p:cNvSpPr txBox="1">
            <a:spLocks noChangeArrowheads="1"/>
          </p:cNvSpPr>
          <p:nvPr/>
        </p:nvSpPr>
        <p:spPr bwMode="auto">
          <a:xfrm>
            <a:off x="250825" y="6021388"/>
            <a:ext cx="8569325" cy="4175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tIns="108000" bIns="0">
            <a:spAutoFit/>
          </a:bodyPr>
          <a:lstStyle/>
          <a:p>
            <a:pPr>
              <a:lnSpc>
                <a:spcPts val="1200"/>
              </a:lnSpc>
            </a:pPr>
            <a:r>
              <a:rPr lang="ru-RU" altLang="ru-RU" sz="2000">
                <a:solidFill>
                  <a:schemeClr val="bg1"/>
                </a:solidFill>
                <a:latin typeface="Calibri" pitchFamily="34" charset="0"/>
              </a:rPr>
              <a:t>**</a:t>
            </a:r>
            <a:r>
              <a:rPr lang="ru-RU" altLang="ru-RU" sz="2000" baseline="30000">
                <a:solidFill>
                  <a:schemeClr val="bg1"/>
                </a:solidFill>
                <a:latin typeface="Calibri" pitchFamily="34" charset="0"/>
              </a:rPr>
              <a:t>Для фельдшерских здравпунктов и фельдшерско-акушерских пунктов, расположенных в удаленной или труднодоступной местности.</a:t>
            </a:r>
            <a:endParaRPr lang="ru-RU" altLang="ru-RU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ндриянова_Диспансеризация 201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Андриянова_Диспансеризация 2018</Template>
  <TotalTime>903</TotalTime>
  <Words>2036</Words>
  <Application>Microsoft Office PowerPoint</Application>
  <PresentationFormat>Экран (4:3)</PresentationFormat>
  <Paragraphs>287</Paragraphs>
  <Slides>28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MS Mincho</vt:lpstr>
      <vt:lpstr>ＭＳ Ｐゴシック</vt:lpstr>
      <vt:lpstr>ＭＳ Ｐゴシック</vt:lpstr>
      <vt:lpstr>Arial</vt:lpstr>
      <vt:lpstr>Calibri</vt:lpstr>
      <vt:lpstr>Calibri Light</vt:lpstr>
      <vt:lpstr>Georgia</vt:lpstr>
      <vt:lpstr>Times New Roman</vt:lpstr>
      <vt:lpstr>Андриянова_Диспансеризация 2018</vt:lpstr>
      <vt:lpstr>Training</vt:lpstr>
      <vt:lpstr>1_Тема Office</vt:lpstr>
      <vt:lpstr>Ретро</vt:lpstr>
      <vt:lpstr> РОЛЬ ФЕЛЬДШЕРА В ОРГАНИЗАЦИИ ДИСПАНСЕРИЗАЦИИ ОПРЕДЕЛЕННЫХ ГРУПП ВЗРОСЛОГО НАСЕЛЕНИЯ   </vt:lpstr>
      <vt:lpstr>3 СЛАГАЕМЫХ УСПЕХА</vt:lpstr>
      <vt:lpstr>НОРМАТИВНЫЕ ДОКУМЕНТЫ</vt:lpstr>
      <vt:lpstr>ЦЕЛИ ДИСПАНСЕРИЗАЦИИ</vt:lpstr>
      <vt:lpstr>ДОЛГОСРОЧНАЯ ЦЕЛЬ</vt:lpstr>
      <vt:lpstr>РАСПРЕДЕЛЕНИЕ «РОЛЕЙ» Кто ответственный?</vt:lpstr>
      <vt:lpstr>Презентация PowerPoint</vt:lpstr>
      <vt:lpstr>Презентация PowerPoint</vt:lpstr>
      <vt:lpstr>ОСНОВНЫЕ ЗАДАЧИ ФЕЛЬДШЕРА (ПРОДОЛЖЕНИЕ 2)  </vt:lpstr>
      <vt:lpstr>ОСНОВНЫЕ ЗАДАЧИ ФЕЛЬДШЕРА (ПРОДОЛЖЕНИЕ 3)  </vt:lpstr>
      <vt:lpstr> Функциональные обязанности фельдшера ФАПа  при проведении диспансеризации определенных групп взрослого населения</vt:lpstr>
      <vt:lpstr> Функциональные обязанности фельдшера ФАПа  при проведении диспансеризации  определенных групп взрослого населения</vt:lpstr>
      <vt:lpstr> «РАБОТА НАД ОШИБКАМИ» ТИПИЧНЫЕ ПРОБЛЕМЫ ПРИ ОРГАНИЗАЦИИ ДИСПАНСЕРИЗАЦИИ</vt:lpstr>
      <vt:lpstr>АНКЕТИРОВАНИЕ  на выявление ХНИЗ, ФР их развития, потребления наркотических средств и психотропных веществ без назначения врача</vt:lpstr>
      <vt:lpstr>ПРАВИЛА ВЫНЕСЕНИЯ ЗАКЛЮЧЕНИЯ ПО РЕЗУЛЬТАТАМ АНКЕТИРОВАНИЯ (2 ВИДА)</vt:lpstr>
      <vt:lpstr>Анкета для граждан в возрасте до 75 лет на выявление ХНИЗ, ФР их развития, потребления наркотических средств и психотропных веществ без назначения врача</vt:lpstr>
      <vt:lpstr>Презентация PowerPoint</vt:lpstr>
      <vt:lpstr> 3 ГРУППЫ СОСТОЯНИЯ ЗДОРОВЬЯ</vt:lpstr>
      <vt:lpstr>Презентация PowerPoint</vt:lpstr>
      <vt:lpstr>Презентация PowerPoint</vt:lpstr>
      <vt:lpstr>Профилактическое консультирование </vt:lpstr>
      <vt:lpstr>   </vt:lpstr>
      <vt:lpstr>Презентация PowerPoint</vt:lpstr>
      <vt:lpstr>ДИАГНОСТИЧЕСКИЕ КРИТЕРИИ ФАКТОРОВ РИСКА ВНЕСЕНЫ ИХ КОДЫ В СООТВЕТСТВИИ С МКБ-10  </vt:lpstr>
      <vt:lpstr>ОФОРМЛЕНИЕ МЕДИЦИНСКОЙ ДОКУМЕНТАЦИИ</vt:lpstr>
      <vt:lpstr>Критерии эффективности диспансеризации – п. 19 </vt:lpstr>
      <vt:lpstr>ДИСПАНСЕРИЗАЦИЯ И ДИСПАНСЕРНОЕ НАБЛЮДЕНИЕ – ЗВЕНЬЯ ОДНОЙ ЦЕПИ</vt:lpstr>
      <vt:lpstr>ГКУ «КОЦМП» – МЕТОДИЧЕСКИЙ ЦЕНТР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Порядок проведения диспансеризации определенных групп взрослого населения 2018 год   </dc:title>
  <dc:creator>User</dc:creator>
  <cp:lastModifiedBy>Пользователь</cp:lastModifiedBy>
  <cp:revision>150</cp:revision>
  <dcterms:created xsi:type="dcterms:W3CDTF">2018-02-24T14:59:32Z</dcterms:created>
  <dcterms:modified xsi:type="dcterms:W3CDTF">2018-11-14T05:53:49Z</dcterms:modified>
</cp:coreProperties>
</file>