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1" r:id="rId4"/>
    <p:sldId id="282" r:id="rId5"/>
    <p:sldId id="283" r:id="rId6"/>
    <p:sldId id="261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9" r:id="rId16"/>
    <p:sldId id="270" r:id="rId17"/>
    <p:sldId id="272" r:id="rId18"/>
    <p:sldId id="273" r:id="rId19"/>
    <p:sldId id="262" r:id="rId20"/>
    <p:sldId id="271" r:id="rId21"/>
    <p:sldId id="269" r:id="rId22"/>
    <p:sldId id="274" r:id="rId23"/>
    <p:sldId id="276" r:id="rId24"/>
    <p:sldId id="277" r:id="rId25"/>
    <p:sldId id="279" r:id="rId26"/>
    <p:sldId id="278" r:id="rId27"/>
    <p:sldId id="292" r:id="rId28"/>
    <p:sldId id="293" r:id="rId29"/>
    <p:sldId id="294" r:id="rId30"/>
    <p:sldId id="295" r:id="rId31"/>
    <p:sldId id="296" r:id="rId32"/>
    <p:sldId id="298" r:id="rId33"/>
    <p:sldId id="28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9E57AE-40FC-4258-AD0A-9E554CB5225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9DE52D-B445-4716-B368-3D09593F0B91}">
      <dgm:prSet phldrT="[Текст]" custT="1"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Страх падения</a:t>
          </a:r>
          <a:endParaRPr lang="ru-RU" sz="1800" dirty="0">
            <a:solidFill>
              <a:schemeClr val="tx1"/>
            </a:solidFill>
          </a:endParaRPr>
        </a:p>
      </dgm:t>
    </dgm:pt>
    <dgm:pt modelId="{D606BA14-B1C7-4FE3-9DD4-3922F54A0865}" type="parTrans" cxnId="{975B4CAB-54BD-4516-9FA9-759C655D27DB}">
      <dgm:prSet/>
      <dgm:spPr/>
      <dgm:t>
        <a:bodyPr/>
        <a:lstStyle/>
        <a:p>
          <a:endParaRPr lang="ru-RU"/>
        </a:p>
      </dgm:t>
    </dgm:pt>
    <dgm:pt modelId="{05752554-22B6-4480-8C1F-142B998E356D}" type="sibTrans" cxnId="{975B4CAB-54BD-4516-9FA9-759C655D27DB}">
      <dgm:prSet/>
      <dgm:spPr/>
      <dgm:t>
        <a:bodyPr/>
        <a:lstStyle/>
        <a:p>
          <a:endParaRPr lang="ru-RU"/>
        </a:p>
      </dgm:t>
    </dgm:pt>
    <dgm:pt modelId="{B4AC2B18-E90F-4B97-94D9-9164803957D5}">
      <dgm:prSet phldrT="[Текст]"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Нарастание мышечной слабости</a:t>
          </a:r>
          <a:endParaRPr lang="ru-RU" sz="1800" dirty="0">
            <a:solidFill>
              <a:schemeClr val="tx1"/>
            </a:solidFill>
          </a:endParaRPr>
        </a:p>
      </dgm:t>
    </dgm:pt>
    <dgm:pt modelId="{AD0C08BB-F786-4E5F-9905-80F2F07D42C2}" type="parTrans" cxnId="{E8ED7A5B-5058-46AD-B6E3-74BE51D6C0FF}">
      <dgm:prSet/>
      <dgm:spPr/>
      <dgm:t>
        <a:bodyPr/>
        <a:lstStyle/>
        <a:p>
          <a:endParaRPr lang="ru-RU"/>
        </a:p>
      </dgm:t>
    </dgm:pt>
    <dgm:pt modelId="{67CFBB59-8439-4964-A45E-766B7B93A20C}" type="sibTrans" cxnId="{E8ED7A5B-5058-46AD-B6E3-74BE51D6C0FF}">
      <dgm:prSet/>
      <dgm:spPr/>
      <dgm:t>
        <a:bodyPr/>
        <a:lstStyle/>
        <a:p>
          <a:endParaRPr lang="ru-RU"/>
        </a:p>
      </dgm:t>
    </dgm:pt>
    <dgm:pt modelId="{B91EEEEC-C8D2-46E3-AC7E-C2A8A427E0B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Повторные падения</a:t>
          </a:r>
          <a:endParaRPr lang="ru-RU" sz="1800" dirty="0">
            <a:solidFill>
              <a:schemeClr val="tx1"/>
            </a:solidFill>
          </a:endParaRPr>
        </a:p>
      </dgm:t>
    </dgm:pt>
    <dgm:pt modelId="{57EE42DA-00BE-456A-8EEE-5A72EB2303DF}" type="parTrans" cxnId="{4D4F257D-C21C-4E24-BA21-5D7841AA7DFA}">
      <dgm:prSet/>
      <dgm:spPr/>
      <dgm:t>
        <a:bodyPr/>
        <a:lstStyle/>
        <a:p>
          <a:endParaRPr lang="ru-RU"/>
        </a:p>
      </dgm:t>
    </dgm:pt>
    <dgm:pt modelId="{F6C610CD-E3CE-43F8-B86C-AD16F82B1BA6}" type="sibTrans" cxnId="{4D4F257D-C21C-4E24-BA21-5D7841AA7DFA}">
      <dgm:prSet/>
      <dgm:spPr/>
      <dgm:t>
        <a:bodyPr/>
        <a:lstStyle/>
        <a:p>
          <a:endParaRPr lang="ru-RU"/>
        </a:p>
      </dgm:t>
    </dgm:pt>
    <dgm:pt modelId="{EC299F99-57CD-49C9-A47A-3BCFF84BEB39}">
      <dgm:prSet phldrT="[Текст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Снижение физической активности</a:t>
          </a:r>
          <a:endParaRPr lang="ru-RU" sz="1800" dirty="0">
            <a:solidFill>
              <a:schemeClr val="tx1"/>
            </a:solidFill>
          </a:endParaRPr>
        </a:p>
      </dgm:t>
    </dgm:pt>
    <dgm:pt modelId="{A85BC8CB-89F6-4907-B904-A87361D92EE9}" type="sibTrans" cxnId="{1553B19F-140A-406F-8E9A-A75274287347}">
      <dgm:prSet/>
      <dgm:spPr/>
      <dgm:t>
        <a:bodyPr/>
        <a:lstStyle/>
        <a:p>
          <a:endParaRPr lang="ru-RU"/>
        </a:p>
      </dgm:t>
    </dgm:pt>
    <dgm:pt modelId="{15BF445F-917E-4C6D-B259-57C2BA7D7C59}" type="parTrans" cxnId="{1553B19F-140A-406F-8E9A-A75274287347}">
      <dgm:prSet/>
      <dgm:spPr/>
      <dgm:t>
        <a:bodyPr/>
        <a:lstStyle/>
        <a:p>
          <a:endParaRPr lang="ru-RU"/>
        </a:p>
      </dgm:t>
    </dgm:pt>
    <dgm:pt modelId="{E9CD24E6-AC96-4914-A0A2-86E7591AE2F2}" type="pres">
      <dgm:prSet presAssocID="{819E57AE-40FC-4258-AD0A-9E554CB522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A484DC-E87A-4D44-B3CC-3D4869AFCFB9}" type="pres">
      <dgm:prSet presAssocID="{449DE52D-B445-4716-B368-3D09593F0B91}" presName="node" presStyleLbl="node1" presStyleIdx="0" presStyleCnt="4" custScaleX="115860" custScaleY="108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17D1D-C7A7-4A07-87E8-867CB1A5E5C5}" type="pres">
      <dgm:prSet presAssocID="{449DE52D-B445-4716-B368-3D09593F0B91}" presName="spNode" presStyleCnt="0"/>
      <dgm:spPr/>
    </dgm:pt>
    <dgm:pt modelId="{247236D2-4B71-4814-9F6A-520D752A19CE}" type="pres">
      <dgm:prSet presAssocID="{05752554-22B6-4480-8C1F-142B998E356D}" presName="sibTrans" presStyleLbl="sibTrans1D1" presStyleIdx="0" presStyleCnt="4"/>
      <dgm:spPr/>
      <dgm:t>
        <a:bodyPr/>
        <a:lstStyle/>
        <a:p>
          <a:endParaRPr lang="ru-RU"/>
        </a:p>
      </dgm:t>
    </dgm:pt>
    <dgm:pt modelId="{5A7624BD-A1FB-4A09-87CA-EAA1731141A8}" type="pres">
      <dgm:prSet presAssocID="{EC299F99-57CD-49C9-A47A-3BCFF84BEB39}" presName="node" presStyleLbl="node1" presStyleIdx="1" presStyleCnt="4" custScaleX="125108" custScaleY="116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80D7E-097F-4997-8EA1-56EDE89A6D22}" type="pres">
      <dgm:prSet presAssocID="{EC299F99-57CD-49C9-A47A-3BCFF84BEB39}" presName="spNode" presStyleCnt="0"/>
      <dgm:spPr/>
    </dgm:pt>
    <dgm:pt modelId="{E7EFC4A3-F59E-41A5-A646-76021FFA3439}" type="pres">
      <dgm:prSet presAssocID="{A85BC8CB-89F6-4907-B904-A87361D92EE9}" presName="sibTrans" presStyleLbl="sibTrans1D1" presStyleIdx="1" presStyleCnt="4"/>
      <dgm:spPr/>
      <dgm:t>
        <a:bodyPr/>
        <a:lstStyle/>
        <a:p>
          <a:endParaRPr lang="ru-RU"/>
        </a:p>
      </dgm:t>
    </dgm:pt>
    <dgm:pt modelId="{7EA0E179-A49F-49FB-BD8C-9042503B29AF}" type="pres">
      <dgm:prSet presAssocID="{B4AC2B18-E90F-4B97-94D9-9164803957D5}" presName="node" presStyleLbl="node1" presStyleIdx="2" presStyleCnt="4" custScaleX="133282" custScaleY="122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E0B40-7007-4B66-92DE-6615BEA68E5F}" type="pres">
      <dgm:prSet presAssocID="{B4AC2B18-E90F-4B97-94D9-9164803957D5}" presName="spNode" presStyleCnt="0"/>
      <dgm:spPr/>
    </dgm:pt>
    <dgm:pt modelId="{7287A96F-B9B7-45AC-B5A3-DA3A185B6AEB}" type="pres">
      <dgm:prSet presAssocID="{67CFBB59-8439-4964-A45E-766B7B93A20C}" presName="sibTrans" presStyleLbl="sibTrans1D1" presStyleIdx="2" presStyleCnt="4"/>
      <dgm:spPr/>
      <dgm:t>
        <a:bodyPr/>
        <a:lstStyle/>
        <a:p>
          <a:endParaRPr lang="ru-RU"/>
        </a:p>
      </dgm:t>
    </dgm:pt>
    <dgm:pt modelId="{6BE16A31-2D85-4709-BBCF-91D3D4C697FE}" type="pres">
      <dgm:prSet presAssocID="{B91EEEEC-C8D2-46E3-AC7E-C2A8A427E0B8}" presName="node" presStyleLbl="node1" presStyleIdx="3" presStyleCnt="4" custScaleX="126310" custScaleY="140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13A7F-76FF-4BFC-9980-71DEEC0B45B2}" type="pres">
      <dgm:prSet presAssocID="{B91EEEEC-C8D2-46E3-AC7E-C2A8A427E0B8}" presName="spNode" presStyleCnt="0"/>
      <dgm:spPr/>
    </dgm:pt>
    <dgm:pt modelId="{EAD865AC-8C82-4A4F-92F6-BFED8C37E7F4}" type="pres">
      <dgm:prSet presAssocID="{F6C610CD-E3CE-43F8-B86C-AD16F82B1BA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7734AC22-8635-4DD3-9CAD-628F2B5FCCFA}" type="presOf" srcId="{449DE52D-B445-4716-B368-3D09593F0B91}" destId="{68A484DC-E87A-4D44-B3CC-3D4869AFCFB9}" srcOrd="0" destOrd="0" presId="urn:microsoft.com/office/officeart/2005/8/layout/cycle5"/>
    <dgm:cxn modelId="{A9A64FFB-F3D7-4FB0-8F2F-ADE4AE208E2C}" type="presOf" srcId="{EC299F99-57CD-49C9-A47A-3BCFF84BEB39}" destId="{5A7624BD-A1FB-4A09-87CA-EAA1731141A8}" srcOrd="0" destOrd="0" presId="urn:microsoft.com/office/officeart/2005/8/layout/cycle5"/>
    <dgm:cxn modelId="{F1CEBD6D-DB53-40C0-9E11-E6188132E588}" type="presOf" srcId="{819E57AE-40FC-4258-AD0A-9E554CB5225B}" destId="{E9CD24E6-AC96-4914-A0A2-86E7591AE2F2}" srcOrd="0" destOrd="0" presId="urn:microsoft.com/office/officeart/2005/8/layout/cycle5"/>
    <dgm:cxn modelId="{15A5AE31-65F5-4A34-BF5B-B2F1694D4222}" type="presOf" srcId="{B91EEEEC-C8D2-46E3-AC7E-C2A8A427E0B8}" destId="{6BE16A31-2D85-4709-BBCF-91D3D4C697FE}" srcOrd="0" destOrd="0" presId="urn:microsoft.com/office/officeart/2005/8/layout/cycle5"/>
    <dgm:cxn modelId="{73ADB446-7334-4EFF-A469-04282955F98A}" type="presOf" srcId="{A85BC8CB-89F6-4907-B904-A87361D92EE9}" destId="{E7EFC4A3-F59E-41A5-A646-76021FFA3439}" srcOrd="0" destOrd="0" presId="urn:microsoft.com/office/officeart/2005/8/layout/cycle5"/>
    <dgm:cxn modelId="{8BE52CCC-F889-48AF-9A8D-743ED2338799}" type="presOf" srcId="{67CFBB59-8439-4964-A45E-766B7B93A20C}" destId="{7287A96F-B9B7-45AC-B5A3-DA3A185B6AEB}" srcOrd="0" destOrd="0" presId="urn:microsoft.com/office/officeart/2005/8/layout/cycle5"/>
    <dgm:cxn modelId="{05D432B1-7E3D-46BA-99EF-9DD66FA9042D}" type="presOf" srcId="{F6C610CD-E3CE-43F8-B86C-AD16F82B1BA6}" destId="{EAD865AC-8C82-4A4F-92F6-BFED8C37E7F4}" srcOrd="0" destOrd="0" presId="urn:microsoft.com/office/officeart/2005/8/layout/cycle5"/>
    <dgm:cxn modelId="{32B22361-CA02-4423-B1E7-A9B5A28B0902}" type="presOf" srcId="{B4AC2B18-E90F-4B97-94D9-9164803957D5}" destId="{7EA0E179-A49F-49FB-BD8C-9042503B29AF}" srcOrd="0" destOrd="0" presId="urn:microsoft.com/office/officeart/2005/8/layout/cycle5"/>
    <dgm:cxn modelId="{E8ED7A5B-5058-46AD-B6E3-74BE51D6C0FF}" srcId="{819E57AE-40FC-4258-AD0A-9E554CB5225B}" destId="{B4AC2B18-E90F-4B97-94D9-9164803957D5}" srcOrd="2" destOrd="0" parTransId="{AD0C08BB-F786-4E5F-9905-80F2F07D42C2}" sibTransId="{67CFBB59-8439-4964-A45E-766B7B93A20C}"/>
    <dgm:cxn modelId="{975B4CAB-54BD-4516-9FA9-759C655D27DB}" srcId="{819E57AE-40FC-4258-AD0A-9E554CB5225B}" destId="{449DE52D-B445-4716-B368-3D09593F0B91}" srcOrd="0" destOrd="0" parTransId="{D606BA14-B1C7-4FE3-9DD4-3922F54A0865}" sibTransId="{05752554-22B6-4480-8C1F-142B998E356D}"/>
    <dgm:cxn modelId="{1553B19F-140A-406F-8E9A-A75274287347}" srcId="{819E57AE-40FC-4258-AD0A-9E554CB5225B}" destId="{EC299F99-57CD-49C9-A47A-3BCFF84BEB39}" srcOrd="1" destOrd="0" parTransId="{15BF445F-917E-4C6D-B259-57C2BA7D7C59}" sibTransId="{A85BC8CB-89F6-4907-B904-A87361D92EE9}"/>
    <dgm:cxn modelId="{4D4F257D-C21C-4E24-BA21-5D7841AA7DFA}" srcId="{819E57AE-40FC-4258-AD0A-9E554CB5225B}" destId="{B91EEEEC-C8D2-46E3-AC7E-C2A8A427E0B8}" srcOrd="3" destOrd="0" parTransId="{57EE42DA-00BE-456A-8EEE-5A72EB2303DF}" sibTransId="{F6C610CD-E3CE-43F8-B86C-AD16F82B1BA6}"/>
    <dgm:cxn modelId="{6E5DD52F-033A-4F1A-836B-F8756F989582}" type="presOf" srcId="{05752554-22B6-4480-8C1F-142B998E356D}" destId="{247236D2-4B71-4814-9F6A-520D752A19CE}" srcOrd="0" destOrd="0" presId="urn:microsoft.com/office/officeart/2005/8/layout/cycle5"/>
    <dgm:cxn modelId="{D6E94FBC-A550-44A8-99BB-B61B678FB226}" type="presParOf" srcId="{E9CD24E6-AC96-4914-A0A2-86E7591AE2F2}" destId="{68A484DC-E87A-4D44-B3CC-3D4869AFCFB9}" srcOrd="0" destOrd="0" presId="urn:microsoft.com/office/officeart/2005/8/layout/cycle5"/>
    <dgm:cxn modelId="{025B1499-AD45-41FE-9C51-63101660B691}" type="presParOf" srcId="{E9CD24E6-AC96-4914-A0A2-86E7591AE2F2}" destId="{D4E17D1D-C7A7-4A07-87E8-867CB1A5E5C5}" srcOrd="1" destOrd="0" presId="urn:microsoft.com/office/officeart/2005/8/layout/cycle5"/>
    <dgm:cxn modelId="{CE2B58B4-102A-41E1-851E-D46B330318EA}" type="presParOf" srcId="{E9CD24E6-AC96-4914-A0A2-86E7591AE2F2}" destId="{247236D2-4B71-4814-9F6A-520D752A19CE}" srcOrd="2" destOrd="0" presId="urn:microsoft.com/office/officeart/2005/8/layout/cycle5"/>
    <dgm:cxn modelId="{62BC82DF-5B8F-4E33-9F74-2E9A6C9CD091}" type="presParOf" srcId="{E9CD24E6-AC96-4914-A0A2-86E7591AE2F2}" destId="{5A7624BD-A1FB-4A09-87CA-EAA1731141A8}" srcOrd="3" destOrd="0" presId="urn:microsoft.com/office/officeart/2005/8/layout/cycle5"/>
    <dgm:cxn modelId="{18D7332A-9942-4FC9-B867-C197A2FA29AE}" type="presParOf" srcId="{E9CD24E6-AC96-4914-A0A2-86E7591AE2F2}" destId="{EB080D7E-097F-4997-8EA1-56EDE89A6D22}" srcOrd="4" destOrd="0" presId="urn:microsoft.com/office/officeart/2005/8/layout/cycle5"/>
    <dgm:cxn modelId="{8A06BEAC-FF4D-45CB-89C5-9B739DBC1333}" type="presParOf" srcId="{E9CD24E6-AC96-4914-A0A2-86E7591AE2F2}" destId="{E7EFC4A3-F59E-41A5-A646-76021FFA3439}" srcOrd="5" destOrd="0" presId="urn:microsoft.com/office/officeart/2005/8/layout/cycle5"/>
    <dgm:cxn modelId="{DE3A69E9-6C20-4F79-A3A1-9E8587429408}" type="presParOf" srcId="{E9CD24E6-AC96-4914-A0A2-86E7591AE2F2}" destId="{7EA0E179-A49F-49FB-BD8C-9042503B29AF}" srcOrd="6" destOrd="0" presId="urn:microsoft.com/office/officeart/2005/8/layout/cycle5"/>
    <dgm:cxn modelId="{3F96B601-2DD5-41F6-9C14-3A184134C164}" type="presParOf" srcId="{E9CD24E6-AC96-4914-A0A2-86E7591AE2F2}" destId="{5A1E0B40-7007-4B66-92DE-6615BEA68E5F}" srcOrd="7" destOrd="0" presId="urn:microsoft.com/office/officeart/2005/8/layout/cycle5"/>
    <dgm:cxn modelId="{6735E096-6DB3-4B83-B774-0EA301A15B0D}" type="presParOf" srcId="{E9CD24E6-AC96-4914-A0A2-86E7591AE2F2}" destId="{7287A96F-B9B7-45AC-B5A3-DA3A185B6AEB}" srcOrd="8" destOrd="0" presId="urn:microsoft.com/office/officeart/2005/8/layout/cycle5"/>
    <dgm:cxn modelId="{7C559BD3-5166-4562-9CAA-F0F4726973E3}" type="presParOf" srcId="{E9CD24E6-AC96-4914-A0A2-86E7591AE2F2}" destId="{6BE16A31-2D85-4709-BBCF-91D3D4C697FE}" srcOrd="9" destOrd="0" presId="urn:microsoft.com/office/officeart/2005/8/layout/cycle5"/>
    <dgm:cxn modelId="{17239FBF-3D98-4B07-9226-FC1E64E43445}" type="presParOf" srcId="{E9CD24E6-AC96-4914-A0A2-86E7591AE2F2}" destId="{6B213A7F-76FF-4BFC-9980-71DEEC0B45B2}" srcOrd="10" destOrd="0" presId="urn:microsoft.com/office/officeart/2005/8/layout/cycle5"/>
    <dgm:cxn modelId="{23815508-8B7C-4B8C-AD28-47BCCF366B15}" type="presParOf" srcId="{E9CD24E6-AC96-4914-A0A2-86E7591AE2F2}" destId="{EAD865AC-8C82-4A4F-92F6-BFED8C37E7F4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A484DC-E87A-4D44-B3CC-3D4869AFCFB9}">
      <dsp:nvSpPr>
        <dsp:cNvPr id="0" name=""/>
        <dsp:cNvSpPr/>
      </dsp:nvSpPr>
      <dsp:spPr>
        <a:xfrm>
          <a:off x="2509965" y="-54778"/>
          <a:ext cx="1302285" cy="7942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Страх падения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509965" y="-54778"/>
        <a:ext cx="1302285" cy="794261"/>
      </dsp:txXfrm>
    </dsp:sp>
    <dsp:sp modelId="{247236D2-4B71-4814-9F6A-520D752A19CE}">
      <dsp:nvSpPr>
        <dsp:cNvPr id="0" name=""/>
        <dsp:cNvSpPr/>
      </dsp:nvSpPr>
      <dsp:spPr>
        <a:xfrm>
          <a:off x="1954201" y="342351"/>
          <a:ext cx="2413814" cy="2413814"/>
        </a:xfrm>
        <a:custGeom>
          <a:avLst/>
          <a:gdLst/>
          <a:ahLst/>
          <a:cxnLst/>
          <a:rect l="0" t="0" r="0" b="0"/>
          <a:pathLst>
            <a:path>
              <a:moveTo>
                <a:pt x="1980668" y="280668"/>
              </a:moveTo>
              <a:arcTo wR="1206907" hR="1206907" stAng="18592483" swAng="13379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624BD-A1FB-4A09-87CA-EAA1731141A8}">
      <dsp:nvSpPr>
        <dsp:cNvPr id="0" name=""/>
        <dsp:cNvSpPr/>
      </dsp:nvSpPr>
      <dsp:spPr>
        <a:xfrm>
          <a:off x="3664898" y="1124580"/>
          <a:ext cx="1406234" cy="849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Снижение физической активности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664898" y="1124580"/>
        <a:ext cx="1406234" cy="849356"/>
      </dsp:txXfrm>
    </dsp:sp>
    <dsp:sp modelId="{E7EFC4A3-F59E-41A5-A646-76021FFA3439}">
      <dsp:nvSpPr>
        <dsp:cNvPr id="0" name=""/>
        <dsp:cNvSpPr/>
      </dsp:nvSpPr>
      <dsp:spPr>
        <a:xfrm>
          <a:off x="1954201" y="342351"/>
          <a:ext cx="2413814" cy="2413814"/>
        </a:xfrm>
        <a:custGeom>
          <a:avLst/>
          <a:gdLst/>
          <a:ahLst/>
          <a:cxnLst/>
          <a:rect l="0" t="0" r="0" b="0"/>
          <a:pathLst>
            <a:path>
              <a:moveTo>
                <a:pt x="2284807" y="1749821"/>
              </a:moveTo>
              <a:arcTo wR="1206907" hR="1206907" stAng="1604001" swAng="11263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0E179-A49F-49FB-BD8C-9042503B29AF}">
      <dsp:nvSpPr>
        <dsp:cNvPr id="0" name=""/>
        <dsp:cNvSpPr/>
      </dsp:nvSpPr>
      <dsp:spPr>
        <a:xfrm>
          <a:off x="2412052" y="2309540"/>
          <a:ext cx="1498111" cy="893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Нарастание мышечной слабости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412052" y="2309540"/>
        <a:ext cx="1498111" cy="893251"/>
      </dsp:txXfrm>
    </dsp:sp>
    <dsp:sp modelId="{7287A96F-B9B7-45AC-B5A3-DA3A185B6AEB}">
      <dsp:nvSpPr>
        <dsp:cNvPr id="0" name=""/>
        <dsp:cNvSpPr/>
      </dsp:nvSpPr>
      <dsp:spPr>
        <a:xfrm>
          <a:off x="1954201" y="342351"/>
          <a:ext cx="2413814" cy="2413814"/>
        </a:xfrm>
        <a:custGeom>
          <a:avLst/>
          <a:gdLst/>
          <a:ahLst/>
          <a:cxnLst/>
          <a:rect l="0" t="0" r="0" b="0"/>
          <a:pathLst>
            <a:path>
              <a:moveTo>
                <a:pt x="374228" y="2080561"/>
              </a:moveTo>
              <a:arcTo wR="1206907" hR="1206907" stAng="8017461" swAng="9612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16A31-2D85-4709-BBCF-91D3D4C697FE}">
      <dsp:nvSpPr>
        <dsp:cNvPr id="0" name=""/>
        <dsp:cNvSpPr/>
      </dsp:nvSpPr>
      <dsp:spPr>
        <a:xfrm>
          <a:off x="1244328" y="1037418"/>
          <a:ext cx="1419745" cy="10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Повторные падения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244328" y="1037418"/>
        <a:ext cx="1419745" cy="1023680"/>
      </dsp:txXfrm>
    </dsp:sp>
    <dsp:sp modelId="{EAD865AC-8C82-4A4F-92F6-BFED8C37E7F4}">
      <dsp:nvSpPr>
        <dsp:cNvPr id="0" name=""/>
        <dsp:cNvSpPr/>
      </dsp:nvSpPr>
      <dsp:spPr>
        <a:xfrm>
          <a:off x="1954201" y="342351"/>
          <a:ext cx="2413814" cy="2413814"/>
        </a:xfrm>
        <a:custGeom>
          <a:avLst/>
          <a:gdLst/>
          <a:ahLst/>
          <a:cxnLst/>
          <a:rect l="0" t="0" r="0" b="0"/>
          <a:pathLst>
            <a:path>
              <a:moveTo>
                <a:pt x="177405" y="577025"/>
              </a:moveTo>
              <a:arcTo wR="1206907" hR="1206907" stAng="12687577" swAng="117140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00DA0-8D06-451D-BB82-03E72008F02B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34384-9347-4B7B-842D-A6320A9FF0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Заголовок не должен быть началом текста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4858-2FED-452D-9B55-417E5C2EEAB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14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4858-2FED-452D-9B55-417E5C2EEAB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535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Авторские пояснения к спискам необходимы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4858-2FED-452D-9B55-417E5C2EEAB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3295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Телескопическая трость ( регулируется по высоте)</a:t>
            </a:r>
          </a:p>
          <a:p>
            <a:r>
              <a:rPr lang="ru-RU" dirty="0" smtClean="0"/>
              <a:t>Трость со смещенным центом тяжести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Оснащена страховочным ремешком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п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омогает пользователю с нарушениями координации сохранять равновесие при ходьбе</a:t>
            </a:r>
          </a:p>
          <a:p>
            <a:r>
              <a:rPr lang="ru-RU" dirty="0" smtClean="0"/>
              <a:t>деревянная –более тяжелая, чем алюминиевая и не регулируется по высоте</a:t>
            </a:r>
          </a:p>
          <a:p>
            <a:r>
              <a:rPr lang="ru-RU" dirty="0" smtClean="0"/>
              <a:t> ручка -  повторяет анатомическую форму кисти,   нескользящая, лучше из шероховатого медицинского пластика</a:t>
            </a:r>
          </a:p>
          <a:p>
            <a:endParaRPr lang="ru-RU" dirty="0" smtClean="0"/>
          </a:p>
          <a:p>
            <a:r>
              <a:rPr lang="ru-RU" dirty="0" smtClean="0"/>
              <a:t>Убедиться, что при обхвате ручки пальцы не упираются в ладонь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6BEEC-24A6-4396-B23C-6F0A89166E8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5424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Многоопорные трости с тремя или четырьмя ножками за счет расширенного основания обеспечивают стабильную опору, способствуют более прочной поддержке пациента с нарушением равновесия и облегчают ходьбу. Ножки трости обычно короче со стороны пациента, что дает ему больше пространства для ног.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в гололед, слякоть, при большой массе тела, нарушениях координации движений безопаснее пользоваться тростями с увеличенными количеством ножек - с квадратными либо пирамидальными основами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6BEEC-24A6-4396-B23C-6F0A89166E8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46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Чтобы правильно подобрать трость по длине, нужно встать прямо, свободно опустить руки и слегка согнуть их в локте (примерно на 15-20 градусов) - при этом рукоятка трости должна находиться на уровне линии изгиба запястья.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6BEEC-24A6-4396-B23C-6F0A89166E8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6134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Различают также шагающие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нешагающие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модели ходунков.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Нешагающие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модели - жесткая конструкция, действующая как единое целое. Шагающие модели в трубках, скрепляющих правую и левую сторону ходунков, имеют шарниры, позволяющие смещать стороны ходунков по отношению друг к другу, что позволяет пациенту при перемещении вперед одной части ходунков опираться на вторую их сторону.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Ходунки-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роляторы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служат для комфортного передвижения по открытым территориям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6BEEC-24A6-4396-B23C-6F0A89166E8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1004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 ходунки с колесиками снижают устойчивость пациентов и могут привести к падению, поэтому желательно, чтобы они были снабжены тормозами.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6BEEC-24A6-4396-B23C-6F0A89166E8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310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6C2-5E2A-4C69-B031-B4788992AA0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582F-61B5-49A0-A85F-AB757E78D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6C2-5E2A-4C69-B031-B4788992AA0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582F-61B5-49A0-A85F-AB757E78D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6C2-5E2A-4C69-B031-B4788992AA0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582F-61B5-49A0-A85F-AB757E78D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6C2-5E2A-4C69-B031-B4788992AA0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582F-61B5-49A0-A85F-AB757E78D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6C2-5E2A-4C69-B031-B4788992AA0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582F-61B5-49A0-A85F-AB757E78D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6C2-5E2A-4C69-B031-B4788992AA0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582F-61B5-49A0-A85F-AB757E78D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6C2-5E2A-4C69-B031-B4788992AA0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582F-61B5-49A0-A85F-AB757E78D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6C2-5E2A-4C69-B031-B4788992AA0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582F-61B5-49A0-A85F-AB757E78D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6C2-5E2A-4C69-B031-B4788992AA0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582F-61B5-49A0-A85F-AB757E78D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6C2-5E2A-4C69-B031-B4788992AA0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582F-61B5-49A0-A85F-AB757E78D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6C2-5E2A-4C69-B031-B4788992AA0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582F-61B5-49A0-A85F-AB757E78D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896C2-5E2A-4C69-B031-B4788992AA0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582F-61B5-49A0-A85F-AB757E78D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3672407"/>
          </a:xfrm>
        </p:spPr>
        <p:txBody>
          <a:bodyPr/>
          <a:lstStyle/>
          <a:p>
            <a:r>
              <a:rPr lang="ru-RU" dirty="0" smtClean="0"/>
              <a:t>Профилактика падений в пожилом возрасте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941168"/>
            <a:ext cx="6696744" cy="13205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Заведующий отделением терапии ГБУ «Курганский областной госпиталь для ветеранов войн», главный внештатный гериатр Курганской области</a:t>
            </a:r>
          </a:p>
          <a:p>
            <a:r>
              <a:rPr lang="ru-RU" dirty="0" smtClean="0"/>
              <a:t>Лобанова Ольга Анатольевна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Поведенческие факторы риска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«опасное» поведение (лазанье на  высоту)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трах падений и связанное с ним ограничение  уровня физической активности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невнимательность, рассеянность ( может быть при развитии у пациента делирия – состояния острой спутанности сознания)</a:t>
            </a:r>
          </a:p>
          <a:p>
            <a:r>
              <a:rPr lang="ru-RU" sz="2400" dirty="0"/>
              <a:t>н</a:t>
            </a:r>
            <a:r>
              <a:rPr lang="ru-RU" sz="2400" dirty="0" smtClean="0"/>
              <a:t>изкий уровень физической активности</a:t>
            </a:r>
          </a:p>
          <a:p>
            <a:r>
              <a:rPr lang="ru-RU" sz="2400" dirty="0"/>
              <a:t>н</a:t>
            </a:r>
            <a:r>
              <a:rPr lang="ru-RU" sz="2400" dirty="0" smtClean="0"/>
              <a:t>еправильно подобранная обувь</a:t>
            </a:r>
          </a:p>
          <a:p>
            <a:r>
              <a:rPr lang="ru-RU" sz="2400" dirty="0"/>
              <a:t>н</a:t>
            </a:r>
            <a:r>
              <a:rPr lang="ru-RU" sz="2400" dirty="0" smtClean="0"/>
              <a:t>еправильно подобранные вспомогательные средства для ходьбы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4878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Неправильно подобранная обувь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 Неправильно подобранная обувь может увеличить риск падений и  снизить устойчивость пожилого человека.</a:t>
            </a:r>
          </a:p>
          <a:p>
            <a:pPr marL="0" indent="0" algn="just">
              <a:buNone/>
            </a:pPr>
            <a:r>
              <a:rPr lang="ru-RU" dirty="0" smtClean="0"/>
              <a:t>Для людей пожилого и старческого возраста неправильно подобранной обувью, повышающей риск падений, считается обувь </a:t>
            </a:r>
            <a:r>
              <a:rPr lang="ru-RU" dirty="0"/>
              <a:t>с каблуком, высота которого &gt; 4,5 см, или любые две из нижеприведенных особенностей: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обувь без задника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обувь с задником, который может быть сжат более чем на 45°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полностью изношенная обувь или обувь на абсолютно плоской </a:t>
            </a:r>
            <a:r>
              <a:rPr lang="ru-RU" dirty="0" smtClean="0"/>
              <a:t>подошве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Ходьба </a:t>
            </a:r>
            <a:r>
              <a:rPr lang="ru-RU" dirty="0"/>
              <a:t>босиком или в одних носках в закрытых помещениях также повышает риск падений.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96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Факторы окружающей среды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состояние пола (скользкие полы, ковровые покрытия, плохо прилегающие к полу, неровные покрытия, трещины, электрические шнуры)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н</a:t>
            </a:r>
            <a:r>
              <a:rPr lang="ru-RU" sz="2600" dirty="0" smtClean="0"/>
              <a:t>еудачно  спроектированные лестницы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отсутствие перил /поручней/пандусов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 </a:t>
            </a:r>
            <a:r>
              <a:rPr lang="ru-RU" sz="2600" dirty="0" smtClean="0"/>
              <a:t>пороги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 плохое освещение </a:t>
            </a:r>
            <a:endParaRPr lang="ru-RU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 </a:t>
            </a:r>
            <a:r>
              <a:rPr lang="ru-RU" sz="2600" dirty="0"/>
              <a:t>неудачное расположение </a:t>
            </a:r>
            <a:r>
              <a:rPr lang="ru-RU" sz="2600" dirty="0" smtClean="0"/>
              <a:t>мебели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з</a:t>
            </a:r>
            <a:r>
              <a:rPr lang="ru-RU" sz="2600" dirty="0" smtClean="0"/>
              <a:t>ахламленность помещений/пола</a:t>
            </a:r>
          </a:p>
          <a:p>
            <a:endParaRPr lang="ru-RU" dirty="0"/>
          </a:p>
        </p:txBody>
      </p:sp>
      <p:pic>
        <p:nvPicPr>
          <p:cNvPr id="4" name="Picture 5" descr="Как спрятать компьютерные провода? &quot; Строительный портал - советы по ремонту и постройки дом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0370" y="4860758"/>
            <a:ext cx="2233629" cy="1997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59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Опросник « Возраст не помеха»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75443776"/>
              </p:ext>
            </p:extLst>
          </p:nvPr>
        </p:nvGraphicFramePr>
        <p:xfrm>
          <a:off x="107504" y="1196752"/>
          <a:ext cx="8928991" cy="4846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871"/>
                <a:gridCol w="7453010"/>
                <a:gridCol w="992110"/>
              </a:tblGrid>
              <a:tr h="4634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Вопросы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Ответ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2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 Похудели ли  Вы на 5 кг и более за последние 6 месяцев? (Вес)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да/нет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25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 Испытываете ли Вы какие-либо ограничения в повседневной жизни из-за снижения ЗРения  или Слуха?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да/нет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Были ли у Вас в течение последнего года Травмы, связанные с падением?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да/нет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25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Чувствуете ли Вы себя подавленным, грустным или встревоженным на протяжении последних недель? (Настроение)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да/нет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25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Есть ли у Вас проблемы с Памятью, пониманием, ориентацией или способностью планировать?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да/нет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0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Страдаете ли Вы недержанием Мочи?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да/нет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25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 Испытываете ли Вы трудности в перемещении по дому или на улице? (Ходьба  до 100 метров или подъем на 1 лестничный пролет)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да/нет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52304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Оценка факторов риска падений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3800" dirty="0"/>
              <a:t>анамнез падений – подробное описание обстоятельств падений, </a:t>
            </a:r>
            <a:r>
              <a:rPr lang="ru-RU" sz="3800" dirty="0" smtClean="0"/>
              <a:t>частоты, </a:t>
            </a:r>
            <a:r>
              <a:rPr lang="ru-RU" sz="3800" dirty="0"/>
              <a:t>симптомов в момент падения, полученных травм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800" dirty="0"/>
              <a:t>оценка медикаментозной </a:t>
            </a:r>
            <a:r>
              <a:rPr lang="ru-RU" sz="3800" dirty="0" smtClean="0"/>
              <a:t>терапии ( прием  лекарственных препаратов без показаний, а также препаратов, повышающих риск падений)</a:t>
            </a:r>
            <a:endParaRPr lang="ru-RU" sz="38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800" dirty="0"/>
              <a:t>оценка мобильности и способности поддерживать </a:t>
            </a:r>
            <a:r>
              <a:rPr lang="ru-RU" sz="3800" dirty="0" err="1" smtClean="0"/>
              <a:t>равновесие,объема</a:t>
            </a:r>
            <a:r>
              <a:rPr lang="ru-RU" sz="3800" dirty="0" smtClean="0"/>
              <a:t> </a:t>
            </a:r>
            <a:r>
              <a:rPr lang="ru-RU" sz="3800" dirty="0"/>
              <a:t>движений в суставах  нижних  конечностей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800" dirty="0"/>
              <a:t>оценка неврологического статуса (когнитивная оценка, </a:t>
            </a:r>
            <a:r>
              <a:rPr lang="ru-RU" sz="3800" dirty="0" err="1"/>
              <a:t>нейропатии</a:t>
            </a:r>
            <a:r>
              <a:rPr lang="ru-RU" sz="3800" dirty="0"/>
              <a:t>, экстрапирамидные нарушения, патология мозжечка)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800" dirty="0"/>
              <a:t>сила мышц нижних конечностей (например, способность встать со стула без помощи рук)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800" dirty="0"/>
              <a:t>состояние сердечно-сосудистой системы </a:t>
            </a:r>
            <a:r>
              <a:rPr lang="ru-RU" sz="3800" dirty="0" smtClean="0"/>
              <a:t>(</a:t>
            </a:r>
            <a:r>
              <a:rPr lang="ru-RU" sz="3800" dirty="0"/>
              <a:t> </a:t>
            </a:r>
            <a:r>
              <a:rPr lang="ru-RU" sz="3800" dirty="0" smtClean="0"/>
              <a:t>частота пульса, уровень артериального давления)</a:t>
            </a:r>
            <a:endParaRPr lang="ru-RU" sz="38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800" dirty="0"/>
              <a:t>оценка остроты </a:t>
            </a:r>
            <a:r>
              <a:rPr lang="ru-RU" sz="3800" dirty="0" smtClean="0"/>
              <a:t>зрения ( консультация офтальмолога)</a:t>
            </a:r>
            <a:endParaRPr lang="ru-RU" sz="38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800" dirty="0"/>
              <a:t>оценка состояния стоп и характера </a:t>
            </a:r>
            <a:r>
              <a:rPr lang="ru-RU" sz="3800" dirty="0" smtClean="0"/>
              <a:t>обуви ( направление пациента к </a:t>
            </a:r>
            <a:r>
              <a:rPr lang="ru-RU" sz="3800" dirty="0" err="1" smtClean="0"/>
              <a:t>подологу</a:t>
            </a:r>
            <a:r>
              <a:rPr lang="ru-RU" sz="3800" dirty="0" smtClean="0"/>
              <a:t>, оценка неправильно  подобранной обуви)</a:t>
            </a:r>
            <a:endParaRPr lang="ru-RU" sz="38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800" dirty="0"/>
              <a:t>оценка функциональной активности  в повседневной жизни, использование  адаптивного оборудования и вспомогательных средств </a:t>
            </a:r>
            <a:r>
              <a:rPr lang="ru-RU" sz="3800" dirty="0" smtClean="0"/>
              <a:t>передвижения </a:t>
            </a:r>
            <a:endParaRPr lang="ru-RU" sz="38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800" dirty="0"/>
              <a:t>оценка безопасности бытовых условий (отсутствие поручней в ванной и в туалете, скользкий пол, плохое освещение, провода на полу и </a:t>
            </a:r>
            <a:r>
              <a:rPr lang="ru-RU" sz="3800" dirty="0" err="1"/>
              <a:t>т.д</a:t>
            </a:r>
            <a:r>
              <a:rPr lang="ru-RU" sz="3800" dirty="0"/>
              <a:t> 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60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ПРОФИЛАКТИКА ПАДЕНИЙ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три основные направления:</a:t>
            </a:r>
          </a:p>
          <a:p>
            <a:endParaRPr lang="ru-RU" dirty="0" smtClean="0"/>
          </a:p>
          <a:p>
            <a:r>
              <a:rPr lang="ru-RU" b="1" dirty="0" smtClean="0"/>
              <a:t>организация безопасного быта и жилища;</a:t>
            </a:r>
          </a:p>
          <a:p>
            <a:endParaRPr lang="ru-RU" b="1" dirty="0" smtClean="0"/>
          </a:p>
          <a:p>
            <a:r>
              <a:rPr lang="ru-RU" b="1" dirty="0" smtClean="0"/>
              <a:t>занятия гимнастикой для увеличения силы ножных мышц;</a:t>
            </a:r>
          </a:p>
          <a:p>
            <a:endParaRPr lang="ru-RU" b="1" dirty="0" smtClean="0"/>
          </a:p>
          <a:p>
            <a:r>
              <a:rPr lang="ru-RU" b="1" dirty="0" smtClean="0"/>
              <a:t>применение лекарственных средств для уменьшения выраженности головокружения и лечения </a:t>
            </a:r>
            <a:r>
              <a:rPr lang="ru-RU" b="1" dirty="0" err="1" smtClean="0"/>
              <a:t>остеопороза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Безопасный быт: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3898776" cy="377728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Вынести из всех комнат предметы, которые могут повышать вероятность падения. Провода желательно тоже скрыть.</a:t>
            </a:r>
          </a:p>
          <a:p>
            <a:r>
              <a:rPr lang="ru-RU" dirty="0" smtClean="0"/>
              <a:t>Покрытие на полу должно быть цельным и нескользящим.</a:t>
            </a:r>
          </a:p>
          <a:p>
            <a:r>
              <a:rPr lang="ru-RU" dirty="0" smtClean="0"/>
              <a:t>Ступени, порожки скрыть.</a:t>
            </a:r>
          </a:p>
          <a:p>
            <a:r>
              <a:rPr lang="ru-RU" dirty="0" smtClean="0"/>
              <a:t>На плитку в ванной комнате и в душевую кабинку следует положить нескользящие резиновые ковры.</a:t>
            </a:r>
          </a:p>
          <a:p>
            <a:endParaRPr lang="ru-RU" dirty="0"/>
          </a:p>
        </p:txBody>
      </p:sp>
      <p:pic>
        <p:nvPicPr>
          <p:cNvPr id="2050" name="Picture 2" descr="C:\Users\helga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96752"/>
            <a:ext cx="4932040" cy="5256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Безопасный быт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412776"/>
            <a:ext cx="4392488" cy="46805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Уровень освещения должен быть комфортным, но не слишком ярким.</a:t>
            </a:r>
          </a:p>
          <a:p>
            <a:r>
              <a:rPr lang="ru-RU" dirty="0" smtClean="0"/>
              <a:t>Мебель следует разместить в комнатах так, чтобы она не препятствовала свободному проходу.</a:t>
            </a:r>
          </a:p>
          <a:p>
            <a:r>
              <a:rPr lang="ru-RU" dirty="0" smtClean="0"/>
              <a:t>На стенах вдоль коридоров, у входа, в ванной и уборной можно установить специальные поручни</a:t>
            </a:r>
          </a:p>
          <a:p>
            <a:r>
              <a:rPr lang="ru-RU" dirty="0" smtClean="0"/>
              <a:t>Удобная одежда и обувь!!!</a:t>
            </a:r>
          </a:p>
          <a:p>
            <a:endParaRPr lang="ru-RU" dirty="0"/>
          </a:p>
        </p:txBody>
      </p:sp>
      <p:pic>
        <p:nvPicPr>
          <p:cNvPr id="5122" name="Picture 2" descr="C:\Users\helga\Deskt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365104"/>
            <a:ext cx="3384376" cy="2160240"/>
          </a:xfrm>
          <a:prstGeom prst="rect">
            <a:avLst/>
          </a:prstGeom>
          <a:noFill/>
        </p:spPr>
      </p:pic>
      <p:pic>
        <p:nvPicPr>
          <p:cNvPr id="5123" name="Picture 3" descr="C:\Users\helga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4032448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за здоровьем: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контролировать уровень глюкозы</a:t>
            </a:r>
          </a:p>
          <a:p>
            <a:r>
              <a:rPr lang="ru-RU" dirty="0" smtClean="0"/>
              <a:t>Контроль АД</a:t>
            </a:r>
          </a:p>
          <a:p>
            <a:r>
              <a:rPr lang="ru-RU" dirty="0" smtClean="0"/>
              <a:t>использовать очки или линзы</a:t>
            </a:r>
            <a:endParaRPr lang="ru-RU" dirty="0"/>
          </a:p>
        </p:txBody>
      </p:sp>
      <p:pic>
        <p:nvPicPr>
          <p:cNvPr id="3076" name="Picture 4" descr="C:\Users\helga\Deskt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1008"/>
            <a:ext cx="6480720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Физическая активность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4762872" cy="464137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любая ежедневная деятельность (ходьба, домашняя работа, танцы, работа в саду и т.д.);</a:t>
            </a:r>
          </a:p>
          <a:p>
            <a:r>
              <a:rPr lang="ru-RU" dirty="0" smtClean="0"/>
              <a:t>чтобы физическая активность была регулярной например, прогулка с  собакой, игра с внуками, танцы и т.д.);</a:t>
            </a:r>
          </a:p>
          <a:p>
            <a:r>
              <a:rPr lang="ru-RU" b="1" dirty="0" smtClean="0"/>
              <a:t>не нужно ставить нереальных задач и рекордов — выбранный вид физической активности должен быть доступным для вас;</a:t>
            </a:r>
          </a:p>
          <a:p>
            <a:r>
              <a:rPr lang="ru-RU" dirty="0" smtClean="0"/>
              <a:t>заниматься лучше на свежем воздухе или в хорошо проветриваемом помещении.</a:t>
            </a:r>
            <a:endParaRPr lang="ru-RU" dirty="0"/>
          </a:p>
        </p:txBody>
      </p:sp>
      <p:pic>
        <p:nvPicPr>
          <p:cNvPr id="6146" name="Picture 2" descr="C:\Users\helga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45638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3898776" cy="446449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Падение</a:t>
            </a:r>
            <a:r>
              <a:rPr lang="ru-RU" dirty="0" smtClean="0"/>
              <a:t> -  происшествие, при котором человек внезапно оказывается на земле или на  другой  низкой  поверхности.</a:t>
            </a:r>
          </a:p>
          <a:p>
            <a:r>
              <a:rPr lang="ru-RU" dirty="0" smtClean="0"/>
              <a:t>Приблизительно 300–400 людей преклонного возраста из 1000 падают в течение года</a:t>
            </a:r>
          </a:p>
          <a:p>
            <a:r>
              <a:rPr lang="ru-RU" b="1" dirty="0" smtClean="0"/>
              <a:t>Падения  предотвратимы. </a:t>
            </a:r>
          </a:p>
          <a:p>
            <a:endParaRPr lang="ru-RU" dirty="0"/>
          </a:p>
        </p:txBody>
      </p:sp>
      <p:pic>
        <p:nvPicPr>
          <p:cNvPr id="1026" name="Picture 2" descr="C:\Users\helga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84784"/>
            <a:ext cx="4392489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Физическая активность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 Занимайтесь физическими упражнениями с  друзьями, членами семьи или единомышленниками.</a:t>
            </a:r>
          </a:p>
          <a:p>
            <a:r>
              <a:rPr lang="ru-RU" dirty="0" smtClean="0"/>
              <a:t>2. Во избежание обезвоживания пейте достаточное </a:t>
            </a:r>
          </a:p>
          <a:p>
            <a:r>
              <a:rPr lang="ru-RU" dirty="0" smtClean="0"/>
              <a:t>количество воды после и  во время занятий физической </a:t>
            </a:r>
          </a:p>
          <a:p>
            <a:r>
              <a:rPr lang="ru-RU" dirty="0" smtClean="0"/>
              <a:t>Активностью (1,5 -2 литра в сутки).</a:t>
            </a:r>
          </a:p>
          <a:p>
            <a:r>
              <a:rPr lang="ru-RU" dirty="0" smtClean="0"/>
              <a:t>3. Обязательно разогревайте мышцы перед нагрузкой. </a:t>
            </a:r>
          </a:p>
          <a:p>
            <a:r>
              <a:rPr lang="ru-RU" dirty="0" smtClean="0"/>
              <a:t>Пройдитесь, выполните несколько несложных упражнений до и после основной нагрузки.</a:t>
            </a:r>
          </a:p>
          <a:p>
            <a:r>
              <a:rPr lang="ru-RU" dirty="0" smtClean="0"/>
              <a:t>4. Старайтесь выделять время для прогулок, упражнений, любых видов спорта на воздухе.</a:t>
            </a:r>
          </a:p>
          <a:p>
            <a:r>
              <a:rPr lang="ru-RU" dirty="0" smtClean="0"/>
              <a:t>5. Занимайтесь в удобной спортивной обуви и одежде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Физическая  активность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1.Не менее 150 минут в неделю (около 20 минут в день)</a:t>
            </a:r>
          </a:p>
          <a:p>
            <a:r>
              <a:rPr lang="ru-RU" dirty="0" smtClean="0"/>
              <a:t>2. Выполнять аэробные упражнения продолжительностью не менее 10 минут ежедневно.</a:t>
            </a:r>
          </a:p>
          <a:p>
            <a:r>
              <a:rPr lang="ru-RU" dirty="0" smtClean="0"/>
              <a:t>3. Необходимо выполнять упражнения на  равновесие три и более дня в неделю.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УПРАЖНЕНИЯ </a:t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ДЛЯ ПОДДЕРЖАНИЯ РАВНОВЕСИЯ И СИЛЫ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Ходьба с пятки на носок</a:t>
            </a:r>
          </a:p>
          <a:p>
            <a:r>
              <a:rPr lang="ru-RU" dirty="0" smtClean="0"/>
              <a:t>• Пятку одной ноги ставим перед носком другой. </a:t>
            </a:r>
          </a:p>
          <a:p>
            <a:r>
              <a:rPr lang="ru-RU" dirty="0" smtClean="0"/>
              <a:t>Носок и пятка должны соприкасаться или почти соприкасаться.</a:t>
            </a:r>
          </a:p>
          <a:p>
            <a:r>
              <a:rPr lang="ru-RU" dirty="0" smtClean="0"/>
              <a:t>• Вытяните руки в стороны, подтяните живот, спина </a:t>
            </a:r>
          </a:p>
          <a:p>
            <a:r>
              <a:rPr lang="ru-RU" dirty="0" smtClean="0"/>
              <a:t>прямая.</a:t>
            </a:r>
          </a:p>
          <a:p>
            <a:r>
              <a:rPr lang="ru-RU" dirty="0" smtClean="0"/>
              <a:t>• Выберите точку перед собой и смотрите на нее, двигаясь по направлению к этой точке.</a:t>
            </a:r>
          </a:p>
          <a:p>
            <a:r>
              <a:rPr lang="ru-RU" dirty="0" smtClean="0"/>
              <a:t>• Таким же образом меняйте ноги, делая шаги вперед. </a:t>
            </a:r>
          </a:p>
          <a:p>
            <a:r>
              <a:rPr lang="ru-RU" dirty="0" smtClean="0"/>
              <a:t>• Сделайте 20 шагов.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Балансирование на одной ноге 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с опорой на стул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06104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• Живот подтянут, спина прямая, подбородок приподнят, взгляд вперед.</a:t>
            </a:r>
          </a:p>
          <a:p>
            <a:r>
              <a:rPr lang="ru-RU" dirty="0" smtClean="0"/>
              <a:t>• Стоя на одной ноге, держитесь за стул. </a:t>
            </a:r>
          </a:p>
          <a:p>
            <a:r>
              <a:rPr lang="ru-RU" dirty="0" smtClean="0"/>
              <a:t>• Сохраняйте эту позицию 10—15 секунд. </a:t>
            </a:r>
          </a:p>
          <a:p>
            <a:r>
              <a:rPr lang="ru-RU" dirty="0" smtClean="0"/>
              <a:t>• Повторите 10—15 раз на одной ноге, затем на другой.</a:t>
            </a:r>
            <a:endParaRPr lang="ru-RU" dirty="0"/>
          </a:p>
        </p:txBody>
      </p:sp>
      <p:pic>
        <p:nvPicPr>
          <p:cNvPr id="4098" name="Picture 2" descr="C:\Users\helga\Desktop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3514725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эспандером или мячом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 smtClean="0"/>
              <a:t>• Возьмите в руку теннисный мяч или эспандер. </a:t>
            </a:r>
          </a:p>
          <a:p>
            <a:r>
              <a:rPr lang="ru-RU" dirty="0" smtClean="0"/>
              <a:t>• Медленно сжимайте мяч в руке на 3—5 секунд. </a:t>
            </a:r>
          </a:p>
          <a:p>
            <a:r>
              <a:rPr lang="ru-RU" dirty="0" smtClean="0"/>
              <a:t>• Медленно разожмите руку. </a:t>
            </a:r>
          </a:p>
          <a:p>
            <a:r>
              <a:rPr lang="ru-RU" dirty="0" smtClean="0"/>
              <a:t>• Повторяйте по 10—15 раз каждой рукой.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Правильное 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Продукты, содержащие </a:t>
            </a:r>
            <a:r>
              <a:rPr lang="ru-RU" b="1" dirty="0" smtClean="0"/>
              <a:t>витамин D</a:t>
            </a:r>
            <a:r>
              <a:rPr lang="ru-RU" dirty="0" smtClean="0"/>
              <a:t>: яичные желтки, икра рыб, жирные виды морской рыбы (палтус, лосось, тунец), масло сливочное.</a:t>
            </a:r>
          </a:p>
          <a:p>
            <a:r>
              <a:rPr lang="ru-RU" b="1" dirty="0" smtClean="0"/>
              <a:t>К продуктам, содержащим кальций относятся:</a:t>
            </a:r>
          </a:p>
          <a:p>
            <a:pPr lvl="0"/>
            <a:r>
              <a:rPr lang="ru-RU" dirty="0" smtClean="0"/>
              <a:t>молочная продукция, (кефир ,ряженка, нежирная сметана, сыры без консервантов, творог ) </a:t>
            </a:r>
          </a:p>
          <a:p>
            <a:pPr lvl="0"/>
            <a:r>
              <a:rPr lang="ru-RU" dirty="0" smtClean="0"/>
              <a:t>хлеб (ржаной/пшеничный и грубого помола);</a:t>
            </a:r>
          </a:p>
          <a:p>
            <a:pPr lvl="0"/>
            <a:r>
              <a:rPr lang="ru-RU" dirty="0" smtClean="0"/>
              <a:t>рыба белая (сардина, тунец, судак, форель) и морепродукты;</a:t>
            </a:r>
          </a:p>
          <a:p>
            <a:pPr lvl="0"/>
            <a:r>
              <a:rPr lang="ru-RU" dirty="0" smtClean="0"/>
              <a:t>мясо: нежирная свинина, телятина, курица отварная;</a:t>
            </a:r>
          </a:p>
          <a:p>
            <a:pPr lvl="0"/>
            <a:r>
              <a:rPr lang="ru-RU" dirty="0" smtClean="0"/>
              <a:t>овощи, фрукты и зелень как в свежем, так и обработанном виде (перец, морковь, капуста брокколи, </a:t>
            </a:r>
            <a:r>
              <a:rPr lang="ru-RU" dirty="0" err="1" smtClean="0"/>
              <a:t>цуккини</a:t>
            </a:r>
            <a:r>
              <a:rPr lang="ru-RU" dirty="0" smtClean="0"/>
              <a:t>, фасоль, кабачки, оливки, зеленый горошек, тыква, абрикосы, апельсины, финики, зеленый салат, петрушка, укроп), семена, орехи и ягоды (фисташки, кунжут, курага, орехи лесные и грецкие, малина, миндаль)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Вспомогательные средства: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962672" cy="2764904"/>
          </a:xfrm>
        </p:spPr>
        <p:txBody>
          <a:bodyPr/>
          <a:lstStyle/>
          <a:p>
            <a:r>
              <a:rPr lang="ru-RU" dirty="0" smtClean="0"/>
              <a:t>-трости</a:t>
            </a:r>
          </a:p>
          <a:p>
            <a:r>
              <a:rPr lang="ru-RU" dirty="0" smtClean="0"/>
              <a:t>-ходунки</a:t>
            </a:r>
          </a:p>
          <a:p>
            <a:r>
              <a:rPr lang="ru-RU" dirty="0" smtClean="0"/>
              <a:t>-костыли</a:t>
            </a:r>
          </a:p>
          <a:p>
            <a:endParaRPr lang="ru-RU" dirty="0"/>
          </a:p>
        </p:txBody>
      </p:sp>
      <p:pic>
        <p:nvPicPr>
          <p:cNvPr id="7170" name="Picture 2" descr="C:\Users\helga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6096000" cy="438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9777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Подбор трости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538" y="3060648"/>
            <a:ext cx="1823592" cy="321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39753" y="5327104"/>
            <a:ext cx="225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егулировка по высоте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2128" y="3115988"/>
            <a:ext cx="1490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смещенный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центр тяжести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69777" y="3358363"/>
            <a:ext cx="1437928" cy="16158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907705" y="5542384"/>
            <a:ext cx="432048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0845" y="1053885"/>
            <a:ext cx="8589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Преимуществом телескопической трости является   возможность  ее  регулировки по  высоте. Для пациентов с нарушением координации  следует рекомендовать трости со смещенным центром тяжести. </a:t>
            </a:r>
          </a:p>
          <a:p>
            <a:pPr algn="just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Ручка  трости должна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быть нескользящей,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лучше из шероховатого медицинского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пластика.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обхвате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ручки трости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пальцы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пациента не  должны упираться в ладонь.</a:t>
            </a:r>
          </a:p>
          <a:p>
            <a:pPr algn="just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Наконечник трости должен быть  не менее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3-5 см 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диаметре. В зимнее время  лучше использовать сменные наконечники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типа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антилед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116" y="3634299"/>
            <a:ext cx="1689030" cy="109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12977" y="5027532"/>
            <a:ext cx="228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сменный наконечник типа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антилед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6943108" y="3887302"/>
            <a:ext cx="223046" cy="1724744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40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Многоопорная трость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" y="3381772"/>
            <a:ext cx="25622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8800" y="1079500"/>
            <a:ext cx="80307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just"/>
            <a:r>
              <a:rPr lang="ru-RU" dirty="0">
                <a:latin typeface="Arial" pitchFamily="34" charset="0"/>
                <a:cs typeface="Arial" pitchFamily="34" charset="0"/>
              </a:rPr>
              <a:t>Многоопорные трости с тремя или четырьмя ножками за счет расширенного основания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обеспечивают стабильную </a:t>
            </a:r>
            <a:r>
              <a:rPr lang="ru-RU" dirty="0">
                <a:latin typeface="Arial" pitchFamily="34" charset="0"/>
                <a:cs typeface="Arial" pitchFamily="34" charset="0"/>
              </a:rPr>
              <a:t>опору, способствуют более прочной поддержке пациента с нарушением равновесия и облегчают ходьбу. Ножки трости обычно короче со стороны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пациента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гололед, слякоть, при большой массе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тела пациент и/или нарушении </a:t>
            </a:r>
            <a:r>
              <a:rPr lang="ru-RU" dirty="0">
                <a:latin typeface="Arial" pitchFamily="34" charset="0"/>
                <a:cs typeface="Arial" pitchFamily="34" charset="0"/>
              </a:rPr>
              <a:t>координации движений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следует рекомендовать пользоваться многоопорной тростью.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5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Регулировка трости по высоте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702" y="2581582"/>
            <a:ext cx="2347298" cy="154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20" y="3252916"/>
            <a:ext cx="41052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0" y="3252916"/>
            <a:ext cx="14001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2584" y="5753055"/>
            <a:ext cx="5639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равильно              высокая трость        низкая трость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410" y="1155700"/>
            <a:ext cx="8106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Для правильного  подбора  трости </a:t>
            </a:r>
            <a:r>
              <a:rPr lang="ru-RU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высоте  пациент должен встать </a:t>
            </a:r>
            <a:r>
              <a:rPr lang="ru-RU" dirty="0">
                <a:latin typeface="Arial" pitchFamily="34" charset="0"/>
                <a:cs typeface="Arial" pitchFamily="34" charset="0"/>
              </a:rPr>
              <a:t>прямо, свободно опустить руки и слегка согнуть их в локте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примерно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15 градусов. Самая низкая точка рукоятки </a:t>
            </a:r>
            <a:r>
              <a:rPr lang="ru-RU" dirty="0">
                <a:latin typeface="Arial" pitchFamily="34" charset="0"/>
                <a:cs typeface="Arial" pitchFamily="34" charset="0"/>
              </a:rPr>
              <a:t>трости должна находиться на уровне линии изгиба запястья.</a:t>
            </a:r>
          </a:p>
        </p:txBody>
      </p:sp>
    </p:spTree>
    <p:extLst>
      <p:ext uri="{BB962C8B-B14F-4D97-AF65-F5344CB8AC3E}">
        <p14:creationId xmlns="" xmlns:p14="http://schemas.microsoft.com/office/powerpoint/2010/main" val="5602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 Невозможность самостоятельно встать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444500">
              <a:buNone/>
            </a:pPr>
            <a:r>
              <a:rPr lang="ru-RU" dirty="0" smtClean="0"/>
              <a:t> Каждый второй   человек пожилого и старческого возраста после </a:t>
            </a:r>
            <a:r>
              <a:rPr lang="ru-RU" dirty="0"/>
              <a:t>падения не </a:t>
            </a:r>
            <a:r>
              <a:rPr lang="ru-RU" dirty="0" smtClean="0"/>
              <a:t>может  </a:t>
            </a:r>
            <a:r>
              <a:rPr lang="ru-RU" dirty="0"/>
              <a:t>самостоятельно </a:t>
            </a:r>
            <a:r>
              <a:rPr lang="ru-RU" dirty="0" smtClean="0"/>
              <a:t>встать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Длительное  нахождение на полу в неподвижном положении может привести к целому ряду осложнений,  таких как: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sym typeface="Symbol"/>
            </a:endParaRPr>
          </a:p>
          <a:p>
            <a:pPr>
              <a:buFont typeface="Wingdings" pitchFamily="2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безвоживание;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пролежни ( 2 и более часа в неподвижном положении);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гипостатическая </a:t>
            </a:r>
            <a:r>
              <a:rPr lang="ru-RU" dirty="0" smtClean="0"/>
              <a:t>пневмония;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делирий;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рабдомиолиз</a:t>
            </a:r>
            <a:r>
              <a:rPr lang="ru-RU" dirty="0" smtClean="0"/>
              <a:t>,  острое почечное повреждение.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26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Шагающие и переставные ходунки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20" y="3450534"/>
            <a:ext cx="2459360" cy="280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4400" y="3370619"/>
            <a:ext cx="2834417" cy="296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3100" y="1313479"/>
            <a:ext cx="80398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Различают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шагающие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нешагающие</a:t>
            </a:r>
            <a:r>
              <a:rPr lang="ru-RU" dirty="0">
                <a:latin typeface="Arial" pitchFamily="34" charset="0"/>
                <a:cs typeface="Arial" pitchFamily="34" charset="0"/>
              </a:rPr>
              <a:t> модели ходунков.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err="1" smtClean="0">
                <a:latin typeface="Arial" pitchFamily="34" charset="0"/>
                <a:cs typeface="Arial" pitchFamily="34" charset="0"/>
              </a:rPr>
              <a:t>Нешагающие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модели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имеют жесткую конструкцию, действующую </a:t>
            </a:r>
            <a:r>
              <a:rPr lang="ru-RU" dirty="0">
                <a:latin typeface="Arial" pitchFamily="34" charset="0"/>
                <a:cs typeface="Arial" pitchFamily="34" charset="0"/>
              </a:rPr>
              <a:t>как единое целое.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Шагающие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модели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имеют </a:t>
            </a:r>
            <a:r>
              <a:rPr lang="ru-RU" dirty="0">
                <a:latin typeface="Arial" pitchFamily="34" charset="0"/>
                <a:cs typeface="Arial" pitchFamily="34" charset="0"/>
              </a:rPr>
              <a:t>шарниры, позволяющие смещать стороны ходунков по отношению друг к другу, что позволяет пациенту при перемещении вперед одной части ходунков опираться на вторую их сторону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84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2"/>
                </a:solidFill>
              </a:rPr>
              <a:t>Роллаторы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305175" y="2362994"/>
            <a:ext cx="25336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900" y="3174172"/>
            <a:ext cx="2361282" cy="296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1200" y="1419846"/>
            <a:ext cx="7584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Ходунки-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роллаторы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служат для комфортного передвижения по открытым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территориям.</a:t>
            </a:r>
          </a:p>
          <a:p>
            <a:pPr algn="just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Для пользования такими ходунками пациент не должен иметь грубых когнитивных нарушений, иначе он не сможет воспользоваться  ручным тормозом, что может быть опасным.</a:t>
            </a:r>
          </a:p>
          <a:p>
            <a:pP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1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5" y="3857742"/>
            <a:ext cx="1795775" cy="191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99" y="4157627"/>
            <a:ext cx="4530749" cy="19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64400" y="180908"/>
            <a:ext cx="792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 Бедренные протекторы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43653" y="1236349"/>
            <a:ext cx="83407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just"/>
            <a:r>
              <a:rPr lang="ru-RU" dirty="0" smtClean="0">
                <a:latin typeface="Arial" pitchFamily="34" charset="0"/>
                <a:cs typeface="Arial" pitchFamily="34" charset="0"/>
              </a:rPr>
              <a:t> Бедренные протекторы не влияют на риск падений, однако  обеспечивает защиту </a:t>
            </a:r>
            <a:r>
              <a:rPr lang="ru-RU" dirty="0">
                <a:latin typeface="Arial" pitchFamily="34" charset="0"/>
                <a:cs typeface="Arial" pitchFamily="34" charset="0"/>
              </a:rPr>
              <a:t>бедренных костей в области проксимального отдела и тазовых костей в области вертлужных впадин от повреждений при падениях, ушибах и толчках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533400" algn="just"/>
            <a:r>
              <a:rPr lang="ru-RU" dirty="0">
                <a:latin typeface="Arial" pitchFamily="34" charset="0"/>
                <a:cs typeface="Arial" pitchFamily="34" charset="0"/>
              </a:rPr>
              <a:t>Бедренные протекторы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представляют собой пластиковые щиты или прокладки </a:t>
            </a:r>
            <a:r>
              <a:rPr lang="ru-RU" dirty="0">
                <a:latin typeface="Arial" pitchFamily="34" charset="0"/>
                <a:cs typeface="Arial" pitchFamily="34" charset="0"/>
              </a:rPr>
              <a:t>из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пены, встроенные </a:t>
            </a:r>
            <a:r>
              <a:rPr lang="ru-RU" dirty="0">
                <a:latin typeface="Arial" pitchFamily="34" charset="0"/>
                <a:cs typeface="Arial" pitchFamily="34" charset="0"/>
              </a:rPr>
              <a:t>в карманы специально разработанного нижнего белья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99" y="3788965"/>
            <a:ext cx="1753911" cy="195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89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</a:p>
          <a:p>
            <a:pPr algn="ctr"/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C:\Users\helga\Desktop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777686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2000" y="1188000"/>
            <a:ext cx="7920000" cy="141549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 Перенесенные падения приводят к развитию  патологического синдрома  -  синдрома страха повторного падения, включающего в себя  сочетание </a:t>
            </a:r>
            <a:r>
              <a:rPr lang="ru-RU" sz="1800" dirty="0">
                <a:solidFill>
                  <a:schemeClr val="tx1"/>
                </a:solidFill>
              </a:rPr>
              <a:t>депрессии, постоянной боязни упасть и других психологических </a:t>
            </a:r>
            <a:r>
              <a:rPr lang="ru-RU" sz="1800" dirty="0" smtClean="0">
                <a:solidFill>
                  <a:schemeClr val="tx1"/>
                </a:solidFill>
              </a:rPr>
              <a:t>расстройств, которые приводят к  патологическому замкнутому кругу, вызывая ограничение физической активности, нарастание мышечной слабости, что в свою очередь, повышает шанс упасть.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6242126"/>
              </p:ext>
            </p:extLst>
          </p:nvPr>
        </p:nvGraphicFramePr>
        <p:xfrm>
          <a:off x="1650999" y="2832099"/>
          <a:ext cx="6315461" cy="314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12000" y="288000"/>
            <a:ext cx="792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chemeClr val="tx2"/>
                </a:solidFill>
              </a:rPr>
              <a:t>Синдром страха повторного падения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Падения и смертность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940" y="2201445"/>
            <a:ext cx="48871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/>
              <a:t>Наибольшее </a:t>
            </a:r>
            <a:r>
              <a:rPr lang="ru-RU" sz="1600" dirty="0"/>
              <a:t>количество смертельных падений происходит среди людей  </a:t>
            </a:r>
            <a:r>
              <a:rPr lang="ru-RU" sz="1600" dirty="0" smtClean="0"/>
              <a:t>старше </a:t>
            </a:r>
            <a:r>
              <a:rPr lang="en-US" sz="1600" dirty="0" smtClean="0"/>
              <a:t> </a:t>
            </a:r>
            <a:r>
              <a:rPr lang="ru-RU" sz="1600" dirty="0"/>
              <a:t>65 </a:t>
            </a:r>
            <a:r>
              <a:rPr lang="ru-RU" sz="1600" dirty="0" smtClean="0"/>
              <a:t>лет.</a:t>
            </a:r>
            <a:endParaRPr lang="ru-RU" sz="1600" dirty="0"/>
          </a:p>
          <a:p>
            <a:pPr marL="0" indent="0" algn="just">
              <a:buNone/>
            </a:pPr>
            <a:r>
              <a:rPr lang="ru-RU" sz="1600" dirty="0"/>
              <a:t>П</a:t>
            </a:r>
            <a:r>
              <a:rPr lang="ru-RU" sz="1600" dirty="0" smtClean="0"/>
              <a:t>адения </a:t>
            </a:r>
            <a:r>
              <a:rPr lang="ru-RU" sz="1600" dirty="0"/>
              <a:t>являются второй по значимости причиной смерти в результате несчастных случаев и непреднамеренных травм в </a:t>
            </a:r>
            <a:r>
              <a:rPr lang="ru-RU" sz="1600" dirty="0" smtClean="0"/>
              <a:t>мире.</a:t>
            </a:r>
          </a:p>
          <a:p>
            <a:pPr marL="0" indent="0" algn="just">
              <a:buNone/>
            </a:pPr>
            <a:r>
              <a:rPr lang="ru-RU" sz="1600" dirty="0"/>
              <a:t>М</a:t>
            </a:r>
            <a:r>
              <a:rPr lang="ru-RU" sz="1600" dirty="0" smtClean="0"/>
              <a:t>ужчины </a:t>
            </a:r>
            <a:r>
              <a:rPr lang="ru-RU" sz="1600" dirty="0"/>
              <a:t>с большей вероятностью умирают от падений, в то время как женщины больше страдают от </a:t>
            </a:r>
            <a:r>
              <a:rPr lang="ru-RU" sz="1600" dirty="0" smtClean="0"/>
              <a:t>не смертельных падений.</a:t>
            </a:r>
            <a:endParaRPr lang="ru-RU" sz="1600" dirty="0"/>
          </a:p>
          <a:p>
            <a:pPr marL="0" indent="0" algn="just">
              <a:buNone/>
            </a:pPr>
            <a:endParaRPr lang="ru-RU" sz="1600" dirty="0"/>
          </a:p>
          <a:p>
            <a:pPr algn="just"/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914650"/>
            <a:ext cx="29718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448300" y="2343150"/>
            <a:ext cx="36957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</a:rPr>
              <a:t>Риск смертельных падений в зависимости от возраста и пола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716" y="1419820"/>
            <a:ext cx="803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Ежегодно в мире происходит 424 000 случаев смерти в результате падений, 80%  из них происходит   в странах с низким и средним уровнем дохода.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26100" y="2197100"/>
            <a:ext cx="3390900" cy="3238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48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падений: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Внутренние </a:t>
            </a:r>
            <a:r>
              <a:rPr lang="ru-RU" dirty="0" smtClean="0"/>
              <a:t>(снижение функциональной активности систем организма, прием  большого  числа  лекарств, недостаточная физическая активность)</a:t>
            </a:r>
          </a:p>
          <a:p>
            <a:r>
              <a:rPr lang="ru-RU" b="1" dirty="0" smtClean="0"/>
              <a:t>Внешние </a:t>
            </a:r>
            <a:r>
              <a:rPr lang="ru-RU" dirty="0" smtClean="0"/>
              <a:t>(небезопасный быт и внешнее пространство).</a:t>
            </a:r>
          </a:p>
          <a:p>
            <a:r>
              <a:rPr lang="ru-RU" b="1" dirty="0" smtClean="0"/>
              <a:t>Ситуативные </a:t>
            </a:r>
            <a:r>
              <a:rPr lang="ru-RU" dirty="0" smtClean="0"/>
              <a:t>(возникающие случайно, по неосторожности или во время спешки)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Биологические/медицинские факторы риска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возраст </a:t>
            </a:r>
            <a:r>
              <a:rPr lang="ru-RU" dirty="0"/>
              <a:t> </a:t>
            </a:r>
            <a:r>
              <a:rPr lang="ru-RU" dirty="0" smtClean="0"/>
              <a:t>-  особенно </a:t>
            </a:r>
            <a:r>
              <a:rPr lang="en-US" dirty="0" smtClean="0"/>
              <a:t>&gt;</a:t>
            </a:r>
            <a:r>
              <a:rPr lang="ru-RU" dirty="0" smtClean="0"/>
              <a:t> старше 8</a:t>
            </a:r>
            <a:r>
              <a:rPr lang="en-US" dirty="0" smtClean="0"/>
              <a:t>0 </a:t>
            </a:r>
            <a:r>
              <a:rPr lang="ru-RU" dirty="0" smtClean="0"/>
              <a:t>лет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женский пол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м</a:t>
            </a:r>
            <a:r>
              <a:rPr lang="ru-RU" dirty="0" smtClean="0"/>
              <a:t>ышечная слабость и  проблемы с балансом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адения в анамнезе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возраст-ассоциированные  синдромы и состояния ( изменение походки, снижение чувствительности  в конечностях,  нарушение баланса, головокружение, постуральная неустойчивость, боль в ногах и другие проблемы с ногами, нарушение сна)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заболевания ( болезнь Паркинсона, инсульт, заболевания суставов,  сахарный диабет, недержание мочи, острые инфекционные заболевания и др.)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х</a:t>
            </a:r>
            <a:r>
              <a:rPr lang="ru-RU" dirty="0" smtClean="0"/>
              <a:t>ронический болевой синдром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нижение зрения и использование мультифокальных линз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</a:t>
            </a:r>
            <a:r>
              <a:rPr lang="ru-RU" dirty="0" smtClean="0"/>
              <a:t>огнитивные нарушения (деменция) и депрессия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рием избыточного количества лекарственных препаратов ( </a:t>
            </a:r>
            <a:r>
              <a:rPr lang="ru-RU" dirty="0" err="1" smtClean="0"/>
              <a:t>полипрагмазия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805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Лекарственные препараты, повышающие риск падений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STOPP</a:t>
            </a:r>
            <a:r>
              <a:rPr lang="ru-RU" b="1" dirty="0"/>
              <a:t>/</a:t>
            </a:r>
            <a:r>
              <a:rPr lang="en-US" b="1" dirty="0"/>
              <a:t>START </a:t>
            </a:r>
            <a:r>
              <a:rPr lang="ru-RU" b="1" dirty="0" smtClean="0"/>
              <a:t>критерии</a:t>
            </a:r>
          </a:p>
          <a:p>
            <a:pPr marL="0" indent="0">
              <a:buNone/>
            </a:pPr>
            <a:r>
              <a:rPr lang="ru-RU" b="1" dirty="0" smtClean="0"/>
              <a:t>Раздел </a:t>
            </a:r>
            <a:r>
              <a:rPr lang="ru-RU" b="1" dirty="0"/>
              <a:t>К: Препараты, которые увеличивают риск падений у пожилых </a:t>
            </a:r>
            <a:r>
              <a:rPr lang="ru-RU" b="1" dirty="0" smtClean="0"/>
              <a:t>людей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/>
              <a:t>Бензодиазепины</a:t>
            </a:r>
            <a:r>
              <a:rPr lang="ru-RU" dirty="0" smtClean="0"/>
              <a:t> </a:t>
            </a:r>
            <a:r>
              <a:rPr lang="ru-RU" dirty="0"/>
              <a:t>(седативное действие, могут привести к снижению чувствительности, ухудшение баланса</a:t>
            </a:r>
            <a:r>
              <a:rPr lang="ru-RU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Нейролептики</a:t>
            </a:r>
            <a:r>
              <a:rPr lang="ru-RU" dirty="0" smtClean="0"/>
              <a:t> </a:t>
            </a:r>
            <a:r>
              <a:rPr lang="ru-RU" dirty="0"/>
              <a:t>(могут привести к апраксии ходьбы, паркинсонизму</a:t>
            </a:r>
            <a:r>
              <a:rPr lang="ru-RU" dirty="0" smtClean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Вазодилататоры</a:t>
            </a:r>
            <a:r>
              <a:rPr lang="ru-RU" dirty="0" smtClean="0"/>
              <a:t> </a:t>
            </a:r>
            <a:r>
              <a:rPr lang="ru-RU" dirty="0"/>
              <a:t>(например, блокаторы альфа-1-рецепторов, блокаторы кальциевых каналов, </a:t>
            </a:r>
            <a:r>
              <a:rPr lang="ru-RU" dirty="0" smtClean="0"/>
              <a:t>нитраты </a:t>
            </a:r>
            <a:r>
              <a:rPr lang="ru-RU" dirty="0"/>
              <a:t>длительного </a:t>
            </a:r>
            <a:r>
              <a:rPr lang="ru-RU" dirty="0" smtClean="0"/>
              <a:t>действия) при </a:t>
            </a:r>
            <a:r>
              <a:rPr lang="ru-RU" dirty="0"/>
              <a:t>наличии  </a:t>
            </a:r>
            <a:r>
              <a:rPr lang="ru-RU" dirty="0" err="1"/>
              <a:t>персистирующей</a:t>
            </a:r>
            <a:r>
              <a:rPr lang="ru-RU" dirty="0"/>
              <a:t> постуральной гипотензии (риск обморока, падений)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Снотворные </a:t>
            </a:r>
            <a:r>
              <a:rPr lang="ru-RU" b="1" dirty="0"/>
              <a:t>препараты</a:t>
            </a:r>
            <a:r>
              <a:rPr lang="ru-RU" dirty="0"/>
              <a:t>, такие как </a:t>
            </a:r>
            <a:r>
              <a:rPr lang="ru-RU" dirty="0" err="1"/>
              <a:t>зопиклон</a:t>
            </a:r>
            <a:r>
              <a:rPr lang="ru-RU" dirty="0"/>
              <a:t>, </a:t>
            </a:r>
            <a:r>
              <a:rPr lang="ru-RU" dirty="0" err="1"/>
              <a:t>золпидем</a:t>
            </a:r>
            <a:r>
              <a:rPr lang="ru-RU" dirty="0"/>
              <a:t>, </a:t>
            </a:r>
            <a:r>
              <a:rPr lang="ru-RU" dirty="0" err="1"/>
              <a:t>залеплон</a:t>
            </a:r>
            <a:r>
              <a:rPr lang="ru-RU" dirty="0"/>
              <a:t> (седативный эффект, атаксия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2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7292"/>
            <a:ext cx="8330952" cy="4800600"/>
          </a:xfrm>
        </p:spPr>
        <p:txBody>
          <a:bodyPr>
            <a:normAutofit/>
          </a:bodyPr>
          <a:lstStyle/>
          <a:p>
            <a:r>
              <a:rPr lang="ru-RU" sz="2800" dirty="0"/>
              <a:t>Мышечная слабость является ярким проявлением клинического синдрома выраженного дефицита витамина </a:t>
            </a:r>
            <a:r>
              <a:rPr lang="en-US" sz="2800" dirty="0"/>
              <a:t>D</a:t>
            </a:r>
            <a:endParaRPr lang="ru-RU" sz="2800" dirty="0"/>
          </a:p>
          <a:p>
            <a:r>
              <a:rPr lang="ru-RU" sz="2800" dirty="0"/>
              <a:t>Клинические симптомы миопатии вследствие дефицита витамина </a:t>
            </a:r>
            <a:r>
              <a:rPr lang="en-US" sz="2800" dirty="0"/>
              <a:t>D </a:t>
            </a:r>
            <a:r>
              <a:rPr lang="ru-RU" sz="2800" dirty="0"/>
              <a:t>включают слабость в проксимальных мышцах, диффузные боли в мышцах и нарушения равновесия</a:t>
            </a:r>
          </a:p>
          <a:p>
            <a:endParaRPr lang="ru-RU" sz="28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4400" y="440400"/>
            <a:ext cx="792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Дефицит витамина 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7026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2077</Words>
  <Application>Microsoft Office PowerPoint</Application>
  <PresentationFormat>Экран (4:3)</PresentationFormat>
  <Paragraphs>230</Paragraphs>
  <Slides>33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Профилактика падений в пожилом возрасте</vt:lpstr>
      <vt:lpstr>Слайд 2</vt:lpstr>
      <vt:lpstr> Невозможность самостоятельно встать</vt:lpstr>
      <vt:lpstr>  Перенесенные падения приводят к развитию  патологического синдрома  -  синдрома страха повторного падения, включающего в себя  сочетание депрессии, постоянной боязни упасть и других психологических расстройств, которые приводят к  патологическому замкнутому кругу, вызывая ограничение физической активности, нарастание мышечной слабости, что в свою очередь, повышает шанс упасть.</vt:lpstr>
      <vt:lpstr>  Падения и смертность</vt:lpstr>
      <vt:lpstr>Причины падений:</vt:lpstr>
      <vt:lpstr>Биологические/медицинские факторы риска</vt:lpstr>
      <vt:lpstr>Лекарственные препараты, повышающие риск падений</vt:lpstr>
      <vt:lpstr>Слайд 9</vt:lpstr>
      <vt:lpstr> Поведенческие факторы риска</vt:lpstr>
      <vt:lpstr>Неправильно подобранная обувь</vt:lpstr>
      <vt:lpstr>Факторы окружающей среды</vt:lpstr>
      <vt:lpstr>Опросник « Возраст не помеха»</vt:lpstr>
      <vt:lpstr> Оценка факторов риска падений</vt:lpstr>
      <vt:lpstr>ПРОФИЛАКТИКА ПАДЕНИЙ</vt:lpstr>
      <vt:lpstr>Безопасный быт:</vt:lpstr>
      <vt:lpstr>Безопасный быт</vt:lpstr>
      <vt:lpstr>Контроль за здоровьем:</vt:lpstr>
      <vt:lpstr>Физическая активность</vt:lpstr>
      <vt:lpstr>Физическая активность</vt:lpstr>
      <vt:lpstr>Физическая  активность   </vt:lpstr>
      <vt:lpstr>УПРАЖНЕНИЯ  ДЛЯ ПОДДЕРЖАНИЯ РАВНОВЕСИЯ И СИЛЫ </vt:lpstr>
      <vt:lpstr> Балансирование на одной ноге  с опорой на стул </vt:lpstr>
      <vt:lpstr>Работа с эспандером или мячом </vt:lpstr>
      <vt:lpstr>Правильное питание</vt:lpstr>
      <vt:lpstr>Вспомогательные средства:</vt:lpstr>
      <vt:lpstr>Подбор трости</vt:lpstr>
      <vt:lpstr> Многоопорная трость</vt:lpstr>
      <vt:lpstr>Регулировка трости по высоте</vt:lpstr>
      <vt:lpstr>Шагающие и переставные ходунки </vt:lpstr>
      <vt:lpstr>Роллаторы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падений в пожилом возрасте</dc:title>
  <dc:creator>helga</dc:creator>
  <cp:lastModifiedBy>helga</cp:lastModifiedBy>
  <cp:revision>27</cp:revision>
  <dcterms:created xsi:type="dcterms:W3CDTF">2019-09-17T16:17:57Z</dcterms:created>
  <dcterms:modified xsi:type="dcterms:W3CDTF">2020-05-19T13:51:15Z</dcterms:modified>
</cp:coreProperties>
</file>