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3" r:id="rId6"/>
    <p:sldId id="262" r:id="rId7"/>
    <p:sldId id="264" r:id="rId8"/>
    <p:sldId id="266" r:id="rId9"/>
    <p:sldId id="267" r:id="rId10"/>
    <p:sldId id="270" r:id="rId11"/>
    <p:sldId id="268" r:id="rId12"/>
    <p:sldId id="269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1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40960" cy="59046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/>
              <a:t>Профессиональная </a:t>
            </a:r>
            <a:r>
              <a:rPr lang="ru-RU" sz="4000" b="1" dirty="0" smtClean="0"/>
              <a:t>деформация личности.</a:t>
            </a:r>
            <a:br>
              <a:rPr lang="ru-RU" sz="4000" b="1" dirty="0" smtClean="0"/>
            </a:br>
            <a:r>
              <a:rPr lang="ru-RU" sz="4000" b="1" dirty="0" smtClean="0"/>
              <a:t>«Эмоциональное выгорание-пепел </a:t>
            </a:r>
            <a:r>
              <a:rPr lang="ru-RU" sz="4000" b="1" dirty="0" smtClean="0"/>
              <a:t>после</a:t>
            </a:r>
            <a:br>
              <a:rPr lang="ru-RU" sz="4000" b="1" dirty="0" smtClean="0"/>
            </a:br>
            <a:r>
              <a:rPr lang="ru-RU" sz="4000" b="1" dirty="0" smtClean="0"/>
              <a:t>фейерверка</a:t>
            </a:r>
            <a:r>
              <a:rPr lang="ru-RU" sz="4000" b="1" dirty="0" smtClean="0"/>
              <a:t>»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                              </a:t>
            </a:r>
            <a:r>
              <a:rPr lang="ru-RU" dirty="0" smtClean="0"/>
              <a:t>            </a:t>
            </a:r>
            <a:r>
              <a:rPr lang="ru-RU" sz="2200" dirty="0" smtClean="0"/>
              <a:t>ГБУ «Перинатальный центр»</a:t>
            </a:r>
            <a:br>
              <a:rPr lang="ru-RU" sz="2200" dirty="0" smtClean="0"/>
            </a:br>
            <a:r>
              <a:rPr lang="ru-RU" sz="2200" dirty="0" smtClean="0"/>
              <a:t>                                                                            </a:t>
            </a:r>
            <a:r>
              <a:rPr lang="ru-RU" sz="2200" dirty="0" smtClean="0"/>
              <a:t>                             </a:t>
            </a:r>
            <a:r>
              <a:rPr lang="ru-RU" sz="2200" dirty="0" smtClean="0"/>
              <a:t>медицинский психолог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                                                                                                                           Иванова </a:t>
            </a:r>
            <a:r>
              <a:rPr lang="ru-RU" sz="2200" dirty="0" smtClean="0"/>
              <a:t>М.А.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" name="Содержимое 9" descr="neobyichnyie-doma-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87092" y="476672"/>
            <a:ext cx="8233380" cy="5704605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620688"/>
            <a:ext cx="8147248" cy="550547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 algn="just">
              <a:buNone/>
            </a:pPr>
            <a:r>
              <a:rPr lang="ru-RU" dirty="0" smtClean="0"/>
              <a:t>  </a:t>
            </a:r>
            <a:r>
              <a:rPr lang="ru-RU" dirty="0" smtClean="0"/>
              <a:t>  Выработанный </a:t>
            </a:r>
            <a:r>
              <a:rPr lang="ru-RU" dirty="0" smtClean="0"/>
              <a:t>личностью механизм психологической защиты в форме полного или частичного исключения эмоций в ответ на избранные психотравмирующие воздействия (В.В.Бойко).</a:t>
            </a:r>
          </a:p>
          <a:p>
            <a:pPr algn="just"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МКБ-10 – </a:t>
            </a:r>
            <a:r>
              <a:rPr lang="en-US" dirty="0" smtClean="0">
                <a:solidFill>
                  <a:srgbClr val="FF0000"/>
                </a:solidFill>
              </a:rPr>
              <a:t>Z73 </a:t>
            </a:r>
            <a:r>
              <a:rPr lang="ru-RU" dirty="0" smtClean="0"/>
              <a:t>«стресс, связанный с трудностями в поддержании нормального образа жизни»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994122"/>
          </a:xfrm>
        </p:spPr>
        <p:txBody>
          <a:bodyPr/>
          <a:lstStyle/>
          <a:p>
            <a:r>
              <a:rPr lang="ru-RU" sz="3600" b="1" dirty="0" smtClean="0"/>
              <a:t>Ответьте на следующие вопросы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  </a:t>
            </a:r>
            <a:r>
              <a:rPr lang="ru-RU" sz="2800" dirty="0" smtClean="0"/>
              <a:t>  Для </a:t>
            </a:r>
            <a:r>
              <a:rPr lang="ru-RU" sz="2800" dirty="0" smtClean="0"/>
              <a:t>чего я это делаю? </a:t>
            </a:r>
            <a:endParaRPr lang="ru-RU" sz="2800" dirty="0" smtClean="0"/>
          </a:p>
          <a:p>
            <a:pPr algn="just"/>
            <a:r>
              <a:rPr lang="ru-RU" sz="2800" dirty="0" smtClean="0"/>
              <a:t> </a:t>
            </a:r>
            <a:r>
              <a:rPr lang="ru-RU" sz="2800" dirty="0" smtClean="0"/>
              <a:t>   </a:t>
            </a:r>
            <a:r>
              <a:rPr lang="ru-RU" sz="2800" dirty="0" smtClean="0"/>
              <a:t>Для </a:t>
            </a:r>
            <a:r>
              <a:rPr lang="ru-RU" sz="2800" dirty="0" smtClean="0"/>
              <a:t>чего я работаю</a:t>
            </a:r>
            <a:r>
              <a:rPr lang="ru-RU" sz="2800" dirty="0" smtClean="0"/>
              <a:t>? </a:t>
            </a:r>
          </a:p>
          <a:p>
            <a:pPr algn="just"/>
            <a:r>
              <a:rPr lang="ru-RU" sz="2800" dirty="0" smtClean="0"/>
              <a:t> </a:t>
            </a:r>
            <a:r>
              <a:rPr lang="ru-RU" sz="2800" dirty="0" smtClean="0"/>
              <a:t>   </a:t>
            </a:r>
            <a:r>
              <a:rPr lang="ru-RU" sz="2800" dirty="0" smtClean="0"/>
              <a:t>Какой </a:t>
            </a:r>
            <a:r>
              <a:rPr lang="ru-RU" sz="2800" dirty="0" smtClean="0"/>
              <a:t>в этом смысл? </a:t>
            </a:r>
            <a:endParaRPr lang="ru-RU" sz="2800" dirty="0" smtClean="0"/>
          </a:p>
          <a:p>
            <a:pPr algn="just"/>
            <a:r>
              <a:rPr lang="ru-RU" sz="2800" dirty="0" smtClean="0"/>
              <a:t> </a:t>
            </a:r>
            <a:r>
              <a:rPr lang="ru-RU" sz="2800" dirty="0" smtClean="0"/>
              <a:t>  </a:t>
            </a:r>
            <a:r>
              <a:rPr lang="ru-RU" sz="2800" dirty="0" smtClean="0"/>
              <a:t>Является </a:t>
            </a:r>
            <a:r>
              <a:rPr lang="ru-RU" sz="2800" dirty="0" smtClean="0"/>
              <a:t>ли это для меня ценностью</a:t>
            </a:r>
            <a:r>
              <a:rPr lang="ru-RU" sz="2800" dirty="0" smtClean="0"/>
              <a:t>?</a:t>
            </a:r>
          </a:p>
          <a:p>
            <a:pPr algn="just"/>
            <a:r>
              <a:rPr lang="ru-RU" sz="2800" dirty="0" smtClean="0"/>
              <a:t>  </a:t>
            </a:r>
            <a:r>
              <a:rPr lang="ru-RU" sz="2800" dirty="0" smtClean="0"/>
              <a:t>Нравится ли мне делать то, что я делаю</a:t>
            </a:r>
            <a:r>
              <a:rPr lang="ru-RU" sz="2800" dirty="0" smtClean="0"/>
              <a:t>?</a:t>
            </a:r>
          </a:p>
          <a:p>
            <a:pPr algn="just"/>
            <a:r>
              <a:rPr lang="ru-RU" sz="2800" dirty="0" smtClean="0"/>
              <a:t> </a:t>
            </a:r>
            <a:r>
              <a:rPr lang="ru-RU" sz="2800" dirty="0" smtClean="0"/>
              <a:t> </a:t>
            </a:r>
            <a:r>
              <a:rPr lang="ru-RU" sz="2800" dirty="0" smtClean="0"/>
              <a:t>Люблю </a:t>
            </a:r>
            <a:r>
              <a:rPr lang="ru-RU" sz="2800" dirty="0" smtClean="0"/>
              <a:t>ли я это делать</a:t>
            </a:r>
            <a:r>
              <a:rPr lang="ru-RU" sz="2800" dirty="0" smtClean="0"/>
              <a:t>?</a:t>
            </a:r>
          </a:p>
          <a:p>
            <a:pPr algn="just"/>
            <a:r>
              <a:rPr lang="ru-RU" sz="2800" dirty="0" smtClean="0"/>
              <a:t> </a:t>
            </a:r>
            <a:r>
              <a:rPr lang="ru-RU" sz="2800" dirty="0" smtClean="0"/>
              <a:t>Чувствую ли я, что это хорошо? </a:t>
            </a:r>
            <a:endParaRPr lang="ru-RU" sz="2800" dirty="0" smtClean="0"/>
          </a:p>
          <a:p>
            <a:pPr algn="just"/>
            <a:r>
              <a:rPr lang="ru-RU" sz="2800" dirty="0" smtClean="0"/>
              <a:t> </a:t>
            </a:r>
            <a:r>
              <a:rPr lang="ru-RU" sz="2800" dirty="0" smtClean="0"/>
              <a:t> </a:t>
            </a:r>
            <a:r>
              <a:rPr lang="ru-RU" sz="2800" dirty="0" smtClean="0"/>
              <a:t>Настолько </a:t>
            </a:r>
            <a:r>
              <a:rPr lang="ru-RU" sz="2800" dirty="0" smtClean="0"/>
              <a:t>хорошо, что я делаю это охотно</a:t>
            </a:r>
            <a:r>
              <a:rPr lang="ru-RU" sz="2800" dirty="0" smtClean="0"/>
              <a:t>?</a:t>
            </a:r>
          </a:p>
          <a:p>
            <a:pPr algn="just"/>
            <a:r>
              <a:rPr lang="ru-RU" sz="2800" dirty="0" smtClean="0"/>
              <a:t> </a:t>
            </a:r>
            <a:r>
              <a:rPr lang="ru-RU" sz="2800" dirty="0" smtClean="0"/>
              <a:t> </a:t>
            </a:r>
            <a:r>
              <a:rPr lang="ru-RU" sz="2800" dirty="0" smtClean="0"/>
              <a:t> </a:t>
            </a:r>
            <a:r>
              <a:rPr lang="ru-RU" sz="2800" dirty="0" smtClean="0"/>
              <a:t>Приносит ли мне то, что я делаю, радость</a:t>
            </a:r>
            <a:r>
              <a:rPr lang="ru-RU" dirty="0" smtClean="0"/>
              <a:t>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83568" y="1052737"/>
            <a:ext cx="7920880" cy="5271864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4400" dirty="0" smtClean="0"/>
              <a:t>     </a:t>
            </a:r>
            <a:r>
              <a:rPr lang="ru-RU" sz="4400" b="1" i="1" dirty="0" smtClean="0">
                <a:solidFill>
                  <a:schemeClr val="bg2">
                    <a:lumMod val="25000"/>
                  </a:schemeClr>
                </a:solidFill>
              </a:rPr>
              <a:t>Благодарю за внимание!</a:t>
            </a:r>
            <a:endParaRPr lang="ru-RU" sz="44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704088"/>
            <a:ext cx="8363272" cy="63668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Профессиональная </a:t>
            </a:r>
            <a:r>
              <a:rPr lang="ru-RU" sz="3600" dirty="0" smtClean="0"/>
              <a:t>деформация личности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600" dirty="0" smtClean="0"/>
              <a:t>Профессиональное выгорание — это синдром, развивающийся на фоне хронического стресса и ведущий к истощению эмоционально – энергических и личностных ресурсов работающего человека.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04088"/>
            <a:ext cx="8291264" cy="70868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Синдром профессионального выгорания</a:t>
            </a: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 </a:t>
            </a:r>
          </a:p>
          <a:p>
            <a:pPr algn="just">
              <a:buNone/>
            </a:pPr>
            <a:r>
              <a:rPr lang="ru-RU" sz="2800" dirty="0" smtClean="0"/>
              <a:t>   </a:t>
            </a:r>
            <a:r>
              <a:rPr lang="ru-RU" sz="2800" dirty="0" err="1" smtClean="0"/>
              <a:t>Альфрид</a:t>
            </a:r>
            <a:r>
              <a:rPr lang="ru-RU" sz="2800" dirty="0" smtClean="0"/>
              <a:t> </a:t>
            </a:r>
            <a:r>
              <a:rPr lang="ru-RU" sz="2800" dirty="0" err="1" smtClean="0"/>
              <a:t>Лэнгле</a:t>
            </a:r>
            <a:r>
              <a:rPr lang="ru-RU" sz="2800" dirty="0" smtClean="0"/>
              <a:t> : «выгорание» начинается с отчуждения работы. Работа утрачивает свою </a:t>
            </a:r>
            <a:r>
              <a:rPr lang="ru-RU" sz="2800" b="1" dirty="0" smtClean="0"/>
              <a:t>внутреннюю ценность</a:t>
            </a:r>
            <a:r>
              <a:rPr lang="ru-RU" sz="2800" dirty="0" smtClean="0"/>
              <a:t> («радость от дела») и становится </a:t>
            </a:r>
            <a:r>
              <a:rPr lang="ru-RU" sz="2800" b="1" dirty="0" smtClean="0"/>
              <a:t>практической ценностью</a:t>
            </a:r>
            <a:r>
              <a:rPr lang="ru-RU" sz="2800" dirty="0" smtClean="0"/>
              <a:t> («средством для достижения каких-то иных целей»). </a:t>
            </a:r>
            <a:r>
              <a:rPr lang="ru-RU" sz="2800" b="1" dirty="0" smtClean="0"/>
              <a:t>Преобладает ориентация на цель, а не ценность».</a:t>
            </a:r>
            <a:endParaRPr lang="ru-RU" sz="28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92211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Синдром профессионального выгорания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485740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2800" b="1" dirty="0" smtClean="0"/>
              <a:t>     </a:t>
            </a:r>
            <a:r>
              <a:rPr lang="ru-RU" dirty="0" smtClean="0"/>
              <a:t>Стадии профессионального выгорания по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 В.В. Бойко </a:t>
            </a:r>
            <a:r>
              <a:rPr lang="ru-RU" sz="2800" dirty="0" smtClean="0"/>
              <a:t>.</a:t>
            </a:r>
            <a:endParaRPr lang="ru-RU" sz="2800" dirty="0"/>
          </a:p>
          <a:p>
            <a:pPr algn="just"/>
            <a:r>
              <a:rPr lang="ru-RU" sz="2800" b="1" dirty="0" smtClean="0"/>
              <a:t>Первая стадия </a:t>
            </a:r>
            <a:r>
              <a:rPr lang="ru-RU" sz="2800" dirty="0" smtClean="0"/>
              <a:t>: нервное (тревожное) напряжение – его создают хроническая </a:t>
            </a:r>
            <a:r>
              <a:rPr lang="ru-RU" sz="2800" dirty="0" err="1" smtClean="0"/>
              <a:t>психоэмоциональная</a:t>
            </a:r>
            <a:r>
              <a:rPr lang="ru-RU" sz="2800" dirty="0" smtClean="0"/>
              <a:t> атмосфера, повышенная ответственность, трудность контингента.</a:t>
            </a:r>
            <a:endParaRPr lang="en-US" sz="2800" dirty="0" smtClean="0"/>
          </a:p>
          <a:p>
            <a:pPr algn="just"/>
            <a:r>
              <a:rPr lang="ru-RU" sz="2800" b="1" dirty="0" smtClean="0"/>
              <a:t>Вторая стадия :</a:t>
            </a:r>
            <a:r>
              <a:rPr lang="ru-RU" sz="2800" dirty="0" smtClean="0"/>
              <a:t> </a:t>
            </a:r>
            <a:r>
              <a:rPr lang="ru-RU" sz="2800" dirty="0" err="1" smtClean="0"/>
              <a:t>резистенция</a:t>
            </a:r>
            <a:r>
              <a:rPr lang="ru-RU" sz="2800" dirty="0" smtClean="0"/>
              <a:t>, то есть сопротивление,  человек пытается более или менее успешно оградить себя от неприятных впечатлений. </a:t>
            </a:r>
            <a:endParaRPr lang="en-US" sz="2800" dirty="0" smtClean="0"/>
          </a:p>
          <a:p>
            <a:pPr algn="just"/>
            <a:r>
              <a:rPr lang="ru-RU" sz="2800" b="1" dirty="0" smtClean="0"/>
              <a:t>Третья стадия : </a:t>
            </a:r>
            <a:r>
              <a:rPr lang="ru-RU" sz="2800" dirty="0" smtClean="0"/>
              <a:t>истощение, оскудение ресурсов; снижение эмоционального тонуса, которое наступает вследствие того, что проявленное сопротивление оказалось неэффективным.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Синдром профессионального выгорания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424936" cy="5040560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 </a:t>
            </a:r>
          </a:p>
          <a:p>
            <a:pPr algn="just"/>
            <a:r>
              <a:rPr lang="ru-RU" sz="2800" i="1" dirty="0" smtClean="0"/>
              <a:t>интеллектуальное состояние</a:t>
            </a:r>
            <a:r>
              <a:rPr lang="ru-RU" sz="2800" dirty="0" smtClean="0"/>
              <a:t>: уменьшение интереса к новым теориям и идеям в работе; уменьшение интереса к альтернативным подходам в решении проблем (например, в работе); безразличие к новшествам, нововведениям; отказ от участия в развивающих экспериментах (тренингах, образовании); формальное выполнение работы.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77809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Синдром профессионального выгорания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4785395"/>
          </a:xfrm>
        </p:spPr>
        <p:txBody>
          <a:bodyPr/>
          <a:lstStyle/>
          <a:p>
            <a:pPr algn="just">
              <a:buNone/>
            </a:pPr>
            <a:endParaRPr lang="ru-RU" sz="2800" i="1" dirty="0" smtClean="0"/>
          </a:p>
          <a:p>
            <a:pPr algn="just"/>
            <a:r>
              <a:rPr lang="ru-RU" sz="2800" i="1" dirty="0" smtClean="0"/>
              <a:t>поведенческие симптомы</a:t>
            </a:r>
            <a:r>
              <a:rPr lang="ru-RU" sz="2800" dirty="0" smtClean="0"/>
              <a:t>: во время рабочего дня появляются усталость и желание прерваться, отдохнуть; пищевые нарушения </a:t>
            </a:r>
            <a:br>
              <a:rPr lang="ru-RU" sz="2800" dirty="0" smtClean="0"/>
            </a:br>
            <a:r>
              <a:rPr lang="ru-RU" sz="2800" dirty="0" smtClean="0"/>
              <a:t>(безразличие к еде или переедание); злоупотребление  табаком, алкоголем лекарствами.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85010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Профессиональная деформация личности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363272" cy="4785395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sz="2600" dirty="0" smtClean="0"/>
              <a:t>   </a:t>
            </a:r>
          </a:p>
          <a:p>
            <a:pPr algn="just"/>
            <a:r>
              <a:rPr lang="ru-RU" sz="2700" i="1" dirty="0" smtClean="0"/>
              <a:t>эмоциональные симптомы</a:t>
            </a:r>
            <a:r>
              <a:rPr lang="ru-RU" sz="2700" dirty="0" smtClean="0"/>
              <a:t>: недостаток эмоций, </a:t>
            </a:r>
            <a:r>
              <a:rPr lang="ru-RU" sz="2700" dirty="0" err="1" smtClean="0"/>
              <a:t>неэмоциональность</a:t>
            </a:r>
            <a:r>
              <a:rPr lang="ru-RU" sz="2700" dirty="0" smtClean="0"/>
              <a:t>; пессимизм, цинизм, черствость в работе и личной жизни; безразличие и усталость; раздражительность, агрессивность; тревога, усиление иррационального беспокойства, неспособность сосредоточиться; депрессия, чувство вины; потеря идеалов, надежд или профессиональных перспектив; увеличение деперсонализации – своей или других (люди начинают восприниматься безликими, как манекены); преобладание чувства одиночества.</a:t>
            </a:r>
            <a:endParaRPr lang="ru-RU" sz="27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99412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Профессиональная деформация личности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44824"/>
            <a:ext cx="8640960" cy="4752528"/>
          </a:xfrm>
        </p:spPr>
        <p:txBody>
          <a:bodyPr/>
          <a:lstStyle/>
          <a:p>
            <a:pPr algn="just"/>
            <a:r>
              <a:rPr lang="ru-RU" sz="2800" i="1" dirty="0" smtClean="0"/>
              <a:t>физические </a:t>
            </a:r>
            <a:r>
              <a:rPr lang="ru-RU" sz="2800" i="1" dirty="0" smtClean="0"/>
              <a:t>симптомы</a:t>
            </a:r>
            <a:r>
              <a:rPr lang="ru-RU" sz="2800" dirty="0" smtClean="0"/>
              <a:t>: усталость, физическое утомление, истощение; уменьшенный или увеличенный вес; недостаточный сон, бессонница; жалобы на общее плохое самочувствие; затрудненное дыхание, одышка; тошнота, головокружение, чрезмерная потливость, дрожание; артериальная гипертензия (повышенное артериальное давление); боли в области сердца.</a:t>
            </a:r>
            <a:endParaRPr lang="ru-RU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Профессиональная деформация личности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4713387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   </a:t>
            </a:r>
          </a:p>
          <a:p>
            <a:pPr algn="just"/>
            <a:r>
              <a:rPr lang="ru-RU" sz="2800" i="1" dirty="0" smtClean="0"/>
              <a:t>социальные симптомы</a:t>
            </a:r>
            <a:r>
              <a:rPr lang="ru-RU" sz="2800" dirty="0" smtClean="0"/>
              <a:t>: уменьшение активности и интереса в области досуга, хобби; социальные контакты ограничиваются работой; скудные взаимоотношения с другими, как дома, так и на работе; ощущение изоляции, непонимания окружающих и со стороны окружающих; ощущение недостатка поддержки со стороны семьи, друзей, коллег.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</TotalTime>
  <Words>461</Words>
  <Application>Microsoft Office PowerPoint</Application>
  <PresentationFormat>Экран (4:3)</PresentationFormat>
  <Paragraphs>41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              Профессиональная деформация личности. «Эмоциональное выгорание-пепел после фейерверка»                                                                  ГБУ «Перинатальный центр»                                                                                                          медицинский психолог                                                                                                                             Иванова М.А.</vt:lpstr>
      <vt:lpstr>Профессиональная деформация личности</vt:lpstr>
      <vt:lpstr>Синдром профессионального выгорания</vt:lpstr>
      <vt:lpstr>Синдром профессионального выгорания</vt:lpstr>
      <vt:lpstr>Синдром профессионального выгорания </vt:lpstr>
      <vt:lpstr>Синдром профессионального выгорания</vt:lpstr>
      <vt:lpstr>Профессиональная деформация личности</vt:lpstr>
      <vt:lpstr>Профессиональная деформация личности</vt:lpstr>
      <vt:lpstr>Профессиональная деформация личности</vt:lpstr>
      <vt:lpstr>Слайд 10</vt:lpstr>
      <vt:lpstr>Слайд 11</vt:lpstr>
      <vt:lpstr>Ответьте на следующие вопросы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Профессиональная деформация личности. «Эмоциональное выгорание-пепел после фейерверка»                       медицинский психолог Иванова М.А.</dc:title>
  <dc:creator>Марина</dc:creator>
  <cp:lastModifiedBy>Марина</cp:lastModifiedBy>
  <cp:revision>13</cp:revision>
  <dcterms:created xsi:type="dcterms:W3CDTF">2020-06-15T10:47:28Z</dcterms:created>
  <dcterms:modified xsi:type="dcterms:W3CDTF">2020-06-17T06:58:27Z</dcterms:modified>
</cp:coreProperties>
</file>