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67" r:id="rId2"/>
    <p:sldId id="277" r:id="rId3"/>
    <p:sldId id="276" r:id="rId4"/>
    <p:sldId id="263" r:id="rId5"/>
    <p:sldId id="275" r:id="rId6"/>
    <p:sldId id="269" r:id="rId7"/>
    <p:sldId id="297" r:id="rId8"/>
    <p:sldId id="298" r:id="rId9"/>
    <p:sldId id="301" r:id="rId10"/>
    <p:sldId id="299" r:id="rId11"/>
    <p:sldId id="265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F07F09"/>
    <a:srgbClr val="E8E4DA"/>
    <a:srgbClr val="EDE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103" d="100"/>
          <a:sy n="103" d="100"/>
        </p:scale>
        <p:origin x="18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EA64C-3C78-48B8-B18B-36F4456150F4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6DC0E3-11AB-41D3-9D97-12CF16816F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603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65BA14-7267-4547-8647-E38FD2050A56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222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13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9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5347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12859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103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543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488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031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37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50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30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26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87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745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2936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60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80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DD15E78-E772-4EAF-8463-F63AFC570DB6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F4CBBC-DF43-4D9B-8111-BE4F523CD3D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322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772400" cy="345638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Порядок направления на консультацию к врачу-гериатру в поликлинику ГБУ «Курганский областной госпиталь для </a:t>
            </a:r>
            <a:b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ветеранов войн»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615814"/>
            <a:ext cx="820891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 algn="r" defTabSz="914400">
              <a:spcBef>
                <a:spcPts val="580"/>
              </a:spcBef>
              <a:buClr>
                <a:srgbClr val="3B6195"/>
              </a:buClr>
              <a:buSzPct val="85000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Главный внештатный гериатр </a:t>
            </a:r>
          </a:p>
          <a:p>
            <a:pPr marL="274320" lvl="0" indent="-274320" algn="r" defTabSz="914400">
              <a:spcBef>
                <a:spcPts val="580"/>
              </a:spcBef>
              <a:buClr>
                <a:srgbClr val="3B6195"/>
              </a:buClr>
              <a:buSzPct val="85000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Департамента здравоохранения</a:t>
            </a:r>
          </a:p>
          <a:p>
            <a:pPr marL="274320" lvl="0" indent="-274320" algn="r" defTabSz="914400">
              <a:spcBef>
                <a:spcPts val="580"/>
              </a:spcBef>
              <a:buClr>
                <a:srgbClr val="3B6195"/>
              </a:buClr>
              <a:buSzPct val="85000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Курганской области</a:t>
            </a:r>
          </a:p>
          <a:p>
            <a:pPr marL="274320" lvl="0" indent="-274320" algn="r" defTabSz="914400">
              <a:spcBef>
                <a:spcPts val="580"/>
              </a:spcBef>
              <a:buClr>
                <a:srgbClr val="3B6195"/>
              </a:buClr>
              <a:buSzPct val="85000"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Лобанова Ольга Анатольевна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978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208823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направления 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консультацию 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врачу гериатру </a:t>
            </a:r>
            <a:b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поликлинику ГБУ КОГВВ: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708920"/>
            <a:ext cx="7855024" cy="280831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плановом порядке по электронной записи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плановом порядке с направлением через запись в регистратуре поликлиники ГБУ КОГВВ (42-03-46)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81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836712"/>
            <a:ext cx="6554867" cy="504056"/>
          </a:xfrm>
        </p:spPr>
        <p:txBody>
          <a:bodyPr>
            <a:normAutofit fontScale="90000"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87624" y="4581128"/>
            <a:ext cx="6554867" cy="2160240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внимание!!!</a:t>
            </a:r>
            <a:endParaRPr lang="ru-RU" sz="6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32656"/>
            <a:ext cx="7704856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2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60364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ВОЗРАСТНЫЕ КРИТЕРИИ:</a:t>
            </a:r>
            <a:endParaRPr lang="ru-RU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9" y="1772816"/>
            <a:ext cx="8003232" cy="4227000"/>
          </a:xfrm>
        </p:spPr>
        <p:txBody>
          <a:bodyPr>
            <a:normAutofit/>
          </a:bodyPr>
          <a:lstStyle/>
          <a:p>
            <a:pPr>
              <a:buClr>
                <a:srgbClr val="FF3300"/>
              </a:buClr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МОЛОДОЙ до 35 лет</a:t>
            </a:r>
          </a:p>
          <a:p>
            <a:pPr>
              <a:buClr>
                <a:srgbClr val="FF3300"/>
              </a:buClr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СРЕДНИЙ до 60 лет</a:t>
            </a:r>
          </a:p>
          <a:p>
            <a:pPr>
              <a:buClr>
                <a:srgbClr val="FF3300"/>
              </a:buClr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ПОЖИЛОЙ до 75 лет</a:t>
            </a:r>
          </a:p>
          <a:p>
            <a:pPr>
              <a:buClr>
                <a:srgbClr val="FF3300"/>
              </a:buClr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СТАРЧЕСКИЙ более 75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</a:p>
          <a:p>
            <a:pPr>
              <a:buClr>
                <a:srgbClr val="FF3300"/>
              </a:buClr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 лет - долгожители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88640"/>
            <a:ext cx="6554867" cy="172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4453963" cy="4515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Российской федерации число лиц пожилого и старческого возраста 23,2%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Курганской области </a:t>
            </a: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29,8%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1628801"/>
            <a:ext cx="4250610" cy="4515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одзаголовок 2"/>
          <p:cNvSpPr txBox="1">
            <a:spLocks/>
          </p:cNvSpPr>
          <p:nvPr/>
        </p:nvSpPr>
        <p:spPr>
          <a:xfrm>
            <a:off x="1547664" y="3717032"/>
            <a:ext cx="7115827" cy="2273503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декабря 2016 года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здравоохранения Курганской области №1462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 отдельных вопросах оказания медицинской помощи по профилю «гериатрия» населению, проживающему на территории Курганской области»</a:t>
            </a:r>
          </a:p>
        </p:txBody>
      </p:sp>
      <p:sp>
        <p:nvSpPr>
          <p:cNvPr id="21" name="Подзаголовок 2"/>
          <p:cNvSpPr txBox="1">
            <a:spLocks/>
          </p:cNvSpPr>
          <p:nvPr/>
        </p:nvSpPr>
        <p:spPr>
          <a:xfrm>
            <a:off x="467544" y="1052736"/>
            <a:ext cx="8020045" cy="2127037"/>
          </a:xfrm>
          <a:prstGeom prst="round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января 2016 года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утвержден приказ Министерства здравоохранения Российской Федерации № 38н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Об утверждении Порядка оказания медицинской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помощи по профилю «гериатрия»</a:t>
            </a:r>
          </a:p>
        </p:txBody>
      </p:sp>
    </p:spTree>
    <p:extLst>
      <p:ext uri="{BB962C8B-B14F-4D97-AF65-F5344CB8AC3E}">
        <p14:creationId xmlns:p14="http://schemas.microsoft.com/office/powerpoint/2010/main" val="21048534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04667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Показание к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направлению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консультацию гериатра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ГБУ 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КОГВВ: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2133" y="1700808"/>
            <a:ext cx="7704667" cy="4299008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Синдром старческой </a:t>
            </a:r>
            <a:r>
              <a:rPr lang="ru-RU" sz="45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астении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ассоциированный </a:t>
            </a:r>
            <a:r>
              <a:rPr lang="ru-R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возрастом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синдром, включающий - общая </a:t>
            </a:r>
            <a:r>
              <a:rPr lang="ru-R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слабость медлительность и/или непреднамеренная потеря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веса.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Сопровождается </a:t>
            </a:r>
            <a:r>
              <a:rPr lang="ru-R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снижением физической и функциональной активности многих систем, адаптационного и восстановительного резерва, </a:t>
            </a:r>
            <a:endParaRPr lang="ru-RU" sz="4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Способствует </a:t>
            </a:r>
            <a:r>
              <a:rPr lang="ru-R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развитию зависимости от посторонней помощи в повседневной жизни, утрате способности к самообслуживанию </a:t>
            </a:r>
            <a:r>
              <a:rPr lang="ru-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ru-RU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Ухудшает прогноз состояния здоровья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457201"/>
            <a:ext cx="8363272" cy="30750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диагностики ССА</a:t>
            </a:r>
            <a:endParaRPr 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5" y="1484784"/>
            <a:ext cx="8219256" cy="451503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2013" cy="363538"/>
          </a:xfrm>
          <a:noFill/>
          <a:ln>
            <a:round/>
            <a:headEnd/>
            <a:tailEnd/>
          </a:ln>
        </p:spPr>
        <p:txBody>
          <a:bodyPr/>
          <a:lstStyle/>
          <a:p>
            <a:r>
              <a:rPr lang="ru-RU" altLang="ru-RU" smtClean="0"/>
              <a:t>2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411413" y="5634038"/>
            <a:ext cx="0" cy="31273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227119"/>
              </p:ext>
            </p:extLst>
          </p:nvPr>
        </p:nvGraphicFramePr>
        <p:xfrm>
          <a:off x="0" y="4233965"/>
          <a:ext cx="8928100" cy="1787324"/>
        </p:xfrm>
        <a:graphic>
          <a:graphicData uri="http://schemas.openxmlformats.org/drawingml/2006/table">
            <a:tbl>
              <a:tblPr/>
              <a:tblGrid>
                <a:gridCol w="3556000"/>
                <a:gridCol w="2951163"/>
                <a:gridCol w="2420937"/>
              </a:tblGrid>
              <a:tr h="507288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»ХРУПКИЕ» ПАЦИЕНТЫ</a:t>
                      </a: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«ПРЕХРУПКИЕ» ПАЦИЕНТЫ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«КРЕПКИЕ» ПАЦИЕНТЫ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5241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≥3-х положительных ответов</a:t>
                      </a: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1-2 положительных ответа</a:t>
                      </a: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0 положительных ответов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691757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обязательная  консультация врача-гериатра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, проведение КГО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составление индивидуального плана ведения пациента</a:t>
                      </a: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целесообразна консультация врача-гериатра</a:t>
                      </a: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26" marR="91426" marT="45689" marB="4568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1451" y="813582"/>
            <a:ext cx="8513762" cy="4320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Пациенты ≥ </a:t>
            </a:r>
            <a:r>
              <a:rPr lang="ru-RU" altLang="ru-RU" sz="1600" dirty="0" smtClean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75 </a:t>
            </a:r>
            <a:r>
              <a:rPr lang="ru-RU" altLang="ru-RU" sz="16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лет  -  скрининг по шкале «Возраст не помеха»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7950" y="1368425"/>
          <a:ext cx="8928100" cy="2636639"/>
        </p:xfrm>
        <a:graphic>
          <a:graphicData uri="http://schemas.openxmlformats.org/drawingml/2006/table">
            <a:tbl>
              <a:tblPr/>
              <a:tblGrid>
                <a:gridCol w="219075"/>
                <a:gridCol w="8056563"/>
                <a:gridCol w="652462"/>
              </a:tblGrid>
              <a:tr h="276225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№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Вопросы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Ответ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1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Похудели ли Вы на 5 кг и более за последние 6 месяцев? (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В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ес)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85750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2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Испытываете ли Вы какие-либо ограничения в повседневной жизни из-за снижения </a:t>
                      </a:r>
                      <a:r>
                        <a:rPr kumimoji="0" lang="ru-RU" alt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ЗР</a:t>
                      </a:r>
                      <a:r>
                        <a:rPr kumimoji="0" lang="ru-RU" alt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ения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или 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луха?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3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Были ли у Вас в течение последнего года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Т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равмы, связанные с падением?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4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Чувствуете ли Вы себя подавленным, грустным или встревоженным на протяжении последних недель? (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Н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астроение)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5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Есть ли у Вас проблемы с 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амятью, пониманием, ориентацией или способностью планировать?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03213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6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Страдаете ли Вы недержанием</a:t>
                      </a:r>
                      <a:r>
                        <a:rPr kumimoji="0" lang="ru-RU" alt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 М</a:t>
                      </a: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очи?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639563"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7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Испытываете ли Вы трудности в перемещении по дому или на улице?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kumimoji="0" lang="ru-RU" alt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Х</a:t>
                      </a: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одьба до 100 м/ подъем на 1 лестничный пролет)</a:t>
                      </a: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3000"/>
                        </a:lnSpc>
                        <a:spcAft>
                          <a:spcPts val="142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8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1pPr>
                      <a:lvl2pPr marL="457200">
                        <a:lnSpc>
                          <a:spcPct val="93000"/>
                        </a:lnSpc>
                        <a:spcAft>
                          <a:spcPts val="113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2pPr>
                      <a:lvl3pPr marL="914400">
                        <a:lnSpc>
                          <a:spcPct val="93000"/>
                        </a:lnSpc>
                        <a:spcAft>
                          <a:spcPts val="85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3pPr>
                      <a:lvl4pPr marL="1371600">
                        <a:lnSpc>
                          <a:spcPct val="93000"/>
                        </a:lnSpc>
                        <a:spcAft>
                          <a:spcPts val="575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4pPr>
                      <a:lvl5pPr marL="1828800">
                        <a:lnSpc>
                          <a:spcPct val="93000"/>
                        </a:lnSpc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5pPr>
                      <a:lvl6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6pPr>
                      <a:lvl7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7pPr>
                      <a:lvl8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8pPr>
                      <a:lvl9pPr indent="-228600" defTabSz="449263" eaLnBrk="0" fontAlgn="base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ts val="288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  <a:defRPr>
                          <a:solidFill>
                            <a:srgbClr val="000000"/>
                          </a:solidFill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ru-RU" alt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Да/нет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endParaRPr kumimoji="0" lang="ru-RU" alt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1439" marR="91439" marT="59818" marB="4570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низ 7"/>
          <p:cNvSpPr/>
          <p:nvPr/>
        </p:nvSpPr>
        <p:spPr bwMode="auto">
          <a:xfrm>
            <a:off x="7334250" y="1243013"/>
            <a:ext cx="288925" cy="39370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4355976" y="4005064"/>
            <a:ext cx="358775" cy="288032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ru-RU" alt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6165304"/>
            <a:ext cx="8515350" cy="4320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400" dirty="0">
                <a:solidFill>
                  <a:schemeClr val="tx1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Наблюдение участкового терапевта,  выполнение индивидуального плана ведения пациента с ССА</a:t>
            </a:r>
          </a:p>
          <a:p>
            <a:pPr algn="ctr">
              <a:defRPr/>
            </a:pPr>
            <a:endParaRPr lang="ru-RU" altLang="ru-RU" sz="1400" dirty="0">
              <a:solidFill>
                <a:schemeClr val="tx1"/>
              </a:solidFill>
              <a:ea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3"/>
            <a:ext cx="7704667" cy="9361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</a:t>
            </a:r>
            <a:r>
              <a:rPr lang="ru-RU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Бартелла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753885"/>
              </p:ext>
            </p:extLst>
          </p:nvPr>
        </p:nvGraphicFramePr>
        <p:xfrm>
          <a:off x="683568" y="1052742"/>
          <a:ext cx="7992888" cy="5616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6054"/>
                <a:gridCol w="6256834"/>
              </a:tblGrid>
              <a:tr h="153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Параметр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Критерии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 anchor="ctr"/>
                </a:tc>
              </a:tr>
              <a:tr h="48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Прием пищи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 – полностью зависим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 – частично нуждается в помощи или требует специальной диеты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 – независим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3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Прием ванны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 – зависим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 – независим при приеме ванны (душа)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3173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Гигиенические процедуры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 – нуждается в помощи при выполнении процедур личной гигиены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 – самостоятельно чистит зубы, умывается, причесывается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807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Одевание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 – полностью зависим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 – частично нуждается в помощи, но может выполнять примерно половину действий самостоятельно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 – не нуждается в помощи (в том числе при застегивании пуговиц, молний, завязывании шнурков и т.п.)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48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Акт дефекации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 – недержание (или необходимо применение клизмы)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 – периодическое недержание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 – полностью контролирует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48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Акт мочеиспускания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 – недержание, или катетеризация, или задержка мочеиспускания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 – периодическое недержание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 – полностью контролирует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48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Пользование туалетом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 – полностью зависим от окружающих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 – нуждается в некоторой помощи, но часть действий может выполнять самостоятельно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 – не нуждается в помощи (одевается, осуществляет гигиенические процедуры)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807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Перемещение (с кровати на стул и обратно)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 – перемещение невозможно, не удерживает равновесие сидя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 – нуждается в значительной помощи (физической, одного или двух человек), может сидеть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 – нуждается в незначительной помощи (вербальной или физической)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15 – не нуждается в помощи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807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Передвижение (на ровной поверхности)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0 – неспособен к передвижению, или &lt;50 метров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5 – самостоятельное перемещение в инвалидном кресле, включая углы, &gt;50 метров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10 – ходит с помощью одного лица (вербальной или физической), &gt;50 метров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15 – не нуждается в помощи (но может использовать вспомогательные средства, например, трость), &gt;50 метров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  <a:tr h="480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>
                          <a:effectLst/>
                        </a:rPr>
                        <a:t>Ходьба по лестнице</a:t>
                      </a:r>
                      <a:endParaRPr lang="ru-RU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0 – неспособен подниматься по лестнице даже с поддержкой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5 – нуждается в помощи (вербальной, физической, вспомогательном средстве)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10 – не нуждается в помощи</a:t>
                      </a:r>
                      <a:endParaRPr lang="ru-RU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863" marR="3486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570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6554867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направления </a:t>
            </a:r>
            <a:b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консультацию </a:t>
            </a:r>
            <a:b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врачу гериатру </a:t>
            </a:r>
            <a:b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поликлинику ГБУ КОГВВ: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420888"/>
            <a:ext cx="6554867" cy="37676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 старше 75 лет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и более балла по опроснику «Возраст не помеха»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Индекс </a:t>
            </a:r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Бартелла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 и менее баллов</a:t>
            </a:r>
          </a:p>
          <a:p>
            <a:r>
              <a:rPr lang="ru-RU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Полиморбидность</a:t>
            </a:r>
            <a:r>
              <a:rPr lang="ru-RU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56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554867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направления 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консультацию 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врачу гериатру </a:t>
            </a:r>
            <a:b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поликлинику ГБУ КОГВВ: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276872"/>
            <a:ext cx="6554867" cy="3767670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Направление от участкового врача (врача общей практики), фельдшера с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результатами обследований ( ОАК, ОАМ, ЭКГ, сахар крови,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о.холестерин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о.белок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о.билирубин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креатинин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АСТ, АЛТ, Флюорография легких,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кровь на RW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Список принимаемых лекарственных препаратов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4575372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518</TotalTime>
  <Words>780</Words>
  <Application>Microsoft Office PowerPoint</Application>
  <PresentationFormat>Экран (4:3)</PresentationFormat>
  <Paragraphs>115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 Unicode MS</vt:lpstr>
      <vt:lpstr>Arial</vt:lpstr>
      <vt:lpstr>Calibri</vt:lpstr>
      <vt:lpstr>Century Gothic</vt:lpstr>
      <vt:lpstr>Times New Roman</vt:lpstr>
      <vt:lpstr>Wingdings 3</vt:lpstr>
      <vt:lpstr>Сектор</vt:lpstr>
      <vt:lpstr>«Порядок направления на консультацию к врачу-гериатру в поликлинику ГБУ «Курганский областной госпиталь для  ветеранов войн» </vt:lpstr>
      <vt:lpstr>ВОЗРАСТНЫЕ КРИТЕРИИ:</vt:lpstr>
      <vt:lpstr>Презентация PowerPoint</vt:lpstr>
      <vt:lpstr>Презентация PowerPoint</vt:lpstr>
      <vt:lpstr>Показание к направлению  на консультацию гериатра  в ГБУ КОГВВ:</vt:lpstr>
      <vt:lpstr>Алгоритм диагностики ССА</vt:lpstr>
      <vt:lpstr>Индекс Бартелла</vt:lpstr>
      <vt:lpstr>Порядок направления  на консультацию  к врачу гериатру  в поликлинику ГБУ КОГВВ:</vt:lpstr>
      <vt:lpstr>Порядок направления  на консультацию  к врачу гериатру  в поликлинику ГБУ КОГВВ:</vt:lpstr>
      <vt:lpstr>Порядок направления  на консультацию  к врачу гериатру  в поликлинику ГБУ КОГВВ: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helga</dc:creator>
  <cp:lastModifiedBy>usergvv</cp:lastModifiedBy>
  <cp:revision>87</cp:revision>
  <cp:lastPrinted>2018-05-10T08:20:36Z</cp:lastPrinted>
  <dcterms:created xsi:type="dcterms:W3CDTF">2017-10-06T17:00:29Z</dcterms:created>
  <dcterms:modified xsi:type="dcterms:W3CDTF">2020-03-17T18:11:00Z</dcterms:modified>
</cp:coreProperties>
</file>